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88825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Lora"/>
      <p:regular r:id="rId29"/>
      <p:bold r:id="rId30"/>
      <p:italic r:id="rId31"/>
      <p:boldItalic r:id="rId32"/>
    </p:embeddedFont>
    <p:embeddedFont>
      <p:font typeface="Montserrat Light"/>
      <p:regular r:id="rId33"/>
      <p:bold r:id="rId34"/>
      <p:italic r:id="rId35"/>
      <p:boldItalic r:id="rId36"/>
    </p:embeddedFont>
    <p:embeddedFont>
      <p:font typeface="Montserrat ExtraBold"/>
      <p:bold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iqpeFwEud7YYnKAEVOeRUG94bF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or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ora-italic.fntdata"/><Relationship Id="rId30" Type="http://schemas.openxmlformats.org/officeDocument/2006/relationships/font" Target="fonts/Lora-bold.fntdata"/><Relationship Id="rId11" Type="http://schemas.openxmlformats.org/officeDocument/2006/relationships/slide" Target="slides/slide7.xml"/><Relationship Id="rId33" Type="http://schemas.openxmlformats.org/officeDocument/2006/relationships/font" Target="fonts/MontserratLight-regular.fntdata"/><Relationship Id="rId10" Type="http://schemas.openxmlformats.org/officeDocument/2006/relationships/slide" Target="slides/slide6.xml"/><Relationship Id="rId32" Type="http://schemas.openxmlformats.org/officeDocument/2006/relationships/font" Target="fonts/Lora-bold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Ligh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Light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ExtraBold-bold.fntdata"/><Relationship Id="rId14" Type="http://schemas.openxmlformats.org/officeDocument/2006/relationships/slide" Target="slides/slide10.xml"/><Relationship Id="rId36" Type="http://schemas.openxmlformats.org/officeDocument/2006/relationships/font" Target="fonts/MontserratLight-boldItalic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MontserratExtraBold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Letterfine Terrace is a private way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Anime a las personas que no pudieron asistir o a las que tengan más comentarios, preguntas, opiniones.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Here’s a quick overview of the agenda: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Disposition of land for open space uses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f48e5057f_0_0:notes"/>
          <p:cNvSpPr/>
          <p:nvPr>
            <p:ph idx="2" type="sldImg"/>
          </p:nvPr>
        </p:nvSpPr>
        <p:spPr>
          <a:xfrm>
            <a:off x="382588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3f48e50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Spanish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With Phot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 b="0" l="10299" r="10291" t="0"/>
          <a:stretch/>
        </p:blipFill>
        <p:spPr>
          <a:xfrm>
            <a:off x="-1512" y="-2578"/>
            <a:ext cx="121920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/>
          <p:nvPr/>
        </p:nvSpPr>
        <p:spPr>
          <a:xfrm>
            <a:off x="13" y="0"/>
            <a:ext cx="12189000" cy="6858000"/>
          </a:xfrm>
          <a:prstGeom prst="rect">
            <a:avLst/>
          </a:prstGeom>
          <a:solidFill>
            <a:srgbClr val="00447B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9"/>
          <p:cNvSpPr/>
          <p:nvPr/>
        </p:nvSpPr>
        <p:spPr>
          <a:xfrm>
            <a:off x="0" y="2491175"/>
            <a:ext cx="10573200" cy="1870500"/>
          </a:xfrm>
          <a:prstGeom prst="rect">
            <a:avLst/>
          </a:prstGeom>
          <a:solidFill>
            <a:srgbClr val="091F2F">
              <a:alpha val="5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9"/>
          <p:cNvSpPr txBox="1"/>
          <p:nvPr>
            <p:ph type="ctrTitle"/>
          </p:nvPr>
        </p:nvSpPr>
        <p:spPr>
          <a:xfrm>
            <a:off x="339300" y="343650"/>
            <a:ext cx="9491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" type="subTitle"/>
          </p:nvPr>
        </p:nvSpPr>
        <p:spPr>
          <a:xfrm>
            <a:off x="339300" y="3457201"/>
            <a:ext cx="9491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16" name="Google Shape;16;p19"/>
          <p:cNvGrpSpPr/>
          <p:nvPr/>
        </p:nvGrpSpPr>
        <p:grpSpPr>
          <a:xfrm>
            <a:off x="10573083" y="2491168"/>
            <a:ext cx="1615855" cy="1870522"/>
            <a:chOff x="6568475" y="1210300"/>
            <a:chExt cx="481425" cy="557300"/>
          </a:xfrm>
        </p:grpSpPr>
        <p:sp>
          <p:nvSpPr>
            <p:cNvPr id="17" name="Google Shape;17;p19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9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9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9"/>
          <p:cNvSpPr/>
          <p:nvPr/>
        </p:nvSpPr>
        <p:spPr>
          <a:xfrm>
            <a:off x="0" y="6417075"/>
            <a:ext cx="12189000" cy="4410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9"/>
          <p:cNvSpPr txBox="1"/>
          <p:nvPr/>
        </p:nvSpPr>
        <p:spPr>
          <a:xfrm>
            <a:off x="567475" y="6417075"/>
            <a:ext cx="4517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GROWBOSTON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19"/>
          <p:cNvSpPr txBox="1"/>
          <p:nvPr/>
        </p:nvSpPr>
        <p:spPr>
          <a:xfrm>
            <a:off x="4360800" y="6417075"/>
            <a:ext cx="75396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MAYOR’S OFFICE OF HOUSING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19"/>
          <p:cNvSpPr/>
          <p:nvPr/>
        </p:nvSpPr>
        <p:spPr>
          <a:xfrm>
            <a:off x="-70275" y="6417075"/>
            <a:ext cx="520800" cy="44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32461"/>
            <a:ext cx="449100" cy="425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">
  <p:cSld name="TITLE_AND_BODY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28"/>
          <p:cNvSpPr txBox="1"/>
          <p:nvPr>
            <p:ph idx="1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97" name="Google Shape;97;p28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98" name="Google Shape;98;p28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8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8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 With Right Image: Square">
  <p:cSld name="TITLE_AND_BODY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3" name="Google Shape;103;p29"/>
          <p:cNvSpPr txBox="1"/>
          <p:nvPr>
            <p:ph idx="1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104" name="Google Shape;104;p29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105" name="Google Shape;105;p29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9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9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29"/>
          <p:cNvSpPr txBox="1"/>
          <p:nvPr>
            <p:ph idx="2" type="body"/>
          </p:nvPr>
        </p:nvSpPr>
        <p:spPr>
          <a:xfrm>
            <a:off x="296875" y="1765225"/>
            <a:ext cx="5652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 With Right Image: Circle">
  <p:cSld name="TITLE_AND_BODY_1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1" name="Google Shape;111;p30"/>
          <p:cNvSpPr txBox="1"/>
          <p:nvPr>
            <p:ph idx="1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112" name="Google Shape;112;p30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113" name="Google Shape;113;p30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0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0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30"/>
          <p:cNvSpPr txBox="1"/>
          <p:nvPr>
            <p:ph idx="2" type="body"/>
          </p:nvPr>
        </p:nvSpPr>
        <p:spPr>
          <a:xfrm>
            <a:off x="296875" y="1765225"/>
            <a:ext cx="5652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31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119" name="Google Shape;119;p31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1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1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noFill/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32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125" name="Google Shape;125;p32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2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432425" y="537369"/>
            <a:ext cx="11324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8" name="Google Shape;28;p20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29" name="Google Shape;29;p20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30" name="Google Shape;30;p20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0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0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 With Left Image: Circle">
  <p:cSld name="TITLE_AND_BODY_1_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703875" y="1765225"/>
            <a:ext cx="6624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6" name="Google Shape;36;p21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37" name="Google Shape;37;p21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38" name="Google Shape;38;p21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1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1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 b="0" l="10304" r="10304" t="0"/>
          <a:stretch/>
        </p:blipFill>
        <p:spPr>
          <a:xfrm>
            <a:off x="25" y="0"/>
            <a:ext cx="121889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2"/>
          <p:cNvSpPr/>
          <p:nvPr/>
        </p:nvSpPr>
        <p:spPr>
          <a:xfrm>
            <a:off x="0" y="2491175"/>
            <a:ext cx="12189000" cy="1870500"/>
          </a:xfrm>
          <a:prstGeom prst="rect">
            <a:avLst/>
          </a:prstGeom>
          <a:solidFill>
            <a:srgbClr val="091F2F">
              <a:alpha val="5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22"/>
          <p:cNvGrpSpPr/>
          <p:nvPr/>
        </p:nvGrpSpPr>
        <p:grpSpPr>
          <a:xfrm>
            <a:off x="11328778" y="5862485"/>
            <a:ext cx="860162" cy="995784"/>
            <a:chOff x="6568475" y="1210300"/>
            <a:chExt cx="481425" cy="557300"/>
          </a:xfrm>
        </p:grpSpPr>
        <p:sp>
          <p:nvSpPr>
            <p:cNvPr id="45" name="Google Shape;45;p22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2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2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2"/>
          <p:cNvSpPr txBox="1"/>
          <p:nvPr/>
        </p:nvSpPr>
        <p:spPr>
          <a:xfrm>
            <a:off x="385725" y="6264675"/>
            <a:ext cx="53685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rPr>
              <a:t>MAYOR’S OFFICE OF HOUSING</a:t>
            </a:r>
            <a:endParaRPr b="1" i="0" sz="1600" u="none" cap="none" strike="noStrike">
              <a:solidFill>
                <a:srgbClr val="091F2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2"/>
          <p:cNvSpPr txBox="1"/>
          <p:nvPr>
            <p:ph type="ctrTitle"/>
          </p:nvPr>
        </p:nvSpPr>
        <p:spPr>
          <a:xfrm>
            <a:off x="339300" y="343650"/>
            <a:ext cx="9491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2"/>
          <p:cNvSpPr txBox="1"/>
          <p:nvPr>
            <p:ph idx="1" type="subTitle"/>
          </p:nvPr>
        </p:nvSpPr>
        <p:spPr>
          <a:xfrm>
            <a:off x="339300" y="3457201"/>
            <a:ext cx="9491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 With Left Image: Square">
  <p:cSld name="TITLE_AND_BODY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4703875" y="1765225"/>
            <a:ext cx="6624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4" name="Google Shape;54;p23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55" name="Google Shape;55;p23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56" name="Google Shape;56;p23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3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296875" y="1765225"/>
            <a:ext cx="51063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62" name="Google Shape;62;p24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63" name="Google Shape;63;p24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64" name="Google Shape;64;p24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4"/>
          <p:cNvSpPr txBox="1"/>
          <p:nvPr>
            <p:ph idx="3" type="body"/>
          </p:nvPr>
        </p:nvSpPr>
        <p:spPr>
          <a:xfrm>
            <a:off x="6029500" y="1765225"/>
            <a:ext cx="51063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Print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/>
          <p:nvPr/>
        </p:nvSpPr>
        <p:spPr>
          <a:xfrm>
            <a:off x="0" y="2491175"/>
            <a:ext cx="10573200" cy="187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 txBox="1"/>
          <p:nvPr>
            <p:ph type="ctrTitle"/>
          </p:nvPr>
        </p:nvSpPr>
        <p:spPr>
          <a:xfrm>
            <a:off x="339300" y="343650"/>
            <a:ext cx="9491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1" type="subTitle"/>
          </p:nvPr>
        </p:nvSpPr>
        <p:spPr>
          <a:xfrm>
            <a:off x="339300" y="3457201"/>
            <a:ext cx="9491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72" name="Google Shape;72;p25"/>
          <p:cNvGrpSpPr/>
          <p:nvPr/>
        </p:nvGrpSpPr>
        <p:grpSpPr>
          <a:xfrm>
            <a:off x="10573083" y="2491168"/>
            <a:ext cx="1615855" cy="1870522"/>
            <a:chOff x="6568475" y="1210300"/>
            <a:chExt cx="481425" cy="557300"/>
          </a:xfrm>
        </p:grpSpPr>
        <p:sp>
          <p:nvSpPr>
            <p:cNvPr id="73" name="Google Shape;73;p25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5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5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"/>
            <a:ext cx="1219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6"/>
          <p:cNvSpPr/>
          <p:nvPr/>
        </p:nvSpPr>
        <p:spPr>
          <a:xfrm>
            <a:off x="0" y="2491175"/>
            <a:ext cx="12189000" cy="1870500"/>
          </a:xfrm>
          <a:prstGeom prst="rect">
            <a:avLst/>
          </a:prstGeom>
          <a:solidFill>
            <a:srgbClr val="091F2F">
              <a:alpha val="5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26"/>
          <p:cNvGrpSpPr/>
          <p:nvPr/>
        </p:nvGrpSpPr>
        <p:grpSpPr>
          <a:xfrm>
            <a:off x="11328778" y="5862485"/>
            <a:ext cx="860162" cy="995784"/>
            <a:chOff x="6568475" y="1210300"/>
            <a:chExt cx="481425" cy="557300"/>
          </a:xfrm>
        </p:grpSpPr>
        <p:sp>
          <p:nvSpPr>
            <p:cNvPr id="80" name="Google Shape;80;p26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6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6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26"/>
          <p:cNvSpPr txBox="1"/>
          <p:nvPr>
            <p:ph type="ctrTitle"/>
          </p:nvPr>
        </p:nvSpPr>
        <p:spPr>
          <a:xfrm>
            <a:off x="339300" y="343650"/>
            <a:ext cx="9491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4" name="Google Shape;84;p26"/>
          <p:cNvSpPr txBox="1"/>
          <p:nvPr>
            <p:ph idx="1" type="subTitle"/>
          </p:nvPr>
        </p:nvSpPr>
        <p:spPr>
          <a:xfrm>
            <a:off x="339300" y="3457201"/>
            <a:ext cx="9491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5" name="Google Shape;85;p26"/>
          <p:cNvSpPr txBox="1"/>
          <p:nvPr/>
        </p:nvSpPr>
        <p:spPr>
          <a:xfrm>
            <a:off x="385725" y="6264675"/>
            <a:ext cx="71553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MAYOR’S OFFICE OF HOUSING</a:t>
            </a:r>
            <a:endParaRPr b="1" i="0" sz="1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criptive Copy">
  <p:cSld name="TITLE_AND_BODY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27"/>
          <p:cNvSpPr txBox="1"/>
          <p:nvPr>
            <p:ph idx="1" type="body"/>
          </p:nvPr>
        </p:nvSpPr>
        <p:spPr>
          <a:xfrm>
            <a:off x="296875" y="1765225"/>
            <a:ext cx="11324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84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84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984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984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984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9" name="Google Shape;89;p27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100"/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90" name="Google Shape;90;p27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91" name="Google Shape;91;p27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7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7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b="0" i="0" sz="3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b="0" i="0" sz="3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b="0" i="0" sz="3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b="0" i="0" sz="3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b="0" i="0" sz="3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b="0" i="0" sz="3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b="0" i="0" sz="3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b="0" i="0" sz="3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b="0" i="0" sz="3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i="0" sz="2600" u="none" cap="none" strike="noStrike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b="0" i="1" sz="1900" u="none" cap="none" strike="noStrike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b="0" i="1" sz="1900" u="none" cap="none" strike="noStrike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b="0" i="1" sz="1900" u="none" cap="none" strike="noStrike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b="0" i="1" sz="1900" u="none" cap="none" strike="noStrike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b="0" i="1" sz="1900" u="none" cap="none" strike="noStrike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b="0" i="1" sz="1900" u="none" cap="none" strike="noStrike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b="0" i="1" sz="1900" u="none" cap="none" strike="noStrike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b="0" i="1" sz="1900" u="none" cap="none" strike="noStrike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8"/>
          <p:cNvSpPr txBox="1"/>
          <p:nvPr/>
        </p:nvSpPr>
        <p:spPr>
          <a:xfrm>
            <a:off x="8320900" y="6417075"/>
            <a:ext cx="3352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288BE4"/>
                </a:solidFill>
                <a:latin typeface="Montserrat"/>
                <a:ea typeface="Montserrat"/>
                <a:cs typeface="Montserrat"/>
                <a:sym typeface="Montserrat"/>
              </a:rPr>
              <a:t>MAYOR’S OFFICE OF HOUSING</a:t>
            </a:r>
            <a:endParaRPr b="1" i="0" sz="1200" u="none" cap="none" strike="noStrike">
              <a:solidFill>
                <a:srgbClr val="288BE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9;p18"/>
          <p:cNvCxnSpPr/>
          <p:nvPr/>
        </p:nvCxnSpPr>
        <p:spPr>
          <a:xfrm>
            <a:off x="547325" y="6417075"/>
            <a:ext cx="11094300" cy="0"/>
          </a:xfrm>
          <a:prstGeom prst="straightConnector1">
            <a:avLst/>
          </a:prstGeom>
          <a:noFill/>
          <a:ln cap="flat" cmpd="sng" w="9525">
            <a:solidFill>
              <a:srgbClr val="288BE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theresa.strachila@boston.gov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malegislature.gov/Laws/GeneralLaws/PartI/TitleIII/Chapter30B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/>
          <p:nvPr>
            <p:ph type="ctrTitle"/>
          </p:nvPr>
        </p:nvSpPr>
        <p:spPr>
          <a:xfrm>
            <a:off x="339300" y="572250"/>
            <a:ext cx="94917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4200"/>
              <a:t>7 Waldren Road</a:t>
            </a:r>
            <a:endParaRPr sz="4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4200"/>
              <a:t>Reunión de la comunidad</a:t>
            </a:r>
            <a:endParaRPr sz="4200"/>
          </a:p>
        </p:txBody>
      </p:sp>
      <p:sp>
        <p:nvSpPr>
          <p:cNvPr id="133" name="Google Shape;133;p1"/>
          <p:cNvSpPr txBox="1"/>
          <p:nvPr>
            <p:ph idx="1" type="subTitle"/>
          </p:nvPr>
        </p:nvSpPr>
        <p:spPr>
          <a:xfrm>
            <a:off x="339300" y="3685801"/>
            <a:ext cx="9491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en"/>
              <a:t>6 de julio de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DESCRIPCIÓN Y MAPA DEL EMPLAZAMIENTO</a:t>
            </a:r>
            <a:endParaRPr/>
          </a:p>
        </p:txBody>
      </p:sp>
      <p:sp>
        <p:nvSpPr>
          <p:cNvPr id="220" name="Google Shape;220;p10"/>
          <p:cNvSpPr txBox="1"/>
          <p:nvPr>
            <p:ph idx="1" type="body"/>
          </p:nvPr>
        </p:nvSpPr>
        <p:spPr>
          <a:xfrm>
            <a:off x="495425" y="2699200"/>
            <a:ext cx="5439000" cy="17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7 Waldren Road, Roxbury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Tamaño total: 4.095 pies cuadrados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 parcela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b="0" l="19357" r="8736" t="0"/>
          <a:stretch/>
        </p:blipFill>
        <p:spPr>
          <a:xfrm>
            <a:off x="6448425" y="1359525"/>
            <a:ext cx="5320051" cy="440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FOTOS DEL EMPLAZAMIENTO</a:t>
            </a:r>
            <a:endParaRPr/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 b="0" l="28782" r="28782" t="0"/>
          <a:stretch/>
        </p:blipFill>
        <p:spPr>
          <a:xfrm>
            <a:off x="481000" y="975438"/>
            <a:ext cx="4661751" cy="490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 b="0" l="10051" r="10051" t="0"/>
          <a:stretch/>
        </p:blipFill>
        <p:spPr>
          <a:xfrm>
            <a:off x="5418900" y="1294288"/>
            <a:ext cx="6310801" cy="426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ctrTitle"/>
          </p:nvPr>
        </p:nvSpPr>
        <p:spPr>
          <a:xfrm>
            <a:off x="339300" y="538125"/>
            <a:ext cx="100809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4000"/>
              <a:t>Discusión: comentarios y preguntas y respuestas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USO FUTURO PROPUESTO</a:t>
            </a:r>
            <a:endParaRPr/>
          </a:p>
        </p:txBody>
      </p:sp>
      <p:sp>
        <p:nvSpPr>
          <p:cNvPr id="239" name="Google Shape;239;p14"/>
          <p:cNvSpPr txBox="1"/>
          <p:nvPr>
            <p:ph idx="1" type="body"/>
          </p:nvPr>
        </p:nvSpPr>
        <p:spPr>
          <a:xfrm>
            <a:off x="584875" y="1650825"/>
            <a:ext cx="107628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0" lang="en" sz="2500"/>
              <a:t>Actualmente, el jardín de Waldren Road es un parque de uso pasivo y un espacio abierto para la comunidad</a:t>
            </a:r>
            <a:endParaRPr b="0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0" lang="en" sz="2500"/>
              <a:t>Cuenta con bancos de parque, espacio abierto y árboles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0" lang="en" sz="2500"/>
              <a:t>Este proyecto preservaría el parque y espacio abierto de uso pasivo del Jardín de Waldren Road con posibles mejoras financiadas por GrowBoston</a:t>
            </a:r>
            <a:endParaRPr b="0" sz="25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25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en"/>
              <a:t>¡NOS GUSTARÍA CONOCER SU OPINIÓN!</a:t>
            </a:r>
            <a:endParaRPr/>
          </a:p>
        </p:txBody>
      </p:sp>
      <p:sp>
        <p:nvSpPr>
          <p:cNvPr id="245" name="Google Shape;245;p15"/>
          <p:cNvSpPr txBox="1"/>
          <p:nvPr>
            <p:ph idx="1" type="body"/>
          </p:nvPr>
        </p:nvSpPr>
        <p:spPr>
          <a:xfrm>
            <a:off x="584875" y="1650825"/>
            <a:ext cx="10762800" cy="43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¿Tiene alguna pregunta o inquietud con respecto al posible uso permanente de este sitio como </a:t>
            </a:r>
            <a:r>
              <a:rPr lang="en" sz="2400"/>
              <a:t>espacio abierto pasivo</a:t>
            </a:r>
            <a:r>
              <a:rPr b="0" lang="en" sz="2400"/>
              <a:t>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¿Desea que este lugar se conserve como espacio abierto en el futuro?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¿Hay algo que NO le gustaría ver en este sitio?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" sz="2400"/>
              <a:t>¿Tiene algún otro comentario, pregunta o inquietud?</a:t>
            </a:r>
            <a:endParaRPr b="0" sz="2400"/>
          </a:p>
          <a:p>
            <a:pPr indent="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/>
          <p:nvPr>
            <p:ph type="ctrTitle"/>
          </p:nvPr>
        </p:nvSpPr>
        <p:spPr>
          <a:xfrm>
            <a:off x="339300" y="538125"/>
            <a:ext cx="100809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4000"/>
              <a:t>Próximos pasos</a:t>
            </a:r>
            <a:endParaRPr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INFORMACIÓN DE CONTACTO</a:t>
            </a:r>
            <a:endParaRPr/>
          </a:p>
        </p:txBody>
      </p:sp>
      <p:sp>
        <p:nvSpPr>
          <p:cNvPr id="256" name="Google Shape;256;p17"/>
          <p:cNvSpPr txBox="1"/>
          <p:nvPr>
            <p:ph idx="1" type="body"/>
          </p:nvPr>
        </p:nvSpPr>
        <p:spPr>
          <a:xfrm>
            <a:off x="363850" y="1552975"/>
            <a:ext cx="5907600" cy="27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3200"/>
              <a:t>Theresa Strachila</a:t>
            </a:r>
            <a:endParaRPr sz="32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/>
              <a:t>Director de programa, GrowBoston</a:t>
            </a:r>
            <a:endParaRPr sz="20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theresa.strachila@boston.gov</a:t>
            </a:r>
            <a:endParaRPr sz="25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500"/>
              <a:t>617-635-0267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Sitio web del proyecto: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bit.ly/waldren-road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</a:pPr>
            <a:r>
              <a:t/>
            </a:r>
            <a:endParaRPr sz="2800"/>
          </a:p>
        </p:txBody>
      </p:sp>
      <p:pic>
        <p:nvPicPr>
          <p:cNvPr id="257" name="Google Shape;25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8974" y="720537"/>
            <a:ext cx="3977798" cy="530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Resumen</a:t>
            </a:r>
            <a:endParaRPr/>
          </a:p>
        </p:txBody>
      </p:sp>
      <p:sp>
        <p:nvSpPr>
          <p:cNvPr id="139" name="Google Shape;139;p2"/>
          <p:cNvSpPr txBox="1"/>
          <p:nvPr>
            <p:ph idx="1" type="body"/>
          </p:nvPr>
        </p:nvSpPr>
        <p:spPr>
          <a:xfrm>
            <a:off x="296875" y="1157894"/>
            <a:ext cx="113241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Presentaciones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Acerca del Programa Grassroots 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Detalles del emplazamiento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Discusión: Comentarios y preguntas y respuestas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Próximos pasos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PRESENTACIONES</a:t>
            </a:r>
            <a:endParaRPr/>
          </a:p>
        </p:txBody>
      </p:sp>
      <p:sp>
        <p:nvSpPr>
          <p:cNvPr id="145" name="Google Shape;145;p3"/>
          <p:cNvSpPr txBox="1"/>
          <p:nvPr>
            <p:ph idx="1" type="body"/>
          </p:nvPr>
        </p:nvSpPr>
        <p:spPr>
          <a:xfrm>
            <a:off x="761875" y="2233200"/>
            <a:ext cx="5603100" cy="30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Personal de la Oficina del Alcalde para la Vivienda (MOH)/GrowBoston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 b="25806" l="6959" r="0" t="2784"/>
          <a:stretch/>
        </p:blipFill>
        <p:spPr>
          <a:xfrm>
            <a:off x="6365075" y="649300"/>
            <a:ext cx="4704600" cy="4814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7" name="Google Shape;147;p3"/>
          <p:cNvSpPr txBox="1"/>
          <p:nvPr>
            <p:ph idx="2" type="subTitle"/>
          </p:nvPr>
        </p:nvSpPr>
        <p:spPr>
          <a:xfrm>
            <a:off x="6933800" y="5463950"/>
            <a:ext cx="3684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en" sz="1300"/>
              <a:t>Edgewater Food Forest, Mattapan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/>
          <p:nvPr>
            <p:ph type="ctrTitle"/>
          </p:nvPr>
        </p:nvSpPr>
        <p:spPr>
          <a:xfrm>
            <a:off x="339300" y="538125"/>
            <a:ext cx="100809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4000"/>
              <a:t>Acerca del Programa Grassroots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GROWBOSTON</a:t>
            </a:r>
            <a:endParaRPr/>
          </a:p>
        </p:txBody>
      </p:sp>
      <p:sp>
        <p:nvSpPr>
          <p:cNvPr id="158" name="Google Shape;158;p5"/>
          <p:cNvSpPr txBox="1"/>
          <p:nvPr>
            <p:ph idx="1" type="body"/>
          </p:nvPr>
        </p:nvSpPr>
        <p:spPr>
          <a:xfrm>
            <a:off x="4774550" y="971625"/>
            <a:ext cx="6624900" cy="4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400"/>
              <a:t>El objetivo de GrowBoston es aumentar la producción de alimentos y apoyar a los productores locales de alimentos de Boston, incluidos jardineros, agricultores, apicultores, etc.</a:t>
            </a:r>
            <a:endParaRPr sz="24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Apoyo a estrategias innovadoras de producción de alimentos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Asistencia técnica a granjas y huertos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Recursos educativos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¡Y mucho más!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400"/>
              <a:t>Parte de la Oficina del Alcalde para la Vivienda (MOH)</a:t>
            </a:r>
            <a:endParaRPr sz="2400"/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27672" l="5479" r="12371" t="9817"/>
          <a:stretch/>
        </p:blipFill>
        <p:spPr>
          <a:xfrm>
            <a:off x="568300" y="1483500"/>
            <a:ext cx="4115700" cy="417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>
            <p:ph idx="2" type="subTitle"/>
          </p:nvPr>
        </p:nvSpPr>
        <p:spPr>
          <a:xfrm>
            <a:off x="784150" y="5612025"/>
            <a:ext cx="3684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en" sz="1300"/>
              <a:t>Granja East Cottage, Roxbury</a:t>
            </a:r>
            <a:endParaRPr sz="1300"/>
          </a:p>
        </p:txBody>
      </p:sp>
      <p:sp>
        <p:nvSpPr>
          <p:cNvPr id="161" name="Google Shape;161;p5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en"/>
              <a:t>Oficina de Agricultura Urbana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PROGRAMA GRASSROOTS</a:t>
            </a:r>
            <a:endParaRPr/>
          </a:p>
        </p:txBody>
      </p:sp>
      <p:sp>
        <p:nvSpPr>
          <p:cNvPr id="167" name="Google Shape;167;p6"/>
          <p:cNvSpPr txBox="1"/>
          <p:nvPr>
            <p:ph idx="1" type="body"/>
          </p:nvPr>
        </p:nvSpPr>
        <p:spPr>
          <a:xfrm>
            <a:off x="4793600" y="1340200"/>
            <a:ext cx="6624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Proporciona predios propiedad de la ciudad, fondos de subvención y asistencia técnica a grupos vecinales y organizaciones sin ánimo de lucro para: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Huertos comunitarios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Granjas urbanas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Otros usos para espacios abiertos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 b="16077" l="0" r="0" t="7829"/>
          <a:stretch/>
        </p:blipFill>
        <p:spPr>
          <a:xfrm>
            <a:off x="568300" y="1483500"/>
            <a:ext cx="4115700" cy="417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>
            <p:ph idx="2" type="subTitle"/>
          </p:nvPr>
        </p:nvSpPr>
        <p:spPr>
          <a:xfrm>
            <a:off x="784150" y="5612025"/>
            <a:ext cx="3684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en" sz="1300"/>
              <a:t>Jardín Savin Hill Wildlife, Dorchester</a:t>
            </a:r>
            <a:endParaRPr sz="1300"/>
          </a:p>
        </p:txBody>
      </p:sp>
      <p:sp>
        <p:nvSpPr>
          <p:cNvPr id="170" name="Google Shape;170;p6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en"/>
              <a:t>Programa GrowBoston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f48e5057f_0_0"/>
          <p:cNvSpPr/>
          <p:nvPr/>
        </p:nvSpPr>
        <p:spPr>
          <a:xfrm>
            <a:off x="179825" y="4380678"/>
            <a:ext cx="4097100" cy="859800"/>
          </a:xfrm>
          <a:prstGeom prst="chevron">
            <a:avLst>
              <a:gd fmla="val 50000" name="adj"/>
            </a:avLst>
          </a:prstGeom>
          <a:solidFill>
            <a:srgbClr val="091F2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3f48e5057f_0_0"/>
          <p:cNvSpPr/>
          <p:nvPr/>
        </p:nvSpPr>
        <p:spPr>
          <a:xfrm>
            <a:off x="179823" y="1838425"/>
            <a:ext cx="4097100" cy="859800"/>
          </a:xfrm>
          <a:prstGeom prst="chevron">
            <a:avLst>
              <a:gd fmla="val 50000" name="adj"/>
            </a:avLst>
          </a:prstGeom>
          <a:solidFill>
            <a:srgbClr val="091F2F">
              <a:alpha val="66666"/>
            </a:srgbClr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3f48e5057f_0_0"/>
          <p:cNvSpPr/>
          <p:nvPr/>
        </p:nvSpPr>
        <p:spPr>
          <a:xfrm>
            <a:off x="179825" y="3109553"/>
            <a:ext cx="4097100" cy="859800"/>
          </a:xfrm>
          <a:prstGeom prst="chevron">
            <a:avLst>
              <a:gd fmla="val 50000" name="adj"/>
            </a:avLst>
          </a:prstGeom>
          <a:solidFill>
            <a:srgbClr val="091F2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3f48e5057f_0_0"/>
          <p:cNvSpPr txBox="1"/>
          <p:nvPr>
            <p:ph type="title"/>
          </p:nvPr>
        </p:nvSpPr>
        <p:spPr>
          <a:xfrm>
            <a:off x="296875" y="245975"/>
            <a:ext cx="103644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PROCESO DE DISPOSICIÓN DEL PREDIO </a:t>
            </a:r>
            <a:br>
              <a:rPr lang="en"/>
            </a:br>
            <a:r>
              <a:rPr lang="en"/>
              <a:t>DE LA MOH</a:t>
            </a:r>
            <a:endParaRPr/>
          </a:p>
        </p:txBody>
      </p:sp>
      <p:sp>
        <p:nvSpPr>
          <p:cNvPr id="179" name="Google Shape;179;g23f48e5057f_0_0"/>
          <p:cNvSpPr/>
          <p:nvPr/>
        </p:nvSpPr>
        <p:spPr>
          <a:xfrm>
            <a:off x="4065698" y="1838425"/>
            <a:ext cx="4097100" cy="859800"/>
          </a:xfrm>
          <a:prstGeom prst="chevron">
            <a:avLst>
              <a:gd fmla="val 50000" name="adj"/>
            </a:avLst>
          </a:prstGeom>
          <a:solidFill>
            <a:srgbClr val="091F2F">
              <a:alpha val="66666"/>
            </a:srgbClr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3f48e5057f_0_0"/>
          <p:cNvSpPr txBox="1"/>
          <p:nvPr/>
        </p:nvSpPr>
        <p:spPr>
          <a:xfrm>
            <a:off x="1327606" y="1925374"/>
            <a:ext cx="2179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Identificación del sitio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g23f48e5057f_0_0"/>
          <p:cNvSpPr txBox="1"/>
          <p:nvPr/>
        </p:nvSpPr>
        <p:spPr>
          <a:xfrm>
            <a:off x="5100700" y="1925438"/>
            <a:ext cx="3072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Evaluar la viabilidad del proyecto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g23f48e5057f_0_0"/>
          <p:cNvSpPr txBox="1"/>
          <p:nvPr/>
        </p:nvSpPr>
        <p:spPr>
          <a:xfrm>
            <a:off x="1327600" y="3196538"/>
            <a:ext cx="2947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Emitir una RFP que incluya la opinión de la comunidad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g23f48e5057f_0_0"/>
          <p:cNvSpPr/>
          <p:nvPr/>
        </p:nvSpPr>
        <p:spPr>
          <a:xfrm>
            <a:off x="4065700" y="3109553"/>
            <a:ext cx="4097100" cy="859800"/>
          </a:xfrm>
          <a:prstGeom prst="chevron">
            <a:avLst>
              <a:gd fmla="val 50000" name="adj"/>
            </a:avLst>
          </a:prstGeom>
          <a:solidFill>
            <a:srgbClr val="091F2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3f48e5057f_0_0"/>
          <p:cNvSpPr txBox="1"/>
          <p:nvPr/>
        </p:nvSpPr>
        <p:spPr>
          <a:xfrm>
            <a:off x="5163109" y="3196565"/>
            <a:ext cx="2947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Revisar las respuestas a la RFP para comprobar su elegibilidad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g23f48e5057f_0_0"/>
          <p:cNvSpPr/>
          <p:nvPr/>
        </p:nvSpPr>
        <p:spPr>
          <a:xfrm>
            <a:off x="7973300" y="3109550"/>
            <a:ext cx="4191000" cy="859800"/>
          </a:xfrm>
          <a:prstGeom prst="chevron">
            <a:avLst>
              <a:gd fmla="val 50000" name="adj"/>
            </a:avLst>
          </a:prstGeom>
          <a:solidFill>
            <a:srgbClr val="091F2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3f48e5057f_0_0"/>
          <p:cNvSpPr txBox="1"/>
          <p:nvPr/>
        </p:nvSpPr>
        <p:spPr>
          <a:xfrm>
            <a:off x="8885226" y="3196538"/>
            <a:ext cx="276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Designación provisional del promotor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7" name="Google Shape;187;g23f48e5057f_0_0"/>
          <p:cNvSpPr/>
          <p:nvPr/>
        </p:nvSpPr>
        <p:spPr>
          <a:xfrm>
            <a:off x="8028100" y="1838375"/>
            <a:ext cx="4017300" cy="859800"/>
          </a:xfrm>
          <a:prstGeom prst="chevron">
            <a:avLst>
              <a:gd fmla="val 50000" name="adj"/>
            </a:avLst>
          </a:prstGeom>
          <a:solidFill>
            <a:srgbClr val="091F2F">
              <a:alpha val="66666"/>
            </a:srgbClr>
          </a:solidFill>
          <a:ln cap="flat" cmpd="sng" w="762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3f48e5057f_0_0"/>
          <p:cNvSpPr txBox="1"/>
          <p:nvPr/>
        </p:nvSpPr>
        <p:spPr>
          <a:xfrm>
            <a:off x="8885221" y="1925349"/>
            <a:ext cx="2376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Reuniones públicas de planificación de la RFP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g23f48e5057f_0_0"/>
          <p:cNvSpPr txBox="1"/>
          <p:nvPr/>
        </p:nvSpPr>
        <p:spPr>
          <a:xfrm>
            <a:off x="1327605" y="4467715"/>
            <a:ext cx="2738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Financiación y permisos del promotor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g23f48e5057f_0_0"/>
          <p:cNvSpPr/>
          <p:nvPr/>
        </p:nvSpPr>
        <p:spPr>
          <a:xfrm>
            <a:off x="4075900" y="4380675"/>
            <a:ext cx="4097100" cy="859800"/>
          </a:xfrm>
          <a:prstGeom prst="chevron">
            <a:avLst>
              <a:gd fmla="val 50000" name="adj"/>
            </a:avLst>
          </a:prstGeom>
          <a:solidFill>
            <a:srgbClr val="091F2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3f48e5057f_0_0"/>
          <p:cNvSpPr txBox="1"/>
          <p:nvPr/>
        </p:nvSpPr>
        <p:spPr>
          <a:xfrm>
            <a:off x="5163103" y="4467653"/>
            <a:ext cx="2541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Propiedad transferida al promotor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2" name="Google Shape;192;g23f48e5057f_0_0"/>
          <p:cNvSpPr/>
          <p:nvPr/>
        </p:nvSpPr>
        <p:spPr>
          <a:xfrm>
            <a:off x="8028100" y="4380725"/>
            <a:ext cx="4161000" cy="859800"/>
          </a:xfrm>
          <a:prstGeom prst="chevron">
            <a:avLst>
              <a:gd fmla="val 50000" name="adj"/>
            </a:avLst>
          </a:prstGeom>
          <a:solidFill>
            <a:srgbClr val="091F2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3f48e5057f_0_0"/>
          <p:cNvSpPr txBox="1"/>
          <p:nvPr/>
        </p:nvSpPr>
        <p:spPr>
          <a:xfrm>
            <a:off x="9006591" y="4467740"/>
            <a:ext cx="188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Construcción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4" name="Google Shape;194;g23f48e5057f_0_0"/>
          <p:cNvSpPr txBox="1"/>
          <p:nvPr/>
        </p:nvSpPr>
        <p:spPr>
          <a:xfrm>
            <a:off x="937685" y="1925384"/>
            <a:ext cx="78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g23f48e5057f_0_0"/>
          <p:cNvSpPr txBox="1"/>
          <p:nvPr/>
        </p:nvSpPr>
        <p:spPr>
          <a:xfrm>
            <a:off x="4729726" y="1925397"/>
            <a:ext cx="78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g23f48e5057f_0_0"/>
          <p:cNvSpPr txBox="1"/>
          <p:nvPr/>
        </p:nvSpPr>
        <p:spPr>
          <a:xfrm>
            <a:off x="8534289" y="1925359"/>
            <a:ext cx="78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g23f48e5057f_0_0"/>
          <p:cNvSpPr txBox="1"/>
          <p:nvPr/>
        </p:nvSpPr>
        <p:spPr>
          <a:xfrm>
            <a:off x="848952" y="3196575"/>
            <a:ext cx="78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g23f48e5057f_0_0"/>
          <p:cNvSpPr txBox="1"/>
          <p:nvPr/>
        </p:nvSpPr>
        <p:spPr>
          <a:xfrm>
            <a:off x="4729727" y="3196582"/>
            <a:ext cx="78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g23f48e5057f_0_0"/>
          <p:cNvSpPr txBox="1"/>
          <p:nvPr/>
        </p:nvSpPr>
        <p:spPr>
          <a:xfrm>
            <a:off x="8534309" y="3196545"/>
            <a:ext cx="78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g23f48e5057f_0_0"/>
          <p:cNvSpPr txBox="1"/>
          <p:nvPr/>
        </p:nvSpPr>
        <p:spPr>
          <a:xfrm>
            <a:off x="767202" y="4467715"/>
            <a:ext cx="78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g23f48e5057f_0_0"/>
          <p:cNvSpPr txBox="1"/>
          <p:nvPr/>
        </p:nvSpPr>
        <p:spPr>
          <a:xfrm>
            <a:off x="4729733" y="4467653"/>
            <a:ext cx="78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g23f48e5057f_0_0"/>
          <p:cNvSpPr txBox="1"/>
          <p:nvPr/>
        </p:nvSpPr>
        <p:spPr>
          <a:xfrm>
            <a:off x="8534301" y="4467740"/>
            <a:ext cx="780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PROCESO DE ADQUISICIÓN DE LA MOH</a:t>
            </a:r>
            <a:endParaRPr/>
          </a:p>
        </p:txBody>
      </p:sp>
      <p:sp>
        <p:nvSpPr>
          <p:cNvPr id="208" name="Google Shape;208;p8"/>
          <p:cNvSpPr txBox="1"/>
          <p:nvPr>
            <p:ph idx="1" type="body"/>
          </p:nvPr>
        </p:nvSpPr>
        <p:spPr>
          <a:xfrm>
            <a:off x="716675" y="1985700"/>
            <a:ext cx="10755600" cy="28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i="1" lang="en" sz="20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L.G.M. c. 30B (Capítulo 30B)</a:t>
            </a:r>
            <a:r>
              <a:rPr b="0" i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establece un proceso de propuesta anunciada que la COB (ciudad de Boston) debe seguir para adquirir y enajenar bienes inmuebles mediante compra, venta o alquiler con un costo superior a $35.000.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i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 virtud del Capítulo 30B</a:t>
            </a:r>
            <a:r>
              <a:rPr b="0" i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tenemos la obligación de llevar a cabo un </a:t>
            </a:r>
            <a:r>
              <a:rPr i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proceso competitivo abierto y justo </a:t>
            </a:r>
            <a:r>
              <a:rPr b="0" i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 el que se dé una base común a todos los proponentes, se solicite información que permita establecer  </a:t>
            </a:r>
            <a:r>
              <a:rPr i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comparaciones manejables y significativas de las ofertas  </a:t>
            </a:r>
            <a:r>
              <a:rPr b="0" i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 se basen las decisiones únicamente en la información solicitada. (lo que hemos escuchado de la comunidad).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1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09" name="Google Shape;209;p8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1600"/>
              <a:buNone/>
            </a:pPr>
            <a:r>
              <a:rPr lang="en"/>
              <a:t>En virtud del capítulo 30B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>
            <p:ph type="ctrTitle"/>
          </p:nvPr>
        </p:nvSpPr>
        <p:spPr>
          <a:xfrm>
            <a:off x="339300" y="538125"/>
            <a:ext cx="100809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4000"/>
              <a:t>Acerca del emplazamiento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