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58" r:id="rId3"/>
    <p:sldId id="259" r:id="rId4"/>
    <p:sldId id="260" r:id="rId5"/>
    <p:sldId id="261" r:id="rId6"/>
    <p:sldId id="262" r:id="rId7"/>
    <p:sldId id="269" r:id="rId8"/>
    <p:sldId id="270"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81"/>
    <p:restoredTop sz="64148"/>
  </p:normalViewPr>
  <p:slideViewPr>
    <p:cSldViewPr snapToGrid="0" snapToObjects="1">
      <p:cViewPr>
        <p:scale>
          <a:sx n="80" d="100"/>
          <a:sy n="80" d="100"/>
        </p:scale>
        <p:origin x="216"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F7B69-17E7-A44F-8470-C267FB300CFB}" type="datetimeFigureOut">
              <a:rPr lang="en-US" smtClean="0"/>
              <a:t>3/23/17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E7D5E-93B1-664B-90F5-E226BF7D6C32}" type="slidenum">
              <a:rPr lang="en-US" smtClean="0"/>
              <a:t>‹#›</a:t>
            </a:fld>
            <a:endParaRPr lang="en-US"/>
          </a:p>
        </p:txBody>
      </p:sp>
    </p:spTree>
    <p:extLst>
      <p:ext uri="{BB962C8B-B14F-4D97-AF65-F5344CB8AC3E}">
        <p14:creationId xmlns:p14="http://schemas.microsoft.com/office/powerpoint/2010/main" val="6395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Back Bay and Beacon Hill have among the highest percentage of people with medical illness and who are elderly. </a:t>
            </a:r>
            <a:endParaRPr lang="en-US" dirty="0"/>
          </a:p>
        </p:txBody>
      </p:sp>
      <p:sp>
        <p:nvSpPr>
          <p:cNvPr id="4" name="Slide Number Placeholder 3"/>
          <p:cNvSpPr>
            <a:spLocks noGrp="1"/>
          </p:cNvSpPr>
          <p:nvPr>
            <p:ph type="sldNum" sz="quarter" idx="10"/>
          </p:nvPr>
        </p:nvSpPr>
        <p:spPr/>
        <p:txBody>
          <a:bodyPr/>
          <a:lstStyle/>
          <a:p>
            <a:fld id="{019E7D5E-93B1-664B-90F5-E226BF7D6C32}" type="slidenum">
              <a:rPr lang="en-US" smtClean="0"/>
              <a:t>2</a:t>
            </a:fld>
            <a:endParaRPr lang="en-US"/>
          </a:p>
        </p:txBody>
      </p:sp>
    </p:spTree>
    <p:extLst>
      <p:ext uri="{BB962C8B-B14F-4D97-AF65-F5344CB8AC3E}">
        <p14:creationId xmlns:p14="http://schemas.microsoft.com/office/powerpoint/2010/main" val="6224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While the Charles River neighborhoods are not impacted by coastal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and riverine </a:t>
            </a:r>
            <a:r>
              <a:rPr lang="en-CA" sz="1200" kern="1200" dirty="0" err="1" smtClean="0">
                <a:solidFill>
                  <a:schemeClr val="tx1"/>
                </a:solidFill>
                <a:effectLst/>
                <a:latin typeface="+mn-lt"/>
                <a:ea typeface="+mn-ea"/>
                <a:cs typeface="+mn-cs"/>
              </a:rPr>
              <a:t>fl</a:t>
            </a:r>
            <a:r>
              <a:rPr lang="en-CA" sz="1200" kern="1200" dirty="0" smtClean="0">
                <a:solidFill>
                  <a:schemeClr val="tx1"/>
                </a:solidFill>
                <a:effectLst/>
                <a:latin typeface="+mn-lt"/>
                <a:ea typeface="+mn-ea"/>
                <a:cs typeface="+mn-cs"/>
              </a:rPr>
              <a:t> </a:t>
            </a:r>
            <a:r>
              <a:rPr lang="en-CA" sz="1200" kern="1200" dirty="0" err="1" smtClean="0">
                <a:solidFill>
                  <a:schemeClr val="tx1"/>
                </a:solidFill>
                <a:effectLst/>
                <a:latin typeface="+mn-lt"/>
                <a:ea typeface="+mn-ea"/>
                <a:cs typeface="+mn-cs"/>
              </a:rPr>
              <a:t>ooding</a:t>
            </a:r>
            <a:r>
              <a:rPr lang="en-CA" sz="1200" kern="1200" dirty="0" smtClean="0">
                <a:solidFill>
                  <a:schemeClr val="tx1"/>
                </a:solidFill>
                <a:effectLst/>
                <a:latin typeface="+mn-lt"/>
                <a:ea typeface="+mn-ea"/>
                <a:cs typeface="+mn-cs"/>
              </a:rPr>
              <a:t> in the near term, flooding Downtown could reduce mobility for residents who depend on the Red, Green, and Orange Lines. In addition, in the later century under the 1 percent annual flood event, the Green Line will be exposed to coastal flooding, via the Arlington and Prudential Stations.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308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www.subchat.com</a:t>
            </a:r>
            <a:r>
              <a:rPr lang="en-US" dirty="0" smtClean="0"/>
              <a:t>/</a:t>
            </a:r>
            <a:r>
              <a:rPr lang="en-US" dirty="0" err="1" smtClean="0"/>
              <a:t>read.asp?Id</a:t>
            </a:r>
            <a:r>
              <a:rPr lang="en-US" dirty="0" smtClean="0"/>
              <a:t>=1175613</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23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near term and through the middle of the century, buildings and infrastructure in Charles River has limited exposure to coastal flooding.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7% of the Charles River neighborhood is at risk in the near term from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flooding.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10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effectLst/>
                <a:latin typeface="+mn-lt"/>
                <a:ea typeface="+mn-ea"/>
                <a:cs typeface="+mn-cs"/>
              </a:rPr>
              <a:t>*The primary flood pathway is around and over the New Charles River dam. In the near term, flooding exposure is low as the dam’s pumps can be activated to address surge.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812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Parts of </a:t>
            </a:r>
            <a:r>
              <a:rPr lang="en-US" sz="1200" kern="1200" dirty="0" err="1" smtClean="0">
                <a:solidFill>
                  <a:schemeClr val="tx1"/>
                </a:solidFill>
                <a:effectLst/>
                <a:latin typeface="+mn-lt"/>
                <a:ea typeface="+mn-ea"/>
                <a:cs typeface="+mn-cs"/>
              </a:rPr>
              <a:t>Storrow</a:t>
            </a:r>
            <a:r>
              <a:rPr lang="en-US" sz="1200" kern="1200" dirty="0" smtClean="0">
                <a:solidFill>
                  <a:schemeClr val="tx1"/>
                </a:solidFill>
                <a:effectLst/>
                <a:latin typeface="+mn-lt"/>
                <a:ea typeface="+mn-ea"/>
                <a:cs typeface="+mn-cs"/>
              </a:rPr>
              <a:t> Drive will be exposed to flooding by the 2050s.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174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54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Residential buildings located along Chandler Street are mostly split-level,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three-story row houses and could experience significant flooding once waters are high enough to reach above grade.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South End is in the top three exposed focus areas in Boston toward the end of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the century, with close to $200 million in annualized structure damage and related losses possible.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2323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00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The City can reach out small businesses in the Charles River neighborhoods currently exposed to </a:t>
            </a:r>
            <a:r>
              <a:rPr lang="en-CA" sz="1200" kern="1200" dirty="0" err="1" smtClean="0">
                <a:solidFill>
                  <a:schemeClr val="tx1"/>
                </a:solidFill>
                <a:effectLst/>
                <a:latin typeface="+mn-lt"/>
                <a:ea typeface="+mn-ea"/>
                <a:cs typeface="+mn-cs"/>
              </a:rPr>
              <a:t>stormwater</a:t>
            </a:r>
            <a:r>
              <a:rPr lang="en-CA" sz="1200" kern="1200" dirty="0" smtClean="0">
                <a:solidFill>
                  <a:schemeClr val="tx1"/>
                </a:solidFill>
                <a:effectLst/>
                <a:latin typeface="+mn-lt"/>
                <a:ea typeface="+mn-ea"/>
                <a:cs typeface="+mn-cs"/>
              </a:rPr>
              <a:t> flooding to help them develop response plans, evaluate insurance coverage needs, and identify low-cost physical adaptations. Roughly 160 commercial structures are at risk and the Brighton and the Allston Village Main Street Districts are expected to have areas exposed in the near term as well and throughout the century.</a:t>
            </a:r>
            <a:r>
              <a:rPr lang="en-US" dirty="0" smtClean="0">
                <a:effectLst/>
              </a:rPr>
              <a: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6432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Near term protections are not critical yet later in the century will be so at multiple locations including the New Charles River Dam, at the South Boston Waterfront to address inland flooding coming from, Fort Point Channel, </a:t>
            </a:r>
            <a:endParaRPr lang="en-US"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Boston Harbor, and the Reserve Channel; and at Dorchester Bay from Old Harbor and </a:t>
            </a:r>
            <a:r>
              <a:rPr lang="en-CA" sz="1200" kern="1200" dirty="0" err="1" smtClean="0">
                <a:solidFill>
                  <a:schemeClr val="tx1"/>
                </a:solidFill>
                <a:effectLst/>
                <a:latin typeface="+mn-lt"/>
                <a:ea typeface="+mn-ea"/>
                <a:cs typeface="+mn-cs"/>
              </a:rPr>
              <a:t>Savin</a:t>
            </a:r>
            <a:r>
              <a:rPr lang="en-CA" sz="1200" kern="1200" dirty="0" smtClean="0">
                <a:solidFill>
                  <a:schemeClr val="tx1"/>
                </a:solidFill>
                <a:effectLst/>
                <a:latin typeface="+mn-lt"/>
                <a:ea typeface="+mn-ea"/>
                <a:cs typeface="+mn-cs"/>
              </a:rPr>
              <a:t> Hill Cove.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0375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52443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8721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2904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bout Us 1">
    <p:spTree>
      <p:nvGrpSpPr>
        <p:cNvPr id="1" name="Shape 31"/>
        <p:cNvGrpSpPr/>
        <p:nvPr/>
      </p:nvGrpSpPr>
      <p:grpSpPr>
        <a:xfrm>
          <a:off x="0" y="0"/>
          <a:ext cx="0" cy="0"/>
          <a:chOff x="0" y="0"/>
          <a:chExt cx="0" cy="0"/>
        </a:xfrm>
      </p:grpSpPr>
      <p:sp>
        <p:nvSpPr>
          <p:cNvPr id="32" name="Shape 32"/>
          <p:cNvSpPr>
            <a:spLocks noGrp="1"/>
          </p:cNvSpPr>
          <p:nvPr>
            <p:ph type="pic" idx="2"/>
          </p:nvPr>
        </p:nvSpPr>
        <p:spPr>
          <a:xfrm>
            <a:off x="2275839" y="1926167"/>
            <a:ext cx="1733551" cy="1733549"/>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Montserrat"/>
                <a:ea typeface="Montserrat"/>
                <a:cs typeface="Montserrat"/>
                <a:sym typeface="Montserrat"/>
              </a:defRPr>
            </a:lvl1pPr>
            <a:lvl2pPr marL="457108" marR="0" lvl="1" indent="-6258" algn="l" rtl="0">
              <a:lnSpc>
                <a:spcPct val="90000"/>
              </a:lnSpc>
              <a:spcBef>
                <a:spcPts val="500"/>
              </a:spcBef>
              <a:buClr>
                <a:schemeClr val="dk1"/>
              </a:buClr>
              <a:buFont typeface="Arial"/>
              <a:buNone/>
              <a:defRPr sz="2000" b="0" i="0" u="none" strike="noStrike" cap="none">
                <a:solidFill>
                  <a:schemeClr val="dk1"/>
                </a:solidFill>
                <a:latin typeface="Montserrat"/>
                <a:ea typeface="Montserrat"/>
                <a:cs typeface="Montserrat"/>
                <a:sym typeface="Montserrat"/>
              </a:defRPr>
            </a:lvl2pPr>
            <a:lvl3pPr marL="914217" marR="0" lvl="2" indent="-6167" algn="l" rtl="0">
              <a:lnSpc>
                <a:spcPct val="90000"/>
              </a:lnSpc>
              <a:spcBef>
                <a:spcPts val="500"/>
              </a:spcBef>
              <a:buClr>
                <a:schemeClr val="dk1"/>
              </a:buClr>
              <a:buFont typeface="Arial"/>
              <a:buNone/>
              <a:defRPr sz="1800" b="0" i="0" u="none" strike="noStrike" cap="none">
                <a:solidFill>
                  <a:schemeClr val="dk1"/>
                </a:solidFill>
                <a:latin typeface="Montserrat"/>
                <a:ea typeface="Montserrat"/>
                <a:cs typeface="Montserrat"/>
                <a:sym typeface="Montserrat"/>
              </a:defRPr>
            </a:lvl3pPr>
            <a:lvl4pPr marL="1371326" marR="0" lvl="3" indent="-6076"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4pPr>
            <a:lvl5pPr marL="1828434" marR="0" lvl="4" indent="-5984"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5pPr>
            <a:lvl6pPr marL="2514097" marR="0" lvl="5" indent="-120147"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6pPr>
            <a:lvl7pPr marL="2971206" marR="0" lvl="6" indent="-120055"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7pPr>
            <a:lvl8pPr marL="3428314" marR="0" lvl="7" indent="-119964"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8pPr>
            <a:lvl9pPr marL="3885423" marR="0" lvl="8" indent="-119873"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0027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55308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39220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172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B965CC-EB59-7541-8E9F-2268C42B54D9}"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212003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B965CC-EB59-7541-8E9F-2268C42B54D9}"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4461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5CC-EB59-7541-8E9F-2268C42B54D9}"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23638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93807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750039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5CC-EB59-7541-8E9F-2268C42B54D9}" type="datetimeFigureOut">
              <a:rPr lang="en-US" smtClean="0"/>
              <a:t>3/23/17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E95B7-B451-CD45-97A0-28C0B5437902}" type="slidenum">
              <a:rPr lang="en-US" smtClean="0"/>
              <a:t>‹#›</a:t>
            </a:fld>
            <a:endParaRPr lang="en-US"/>
          </a:p>
        </p:txBody>
      </p:sp>
    </p:spTree>
    <p:extLst>
      <p:ext uri="{BB962C8B-B14F-4D97-AF65-F5344CB8AC3E}">
        <p14:creationId xmlns:p14="http://schemas.microsoft.com/office/powerpoint/2010/main" val="175134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png"/><Relationship Id="rId5" Type="http://schemas.openxmlformats.org/officeDocument/2006/relationships/image" Target="../media/image30.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1.pn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1.png"/><Relationship Id="rId5" Type="http://schemas.openxmlformats.org/officeDocument/2006/relationships/image" Target="../media/image35.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1.png"/><Relationship Id="rId6" Type="http://schemas.openxmlformats.org/officeDocument/2006/relationships/image" Target="../media/image8.jp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png"/><Relationship Id="rId5" Type="http://schemas.openxmlformats.org/officeDocument/2006/relationships/image" Target="../media/image11.jpeg"/><Relationship Id="rId6"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png"/><Relationship Id="rId5" Type="http://schemas.openxmlformats.org/officeDocument/2006/relationships/image" Target="../media/image11.jpeg"/><Relationship Id="rId6"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19.tiff"/><Relationship Id="rId7" Type="http://schemas.openxmlformats.org/officeDocument/2006/relationships/image" Target="../media/image20.tiff"/><Relationship Id="rId8" Type="http://schemas.openxmlformats.org/officeDocument/2006/relationships/image" Target="../media/image21.tiff"/><Relationship Id="rId9" Type="http://schemas.openxmlformats.org/officeDocument/2006/relationships/image" Target="../media/image22.tiff"/><Relationship Id="rId10" Type="http://schemas.openxmlformats.org/officeDocument/2006/relationships/image" Target="../media/image23.tif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1.png"/><Relationship Id="rId5"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1.pn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0160786"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83217" y="259643"/>
            <a:ext cx="7439411" cy="634771"/>
          </a:xfrm>
          <a:prstGeom prst="rect">
            <a:avLst/>
          </a:prstGeom>
          <a:noFill/>
          <a:ln>
            <a:noFill/>
          </a:ln>
        </p:spPr>
        <p:txBody>
          <a:bodyPr lIns="45713" tIns="22850" rIns="45713" bIns="22850" anchor="t" anchorCtr="0">
            <a:noAutofit/>
          </a:bodyPr>
          <a:lstStyle/>
          <a:p>
            <a:pPr>
              <a:buSzPct val="25000"/>
            </a:pPr>
            <a:r>
              <a:rPr lang="en-US" sz="3000" dirty="0">
                <a:latin typeface="Montserrat"/>
                <a:ea typeface="Montserrat"/>
                <a:cs typeface="Montserrat"/>
                <a:sym typeface="Montserrat"/>
              </a:rPr>
              <a:t>FOCUS AREA: </a:t>
            </a:r>
            <a:r>
              <a:rPr lang="en-US" sz="3000" b="1" dirty="0" smtClean="0">
                <a:latin typeface="Montserrat"/>
                <a:ea typeface="Montserrat"/>
                <a:cs typeface="Montserrat"/>
                <a:sym typeface="Montserrat"/>
              </a:rPr>
              <a:t>CHARLES RIVER</a:t>
            </a:r>
            <a:endParaRPr lang="en-US" sz="30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487511" y="359498"/>
            <a:ext cx="1365737" cy="179029"/>
          </a:xfrm>
          <a:prstGeom prst="rect">
            <a:avLst/>
          </a:prstGeom>
          <a:noFill/>
          <a:ln>
            <a:noFill/>
          </a:ln>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0287" y="2738863"/>
            <a:ext cx="1301249" cy="1759985"/>
          </a:xfrm>
          <a:prstGeom prst="rect">
            <a:avLst/>
          </a:prstGeom>
        </p:spPr>
      </p:pic>
      <p:grpSp>
        <p:nvGrpSpPr>
          <p:cNvPr id="11" name="Group 10"/>
          <p:cNvGrpSpPr/>
          <p:nvPr/>
        </p:nvGrpSpPr>
        <p:grpSpPr>
          <a:xfrm>
            <a:off x="10487512" y="1053661"/>
            <a:ext cx="1218252" cy="1506659"/>
            <a:chOff x="16057537" y="763507"/>
            <a:chExt cx="3373463" cy="4295788"/>
          </a:xfrm>
        </p:grpSpPr>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342325" y="763507"/>
              <a:ext cx="3088675" cy="4295788"/>
            </a:xfrm>
            <a:prstGeom prst="rect">
              <a:avLst/>
            </a:prstGeom>
          </p:spPr>
        </p:pic>
        <p:sp>
          <p:nvSpPr>
            <p:cNvPr id="13" name="Rectangle 12"/>
            <p:cNvSpPr/>
            <p:nvPr/>
          </p:nvSpPr>
          <p:spPr>
            <a:xfrm>
              <a:off x="16057537" y="3331029"/>
              <a:ext cx="1054806" cy="1122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grpSp>
      <p:sp>
        <p:nvSpPr>
          <p:cNvPr id="16" name="Shape 379"/>
          <p:cNvSpPr txBox="1"/>
          <p:nvPr/>
        </p:nvSpPr>
        <p:spPr>
          <a:xfrm>
            <a:off x="919793" y="6067836"/>
            <a:ext cx="8628131" cy="459303"/>
          </a:xfrm>
          <a:prstGeom prst="rect">
            <a:avLst/>
          </a:prstGeom>
          <a:noFill/>
          <a:ln>
            <a:noFill/>
          </a:ln>
        </p:spPr>
        <p:txBody>
          <a:bodyPr lIns="45713" tIns="22850" rIns="45713" bIns="22850" anchor="t" anchorCtr="0">
            <a:noAutofit/>
          </a:bodyPr>
          <a:lstStyle/>
          <a:p>
            <a:pPr lvl="0">
              <a:buSzPct val="25000"/>
            </a:pPr>
            <a:r>
              <a:rPr lang="en-US" sz="2400" dirty="0" smtClean="0">
                <a:latin typeface="Lora" charset="0"/>
                <a:ea typeface="Lora" charset="0"/>
                <a:cs typeface="Lora" charset="0"/>
              </a:rPr>
              <a:t>142,000</a:t>
            </a:r>
            <a:r>
              <a:rPr lang="en-US" sz="2400" dirty="0">
                <a:latin typeface="Lora" charset="0"/>
                <a:ea typeface="Lora" charset="0"/>
                <a:cs typeface="Lora" charset="0"/>
              </a:rPr>
              <a:t>+ people, </a:t>
            </a:r>
            <a:r>
              <a:rPr lang="en-US" sz="2400" dirty="0" smtClean="0">
                <a:latin typeface="Lora" charset="0"/>
                <a:ea typeface="Lora" charset="0"/>
                <a:cs typeface="Lora" charset="0"/>
              </a:rPr>
              <a:t>237,000 </a:t>
            </a:r>
            <a:r>
              <a:rPr lang="en-US" sz="2400" dirty="0">
                <a:latin typeface="Lora" charset="0"/>
                <a:ea typeface="Lora" charset="0"/>
                <a:cs typeface="Lora" charset="0"/>
              </a:rPr>
              <a:t>jobs, </a:t>
            </a:r>
            <a:r>
              <a:rPr lang="en-US" sz="2400" dirty="0" smtClean="0">
                <a:latin typeface="Lora" charset="0"/>
                <a:ea typeface="Lora" charset="0"/>
                <a:cs typeface="Lora" charset="0"/>
              </a:rPr>
              <a:t>+$46 </a:t>
            </a:r>
            <a:r>
              <a:rPr lang="en-US" sz="2400" dirty="0">
                <a:latin typeface="Lora" charset="0"/>
                <a:ea typeface="Lora" charset="0"/>
                <a:cs typeface="Lora" charset="0"/>
              </a:rPr>
              <a:t>billion to city economy. </a:t>
            </a:r>
            <a:endParaRPr lang="en-US" sz="2400" dirty="0">
              <a:solidFill>
                <a:schemeClr val="dk2"/>
              </a:solidFill>
              <a:latin typeface="Lora" charset="0"/>
              <a:ea typeface="Lora" charset="0"/>
              <a:cs typeface="Lora" charset="0"/>
              <a:sym typeface="Montserrat"/>
            </a:endParaRPr>
          </a:p>
        </p:txBody>
      </p:sp>
      <p:sp>
        <p:nvSpPr>
          <p:cNvPr id="17" name="Shape 238"/>
          <p:cNvSpPr/>
          <p:nvPr/>
        </p:nvSpPr>
        <p:spPr>
          <a:xfrm>
            <a:off x="1588" y="6240337"/>
            <a:ext cx="734479" cy="114300"/>
          </a:xfrm>
          <a:prstGeom prst="rect">
            <a:avLst/>
          </a:prstGeom>
          <a:solidFill>
            <a:srgbClr val="F14F47"/>
          </a:solidFill>
          <a:ln>
            <a:noFill/>
          </a:ln>
        </p:spPr>
        <p:txBody>
          <a:bodyPr lIns="45713" tIns="22850" rIns="45713" bIns="22850" anchor="ctr" anchorCtr="0">
            <a:noAutofit/>
          </a:bodyPr>
          <a:lstStyle/>
          <a:p>
            <a:pPr algn="ctr"/>
            <a:endParaRPr>
              <a:solidFill>
                <a:srgbClr val="62AB45"/>
              </a:solidFill>
              <a:latin typeface="Lato"/>
              <a:ea typeface="Lato"/>
              <a:cs typeface="Lato"/>
              <a:sym typeface="Lato"/>
            </a:endParaRPr>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26540" y="4677391"/>
            <a:ext cx="1252504" cy="1694769"/>
          </a:xfrm>
          <a:prstGeom prst="rect">
            <a:avLst/>
          </a:prstGeom>
        </p:spPr>
      </p:pic>
      <p:sp>
        <p:nvSpPr>
          <p:cNvPr id="2" name="Rectangle 1"/>
          <p:cNvSpPr/>
          <p:nvPr/>
        </p:nvSpPr>
        <p:spPr>
          <a:xfrm>
            <a:off x="10222334" y="1753848"/>
            <a:ext cx="706058" cy="69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8" y="1044329"/>
            <a:ext cx="9328569" cy="4634576"/>
          </a:xfrm>
          <a:prstGeom prst="rect">
            <a:avLst/>
          </a:prstGeom>
        </p:spPr>
      </p:pic>
    </p:spTree>
    <p:extLst>
      <p:ext uri="{BB962C8B-B14F-4D97-AF65-F5344CB8AC3E}">
        <p14:creationId xmlns:p14="http://schemas.microsoft.com/office/powerpoint/2010/main" val="7091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48569"/>
            <a:ext cx="10388600" cy="370840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7315200" y="1946503"/>
            <a:ext cx="4876800" cy="2447755"/>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CHARLES RIVER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Protected Shores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7558935" y="2061691"/>
            <a:ext cx="4389330"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Provide training for jobs in resilience</a:t>
            </a:r>
          </a:p>
          <a:p>
            <a:pPr marL="285750" indent="-285750">
              <a:buFont typeface="Arial" charset="0"/>
              <a:buChar char="•"/>
            </a:pPr>
            <a:r>
              <a:rPr lang="en-US" sz="1600" dirty="0">
                <a:solidFill>
                  <a:schemeClr val="bg1"/>
                </a:solidFill>
                <a:latin typeface="Lora" charset="0"/>
                <a:ea typeface="Lora" charset="0"/>
                <a:cs typeface="Lora" charset="0"/>
              </a:rPr>
              <a:t>Increase flood protection in North Charlestown and at the New Charles River Dam.</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7236" y="35445"/>
            <a:ext cx="1242480" cy="892643"/>
          </a:xfrm>
          <a:prstGeom prst="rect">
            <a:avLst/>
          </a:prstGeom>
        </p:spPr>
      </p:pic>
    </p:spTree>
    <p:extLst>
      <p:ext uri="{BB962C8B-B14F-4D97-AF65-F5344CB8AC3E}">
        <p14:creationId xmlns:p14="http://schemas.microsoft.com/office/powerpoint/2010/main" val="829967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9010" y="1053374"/>
            <a:ext cx="10269724" cy="5804626"/>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0" y="3667486"/>
            <a:ext cx="5724525" cy="2552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CHARLES RIVER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Resilient Infrastructure</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44500" y="3846226"/>
            <a:ext cx="5044157"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750" indent="-285750">
              <a:buFont typeface="Arial" charset="0"/>
              <a:buChar char="•"/>
            </a:pPr>
            <a:r>
              <a:rPr lang="en-US" sz="1600" dirty="0" smtClean="0">
                <a:solidFill>
                  <a:schemeClr val="bg1"/>
                </a:solidFill>
                <a:latin typeface="Lora" charset="0"/>
                <a:ea typeface="Lora" charset="0"/>
                <a:cs typeface="Lora" charset="0"/>
              </a:rPr>
              <a:t>Develop </a:t>
            </a:r>
            <a:r>
              <a:rPr lang="en-US" sz="1600" dirty="0">
                <a:solidFill>
                  <a:schemeClr val="bg1"/>
                </a:solidFill>
                <a:latin typeface="Lora" charset="0"/>
                <a:ea typeface="Lora" charset="0"/>
                <a:cs typeface="Lora" charset="0"/>
              </a:rPr>
              <a:t>coordinated risk response plans for extreme weather events.</a:t>
            </a:r>
          </a:p>
          <a:p>
            <a:pPr marL="285750" indent="-285750">
              <a:buFont typeface="Arial" charset="0"/>
              <a:buChar char="•"/>
            </a:pPr>
            <a:r>
              <a:rPr lang="en-US" sz="1600" dirty="0" smtClean="0">
                <a:solidFill>
                  <a:schemeClr val="bg1"/>
                </a:solidFill>
                <a:latin typeface="Lora" charset="0"/>
                <a:ea typeface="Lora" charset="0"/>
                <a:cs typeface="Lora" charset="0"/>
              </a:rPr>
              <a:t>Support </a:t>
            </a:r>
            <a:r>
              <a:rPr lang="en-US" sz="1600" dirty="0">
                <a:solidFill>
                  <a:schemeClr val="bg1"/>
                </a:solidFill>
                <a:latin typeface="Lora" charset="0"/>
                <a:ea typeface="Lora" charset="0"/>
                <a:cs typeface="Lora" charset="0"/>
              </a:rPr>
              <a:t>MTBA’s assessment of flooding to the Orange Line.</a:t>
            </a:r>
          </a:p>
          <a:p>
            <a:pPr marL="285750" indent="-285750">
              <a:buFont typeface="Arial" charset="0"/>
              <a:buChar char="•"/>
            </a:pPr>
            <a:r>
              <a:rPr lang="en-US" sz="1600" dirty="0" smtClean="0">
                <a:solidFill>
                  <a:schemeClr val="bg1"/>
                </a:solidFill>
                <a:latin typeface="Lora" charset="0"/>
                <a:ea typeface="Lora" charset="0"/>
                <a:cs typeface="Lora" charset="0"/>
              </a:rPr>
              <a:t>Explore </a:t>
            </a:r>
            <a:r>
              <a:rPr lang="en-US" sz="1600" dirty="0">
                <a:solidFill>
                  <a:schemeClr val="bg1"/>
                </a:solidFill>
                <a:latin typeface="Lora" charset="0"/>
                <a:ea typeface="Lora" charset="0"/>
                <a:cs typeface="Lora" charset="0"/>
              </a:rPr>
              <a:t>options for a neighborhood energy grid in the Main Street corridor. </a:t>
            </a:r>
          </a:p>
        </p:txBody>
      </p:sp>
      <p:pic>
        <p:nvPicPr>
          <p:cNvPr id="11"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61945" y="157833"/>
            <a:ext cx="1291748" cy="756751"/>
          </a:xfrm>
          <a:prstGeom prst="rect">
            <a:avLst/>
          </a:prstGeom>
          <a:noFill/>
          <a:ln>
            <a:noFill/>
          </a:ln>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9124" y="0"/>
            <a:ext cx="1392867" cy="1000687"/>
          </a:xfrm>
          <a:prstGeom prst="rect">
            <a:avLst/>
          </a:prstGeom>
        </p:spPr>
      </p:pic>
    </p:spTree>
    <p:extLst>
      <p:ext uri="{BB962C8B-B14F-4D97-AF65-F5344CB8AC3E}">
        <p14:creationId xmlns:p14="http://schemas.microsoft.com/office/powerpoint/2010/main" val="116013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42948"/>
            <a:ext cx="9079832" cy="5825343"/>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6147943" y="3185455"/>
            <a:ext cx="6044057" cy="28194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CHARLES RIVER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Adaptive Buildings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681" y="3364195"/>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28600" indent="-228600">
              <a:buFont typeface="Arial" charset="0"/>
              <a:buChar char="•"/>
            </a:pPr>
            <a:r>
              <a:rPr lang="en-CA" sz="1600" dirty="0">
                <a:solidFill>
                  <a:schemeClr val="bg1"/>
                </a:solidFill>
                <a:latin typeface="Lora" charset="0"/>
                <a:ea typeface="Lora" charset="0"/>
                <a:cs typeface="Lora" charset="0"/>
              </a:rPr>
              <a:t>Update zoning and building codes and notify developers with projects in the pipeline to update plans.</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Help building owners assess potential impacts and increase resilience.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Promote access to insurance.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Prepare municipal buildings to withstand change.</a:t>
            </a:r>
            <a:endParaRPr lang="en-US" sz="1600" dirty="0">
              <a:solidFill>
                <a:schemeClr val="bg1"/>
              </a:solidFill>
              <a:latin typeface="Lora" charset="0"/>
              <a:ea typeface="Lora" charset="0"/>
              <a:cs typeface="Lora"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1053" y="79540"/>
            <a:ext cx="1131804" cy="813130"/>
          </a:xfrm>
          <a:prstGeom prst="rect">
            <a:avLst/>
          </a:prstGeom>
        </p:spPr>
      </p:pic>
    </p:spTree>
    <p:extLst>
      <p:ext uri="{BB962C8B-B14F-4D97-AF65-F5344CB8AC3E}">
        <p14:creationId xmlns:p14="http://schemas.microsoft.com/office/powerpoint/2010/main" val="769163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east boston heat wa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6605" y="1038352"/>
            <a:ext cx="5741486" cy="3216937"/>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03007" y="163157"/>
            <a:ext cx="11307196"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CHARLES RIVER</a:t>
            </a:r>
            <a:endParaRPr lang="en-US" sz="27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40365"/>
            <a:ext cx="6448927" cy="5827643"/>
          </a:xfrm>
          <a:prstGeom prst="rect">
            <a:avLst/>
          </a:prstGeom>
        </p:spPr>
      </p:pic>
      <p:pic>
        <p:nvPicPr>
          <p:cNvPr id="6" name="Shape 2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24996" y="306560"/>
            <a:ext cx="1365737" cy="179029"/>
          </a:xfrm>
          <a:prstGeom prst="rect">
            <a:avLst/>
          </a:prstGeom>
          <a:noFill/>
          <a:ln>
            <a:noFill/>
          </a:ln>
        </p:spPr>
      </p:pic>
      <p:sp>
        <p:nvSpPr>
          <p:cNvPr id="15" name="Shape 351"/>
          <p:cNvSpPr txBox="1"/>
          <p:nvPr/>
        </p:nvSpPr>
        <p:spPr>
          <a:xfrm>
            <a:off x="8030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Hot Days</a:t>
            </a:r>
          </a:p>
        </p:txBody>
      </p:sp>
      <p:sp>
        <p:nvSpPr>
          <p:cNvPr id="20" name="Shape 238"/>
          <p:cNvSpPr/>
          <p:nvPr/>
        </p:nvSpPr>
        <p:spPr>
          <a:xfrm>
            <a:off x="7027534" y="3673914"/>
            <a:ext cx="5162879" cy="263509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7231073" y="3951760"/>
            <a:ext cx="4621139" cy="2031325"/>
          </a:xfrm>
          <a:prstGeom prst="rect">
            <a:avLst/>
          </a:prstGeom>
        </p:spPr>
        <p:txBody>
          <a:bodyPr wrap="square">
            <a:spAutoFit/>
          </a:bodyPr>
          <a:lstStyle/>
          <a:p>
            <a:pPr marL="285750" indent="-285750">
              <a:buFont typeface="Arial" charset="0"/>
              <a:buChar char="•"/>
            </a:pPr>
            <a:r>
              <a:rPr lang="en-CA" dirty="0" smtClean="0">
                <a:solidFill>
                  <a:schemeClr val="bg1"/>
                </a:solidFill>
                <a:latin typeface="Lora" charset="0"/>
                <a:ea typeface="Lora" charset="0"/>
                <a:cs typeface="Lora" charset="0"/>
              </a:rPr>
              <a:t>Urban </a:t>
            </a:r>
            <a:r>
              <a:rPr lang="en-CA" dirty="0">
                <a:solidFill>
                  <a:schemeClr val="bg1"/>
                </a:solidFill>
                <a:latin typeface="Lora" charset="0"/>
                <a:ea typeface="Lora" charset="0"/>
                <a:cs typeface="Lora" charset="0"/>
              </a:rPr>
              <a:t>“heat islands” where there is less tree canopy are hotter and most at risk</a:t>
            </a:r>
            <a:r>
              <a:rPr lang="en-CA" dirty="0" smtClean="0">
                <a:solidFill>
                  <a:schemeClr val="bg1"/>
                </a:solidFill>
                <a:latin typeface="Lora" charset="0"/>
                <a:ea typeface="Lora" charset="0"/>
                <a:cs typeface="Lora" charset="0"/>
              </a:rPr>
              <a:t>.</a:t>
            </a:r>
          </a:p>
          <a:p>
            <a:pPr marL="285750" indent="-285750">
              <a:buFont typeface="Arial" charset="0"/>
              <a:buChar char="•"/>
            </a:pPr>
            <a:endParaRPr lang="en-US" dirty="0">
              <a:solidFill>
                <a:schemeClr val="bg1"/>
              </a:solidFill>
              <a:latin typeface="Lora" charset="0"/>
              <a:ea typeface="Lora" charset="0"/>
              <a:cs typeface="Lora" charset="0"/>
            </a:endParaRPr>
          </a:p>
          <a:p>
            <a:pPr marL="285750" indent="-285750">
              <a:buFont typeface="Arial" charset="0"/>
              <a:buChar char="•"/>
            </a:pPr>
            <a:r>
              <a:rPr lang="en-US" dirty="0" smtClean="0">
                <a:solidFill>
                  <a:schemeClr val="bg1"/>
                </a:solidFill>
                <a:latin typeface="Lora" charset="0"/>
                <a:ea typeface="Lora" charset="0"/>
                <a:cs typeface="Lora" charset="0"/>
              </a:rPr>
              <a:t>Some </a:t>
            </a:r>
            <a:r>
              <a:rPr lang="en-US" dirty="0">
                <a:solidFill>
                  <a:schemeClr val="bg1"/>
                </a:solidFill>
                <a:latin typeface="Lora" charset="0"/>
                <a:ea typeface="Lora" charset="0"/>
                <a:cs typeface="Lora" charset="0"/>
              </a:rPr>
              <a:t>people are more vulnerable to heat than other such as those with illnesses or the elderly. </a:t>
            </a: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03033" y="5607155"/>
            <a:ext cx="2245894" cy="1260853"/>
          </a:xfrm>
          <a:prstGeom prst="rect">
            <a:avLst/>
          </a:prstGeom>
        </p:spPr>
      </p:pic>
      <p:sp>
        <p:nvSpPr>
          <p:cNvPr id="13" name="Rectangle 12"/>
          <p:cNvSpPr/>
          <p:nvPr/>
        </p:nvSpPr>
        <p:spPr>
          <a:xfrm>
            <a:off x="1874641" y="1040365"/>
            <a:ext cx="4574286"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dirty="0" smtClean="0"/>
              <a:t>Medical Illness and Heat </a:t>
            </a:r>
            <a:r>
              <a:rPr lang="en-US" sz="2000" b="1" dirty="0"/>
              <a:t>I</a:t>
            </a:r>
            <a:r>
              <a:rPr lang="en-US" sz="2000" b="1" dirty="0" smtClean="0"/>
              <a:t>sland </a:t>
            </a:r>
            <a:r>
              <a:rPr lang="en-US" sz="2000" b="1" dirty="0"/>
              <a:t>E</a:t>
            </a:r>
            <a:r>
              <a:rPr lang="en-US" sz="2000" b="1" dirty="0" smtClean="0"/>
              <a:t>xposure</a:t>
            </a:r>
            <a:endParaRPr lang="en-US" sz="2000" b="1" dirty="0"/>
          </a:p>
        </p:txBody>
      </p:sp>
    </p:spTree>
    <p:extLst>
      <p:ext uri="{BB962C8B-B14F-4D97-AF65-F5344CB8AC3E}">
        <p14:creationId xmlns:p14="http://schemas.microsoft.com/office/powerpoint/2010/main" val="1635500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2621" y="1064714"/>
            <a:ext cx="10307792" cy="5813671"/>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03007" y="163157"/>
            <a:ext cx="10383779"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a:t>
            </a:r>
            <a:r>
              <a:rPr lang="en-US" sz="2700" b="1" dirty="0" smtClean="0">
                <a:latin typeface="Montserrat"/>
                <a:ea typeface="Montserrat"/>
                <a:cs typeface="Montserrat"/>
                <a:sym typeface="Montserrat"/>
              </a:rPr>
              <a:t>CHARLES RIVER</a:t>
            </a:r>
            <a:endParaRPr lang="en-US" sz="2700" b="1" dirty="0">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5" name="Shape 351"/>
          <p:cNvSpPr txBox="1"/>
          <p:nvPr/>
        </p:nvSpPr>
        <p:spPr>
          <a:xfrm>
            <a:off x="80300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Flooding</a:t>
            </a:r>
          </a:p>
        </p:txBody>
      </p:sp>
      <p:sp>
        <p:nvSpPr>
          <p:cNvPr id="20" name="Shape 238"/>
          <p:cNvSpPr/>
          <p:nvPr/>
        </p:nvSpPr>
        <p:spPr>
          <a:xfrm>
            <a:off x="0" y="3792523"/>
            <a:ext cx="5598073" cy="2223266"/>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294065" y="4006201"/>
            <a:ext cx="5304008" cy="1815882"/>
          </a:xfrm>
          <a:prstGeom prst="rect">
            <a:avLst/>
          </a:prstGeom>
        </p:spPr>
        <p:txBody>
          <a:bodyPr wrap="square">
            <a:spAutoFit/>
          </a:bodyPr>
          <a:lstStyle/>
          <a:p>
            <a:r>
              <a:rPr lang="en-CA" sz="1600" dirty="0">
                <a:solidFill>
                  <a:schemeClr val="bg1"/>
                </a:solidFill>
                <a:latin typeface="Lora" charset="0"/>
                <a:ea typeface="Lora" charset="0"/>
                <a:cs typeface="Lora" charset="0"/>
              </a:rPr>
              <a:t>Of the Charles River neighborhoods, Allston has the greatest exposure in the </a:t>
            </a:r>
            <a:r>
              <a:rPr lang="en-CA" sz="1600" dirty="0" smtClean="0">
                <a:solidFill>
                  <a:schemeClr val="bg1"/>
                </a:solidFill>
                <a:latin typeface="Lora" charset="0"/>
                <a:ea typeface="Lora" charset="0"/>
                <a:cs typeface="Lora" charset="0"/>
              </a:rPr>
              <a:t>near </a:t>
            </a:r>
            <a:r>
              <a:rPr lang="en-CA" sz="1600" dirty="0">
                <a:solidFill>
                  <a:schemeClr val="bg1"/>
                </a:solidFill>
                <a:latin typeface="Lora" charset="0"/>
                <a:ea typeface="Lora" charset="0"/>
                <a:cs typeface="Lora" charset="0"/>
              </a:rPr>
              <a:t>term due to low-lying open space. By the end of the century, the Charles River </a:t>
            </a:r>
            <a:r>
              <a:rPr lang="en-CA" sz="1600" dirty="0" smtClean="0">
                <a:solidFill>
                  <a:schemeClr val="bg1"/>
                </a:solidFill>
                <a:latin typeface="Lora" charset="0"/>
                <a:ea typeface="Lora" charset="0"/>
                <a:cs typeface="Lora" charset="0"/>
              </a:rPr>
              <a:t>neighborhoods </a:t>
            </a:r>
            <a:r>
              <a:rPr lang="en-CA" sz="1600" dirty="0">
                <a:solidFill>
                  <a:schemeClr val="bg1"/>
                </a:solidFill>
                <a:latin typeface="Lora" charset="0"/>
                <a:ea typeface="Lora" charset="0"/>
                <a:cs typeface="Lora" charset="0"/>
              </a:rPr>
              <a:t>will begin to experience some flooding with 1 percent annual chance events </a:t>
            </a:r>
            <a:r>
              <a:rPr lang="en-CA" sz="1600" dirty="0" smtClean="0">
                <a:solidFill>
                  <a:schemeClr val="bg1"/>
                </a:solidFill>
                <a:latin typeface="Lora" charset="0"/>
                <a:ea typeface="Lora" charset="0"/>
                <a:cs typeface="Lora" charset="0"/>
              </a:rPr>
              <a:t>and </a:t>
            </a:r>
            <a:r>
              <a:rPr lang="en-CA" sz="1600" dirty="0">
                <a:solidFill>
                  <a:schemeClr val="bg1"/>
                </a:solidFill>
                <a:latin typeface="Lora" charset="0"/>
                <a:ea typeface="Lora" charset="0"/>
                <a:cs typeface="Lora" charset="0"/>
              </a:rPr>
              <a:t>may have hundreds of acres exposed to very low-probability events (0.1 percent chance).</a:t>
            </a:r>
            <a:endParaRPr lang="en-US" sz="1600" dirty="0">
              <a:solidFill>
                <a:schemeClr val="bg1"/>
              </a:solidFill>
              <a:latin typeface="Lora" charset="0"/>
              <a:ea typeface="Lora" charset="0"/>
              <a:cs typeface="Lora" charset="0"/>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Tree>
    <p:extLst>
      <p:ext uri="{BB962C8B-B14F-4D97-AF65-F5344CB8AC3E}">
        <p14:creationId xmlns:p14="http://schemas.microsoft.com/office/powerpoint/2010/main" val="1115491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99726" y="991488"/>
            <a:ext cx="7326746" cy="5866511"/>
          </a:xfrm>
          <a:prstGeom prst="rect">
            <a:avLst/>
          </a:prstGeom>
        </p:spPr>
      </p:pic>
      <p:sp>
        <p:nvSpPr>
          <p:cNvPr id="25" name="Shape 238"/>
          <p:cNvSpPr/>
          <p:nvPr/>
        </p:nvSpPr>
        <p:spPr>
          <a:xfrm>
            <a:off x="1588" y="5706538"/>
            <a:ext cx="4898138" cy="1167503"/>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7"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8"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22" name="Text Placeholder 3"/>
          <p:cNvSpPr txBox="1">
            <a:spLocks/>
          </p:cNvSpPr>
          <p:nvPr/>
        </p:nvSpPr>
        <p:spPr>
          <a:xfrm>
            <a:off x="926301" y="1340667"/>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Charles River</a:t>
            </a:r>
            <a:endParaRPr lang="en-US" sz="1600" b="1" dirty="0">
              <a:latin typeface="Lora" charset="0"/>
              <a:ea typeface="Lora" charset="0"/>
              <a:cs typeface="Lora" charset="0"/>
            </a:endParaRPr>
          </a:p>
        </p:txBody>
      </p:sp>
      <p:sp>
        <p:nvSpPr>
          <p:cNvPr id="21" name="Text Placeholder 1"/>
          <p:cNvSpPr txBox="1">
            <a:spLocks/>
          </p:cNvSpPr>
          <p:nvPr/>
        </p:nvSpPr>
        <p:spPr>
          <a:xfrm>
            <a:off x="926301" y="1103481"/>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9’’ sea level rise</a:t>
            </a:r>
          </a:p>
        </p:txBody>
      </p:sp>
      <p:sp>
        <p:nvSpPr>
          <p:cNvPr id="23" name="Rectangle 22"/>
          <p:cNvSpPr/>
          <p:nvPr/>
        </p:nvSpPr>
        <p:spPr>
          <a:xfrm>
            <a:off x="205671" y="5837768"/>
            <a:ext cx="4347411" cy="1740680"/>
          </a:xfrm>
          <a:prstGeom prst="rect">
            <a:avLst/>
          </a:prstGeom>
        </p:spPr>
        <p:txBody>
          <a:bodyPr wrap="square">
            <a:noAutofit/>
          </a:bodyPr>
          <a:lstStyle/>
          <a:p>
            <a:r>
              <a:rPr lang="en-US" sz="1600" dirty="0">
                <a:solidFill>
                  <a:schemeClr val="bg1"/>
                </a:solidFill>
                <a:latin typeface="Lora" charset="0"/>
                <a:ea typeface="Lora" charset="0"/>
                <a:cs typeface="Lora" charset="0"/>
              </a:rPr>
              <a:t>The Charles River neighborhoods have limited exposure to flooding until mid-century due to the New Charles River Dam. </a:t>
            </a:r>
          </a:p>
        </p:txBody>
      </p:sp>
      <p:sp>
        <p:nvSpPr>
          <p:cNvPr id="26" name="Rectangle 25"/>
          <p:cNvSpPr/>
          <p:nvPr/>
        </p:nvSpPr>
        <p:spPr>
          <a:xfrm>
            <a:off x="4883684" y="1000244"/>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2030</a:t>
            </a:r>
            <a:r>
              <a:rPr lang="en-US" sz="2000" b="1" dirty="0"/>
              <a:t>s</a:t>
            </a:r>
            <a:r>
              <a:rPr lang="en-US" sz="2000" b="1" cap="all" dirty="0"/>
              <a:t>-2050</a:t>
            </a:r>
            <a:r>
              <a:rPr lang="en-US" sz="2000" b="1" dirty="0"/>
              <a:t>s</a:t>
            </a:r>
            <a:endParaRPr lang="en-US" sz="2000" b="1" cap="all" dirty="0"/>
          </a:p>
        </p:txBody>
      </p:sp>
      <p:pic>
        <p:nvPicPr>
          <p:cNvPr id="24"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78692" y="1029030"/>
            <a:ext cx="1811721" cy="65214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7763" y="1643469"/>
            <a:ext cx="4163225" cy="3851518"/>
          </a:xfrm>
          <a:prstGeom prst="rect">
            <a:avLst/>
          </a:prstGeom>
        </p:spPr>
      </p:pic>
    </p:spTree>
    <p:extLst>
      <p:ext uri="{BB962C8B-B14F-4D97-AF65-F5344CB8AC3E}">
        <p14:creationId xmlns:p14="http://schemas.microsoft.com/office/powerpoint/2010/main" val="360990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3667" y="1044329"/>
            <a:ext cx="7326746" cy="5818102"/>
          </a:xfrm>
          <a:prstGeom prst="rect">
            <a:avLst/>
          </a:prstGeom>
        </p:spPr>
      </p:pic>
      <p:sp>
        <p:nvSpPr>
          <p:cNvPr id="25" name="Shape 238"/>
          <p:cNvSpPr/>
          <p:nvPr/>
        </p:nvSpPr>
        <p:spPr>
          <a:xfrm>
            <a:off x="0" y="5261811"/>
            <a:ext cx="4833969" cy="1600622"/>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23" name="Rectangle 22"/>
          <p:cNvSpPr/>
          <p:nvPr/>
        </p:nvSpPr>
        <p:spPr>
          <a:xfrm>
            <a:off x="257421" y="5384900"/>
            <a:ext cx="4442150" cy="963631"/>
          </a:xfrm>
          <a:prstGeom prst="rect">
            <a:avLst/>
          </a:prstGeom>
        </p:spPr>
        <p:txBody>
          <a:bodyPr wrap="square">
            <a:noAutofit/>
          </a:bodyPr>
          <a:lstStyle/>
          <a:p>
            <a:r>
              <a:rPr lang="en-CA" sz="1600" dirty="0">
                <a:solidFill>
                  <a:schemeClr val="bg1"/>
                </a:solidFill>
                <a:latin typeface="Lora" charset="0"/>
                <a:ea typeface="Lora" charset="0"/>
                <a:cs typeface="Lora" charset="0"/>
              </a:rPr>
              <a:t>Transportation systems within the Charles River neighborhoods will have limited exposure to coastal flooding and sea level rise until later in the century. Major impacts are only expected for low-probability events. </a:t>
            </a:r>
            <a:endParaRPr lang="en-US" sz="1600" dirty="0">
              <a:solidFill>
                <a:schemeClr val="bg1"/>
              </a:solidFill>
              <a:latin typeface="Lora" charset="0"/>
              <a:ea typeface="Lora" charset="0"/>
              <a:cs typeface="Lora" charset="0"/>
            </a:endParaRPr>
          </a:p>
        </p:txBody>
      </p:sp>
      <p:sp>
        <p:nvSpPr>
          <p:cNvPr id="15" name="Rectangle 14"/>
          <p:cNvSpPr/>
          <p:nvPr/>
        </p:nvSpPr>
        <p:spPr>
          <a:xfrm>
            <a:off x="4835558" y="1048370"/>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2050</a:t>
            </a:r>
            <a:r>
              <a:rPr lang="en-US" sz="2000" b="1" dirty="0"/>
              <a:t>s</a:t>
            </a:r>
            <a:r>
              <a:rPr lang="en-US" sz="2000" b="1" cap="all" dirty="0"/>
              <a:t>-2070</a:t>
            </a:r>
            <a:r>
              <a:rPr lang="en-US" sz="2000" b="1" dirty="0"/>
              <a:t>s</a:t>
            </a:r>
            <a:endParaRPr lang="en-US" sz="2000" b="1" cap="all" dirty="0"/>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20"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27" name="Text Placeholder 3"/>
          <p:cNvSpPr txBox="1">
            <a:spLocks/>
          </p:cNvSpPr>
          <p:nvPr/>
        </p:nvSpPr>
        <p:spPr>
          <a:xfrm>
            <a:off x="926301" y="1340667"/>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Charles River</a:t>
            </a:r>
            <a:endParaRPr lang="en-US" sz="1600" b="1" dirty="0">
              <a:latin typeface="Lora" charset="0"/>
              <a:ea typeface="Lora" charset="0"/>
              <a:cs typeface="Lora" charset="0"/>
            </a:endParaRPr>
          </a:p>
        </p:txBody>
      </p:sp>
      <p:sp>
        <p:nvSpPr>
          <p:cNvPr id="28" name="Text Placeholder 1"/>
          <p:cNvSpPr txBox="1">
            <a:spLocks/>
          </p:cNvSpPr>
          <p:nvPr/>
        </p:nvSpPr>
        <p:spPr>
          <a:xfrm>
            <a:off x="926301" y="1103481"/>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latin typeface="Lora" charset="0"/>
                <a:ea typeface="Lora" charset="0"/>
                <a:cs typeface="Lora" charset="0"/>
              </a:rPr>
              <a:t>21’’ </a:t>
            </a:r>
            <a:r>
              <a:rPr lang="en-US" sz="1600" dirty="0">
                <a:latin typeface="Lora" charset="0"/>
                <a:ea typeface="Lora" charset="0"/>
                <a:cs typeface="Lora" charset="0"/>
              </a:rPr>
              <a:t>sea level rise</a:t>
            </a:r>
          </a:p>
        </p:txBody>
      </p:sp>
      <p:pic>
        <p:nvPicPr>
          <p:cNvPr id="29"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62650" y="1061114"/>
            <a:ext cx="1811721" cy="65214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448" y="1648241"/>
            <a:ext cx="4290123" cy="3498384"/>
          </a:xfrm>
          <a:prstGeom prst="rect">
            <a:avLst/>
          </a:prstGeom>
        </p:spPr>
      </p:pic>
    </p:spTree>
    <p:extLst>
      <p:ext uri="{BB962C8B-B14F-4D97-AF65-F5344CB8AC3E}">
        <p14:creationId xmlns:p14="http://schemas.microsoft.com/office/powerpoint/2010/main" val="342941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2043" y="1029029"/>
            <a:ext cx="7326746" cy="5850273"/>
          </a:xfrm>
          <a:prstGeom prst="rect">
            <a:avLst/>
          </a:prstGeom>
        </p:spPr>
      </p:pic>
      <p:sp>
        <p:nvSpPr>
          <p:cNvPr id="25" name="Shape 238"/>
          <p:cNvSpPr/>
          <p:nvPr/>
        </p:nvSpPr>
        <p:spPr>
          <a:xfrm>
            <a:off x="10748" y="5519399"/>
            <a:ext cx="6614641" cy="1359904"/>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23" name="Rectangle 22"/>
          <p:cNvSpPr/>
          <p:nvPr/>
        </p:nvSpPr>
        <p:spPr>
          <a:xfrm>
            <a:off x="249792" y="5634586"/>
            <a:ext cx="6134966" cy="1445242"/>
          </a:xfrm>
          <a:prstGeom prst="rect">
            <a:avLst/>
          </a:prstGeom>
        </p:spPr>
        <p:txBody>
          <a:bodyPr wrap="square">
            <a:noAutofit/>
          </a:bodyPr>
          <a:lstStyle/>
          <a:p>
            <a:r>
              <a:rPr lang="en-US" sz="1600" dirty="0">
                <a:solidFill>
                  <a:schemeClr val="bg1"/>
                </a:solidFill>
                <a:latin typeface="Lora" charset="0"/>
                <a:ea typeface="Lora" charset="0"/>
                <a:cs typeface="Lora" charset="0"/>
              </a:rPr>
              <a:t>B</a:t>
            </a:r>
            <a:r>
              <a:rPr lang="en-CA" sz="1600" dirty="0">
                <a:solidFill>
                  <a:schemeClr val="bg1"/>
                </a:solidFill>
                <a:latin typeface="Lora" charset="0"/>
                <a:ea typeface="Lora" charset="0"/>
                <a:cs typeface="Lora" charset="0"/>
              </a:rPr>
              <a:t>y the end of the century, Beacon Hill, Back Bay, </a:t>
            </a:r>
            <a:r>
              <a:rPr lang="en-CA" sz="1600" dirty="0" smtClean="0">
                <a:solidFill>
                  <a:schemeClr val="bg1"/>
                </a:solidFill>
                <a:latin typeface="Lora" charset="0"/>
                <a:ea typeface="Lora" charset="0"/>
                <a:cs typeface="Lora" charset="0"/>
              </a:rPr>
              <a:t>Fenway / Kenmore</a:t>
            </a:r>
            <a:r>
              <a:rPr lang="en-CA" sz="1600" dirty="0">
                <a:solidFill>
                  <a:schemeClr val="bg1"/>
                </a:solidFill>
                <a:latin typeface="Lora" charset="0"/>
                <a:ea typeface="Lora" charset="0"/>
                <a:cs typeface="Lora" charset="0"/>
              </a:rPr>
              <a:t>, and Allston/Brighton, Charlestown, and Cambridge are expected to be exposed to flooding by flanking and overtopping of the dam for low-probability events. </a:t>
            </a:r>
            <a:endParaRPr lang="en-US" sz="1600" dirty="0">
              <a:solidFill>
                <a:schemeClr val="bg1"/>
              </a:solidFill>
              <a:latin typeface="Lora" charset="0"/>
              <a:ea typeface="Lora" charset="0"/>
              <a:cs typeface="Lora" charset="0"/>
            </a:endParaRPr>
          </a:p>
        </p:txBody>
      </p:sp>
      <p:sp>
        <p:nvSpPr>
          <p:cNvPr id="15" name="Rectangle 14"/>
          <p:cNvSpPr/>
          <p:nvPr/>
        </p:nvSpPr>
        <p:spPr>
          <a:xfrm>
            <a:off x="5012020" y="1016286"/>
            <a:ext cx="2216534"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2070</a:t>
            </a:r>
            <a:r>
              <a:rPr lang="en-US" sz="2000" b="1" dirty="0"/>
              <a:t>s</a:t>
            </a:r>
            <a:r>
              <a:rPr lang="en-US" sz="2000" b="1" cap="all" dirty="0"/>
              <a:t> </a:t>
            </a:r>
            <a:r>
              <a:rPr lang="en-US" sz="2000" b="1" dirty="0"/>
              <a:t>or</a:t>
            </a:r>
            <a:r>
              <a:rPr lang="en-US" sz="2000" b="1" cap="all" dirty="0"/>
              <a:t> Later</a:t>
            </a:r>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17" name="Text Placeholder 3"/>
          <p:cNvSpPr txBox="1">
            <a:spLocks/>
          </p:cNvSpPr>
          <p:nvPr/>
        </p:nvSpPr>
        <p:spPr>
          <a:xfrm>
            <a:off x="926301" y="1340667"/>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smtClean="0">
                <a:latin typeface="Lora" charset="0"/>
                <a:ea typeface="Lora" charset="0"/>
                <a:cs typeface="Lora" charset="0"/>
              </a:rPr>
              <a:t>Charles River</a:t>
            </a:r>
            <a:endParaRPr lang="en-US" sz="1600" b="1" dirty="0">
              <a:latin typeface="Lora" charset="0"/>
              <a:ea typeface="Lora" charset="0"/>
              <a:cs typeface="Lora" charset="0"/>
            </a:endParaRPr>
          </a:p>
        </p:txBody>
      </p:sp>
      <p:sp>
        <p:nvSpPr>
          <p:cNvPr id="18" name="Text Placeholder 1"/>
          <p:cNvSpPr txBox="1">
            <a:spLocks/>
          </p:cNvSpPr>
          <p:nvPr/>
        </p:nvSpPr>
        <p:spPr>
          <a:xfrm>
            <a:off x="926301" y="1103481"/>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latin typeface="Lora" charset="0"/>
                <a:ea typeface="Lora" charset="0"/>
                <a:cs typeface="Lora" charset="0"/>
              </a:rPr>
              <a:t>36’’ </a:t>
            </a:r>
            <a:r>
              <a:rPr lang="en-US" sz="1600" dirty="0">
                <a:latin typeface="Lora" charset="0"/>
                <a:ea typeface="Lora" charset="0"/>
                <a:cs typeface="Lora" charset="0"/>
              </a:rPr>
              <a:t>sea level rise</a:t>
            </a:r>
          </a:p>
        </p:txBody>
      </p:sp>
      <p:pic>
        <p:nvPicPr>
          <p:cNvPr id="20"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78692" y="1029030"/>
            <a:ext cx="1811721" cy="65214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448" y="1834651"/>
            <a:ext cx="4290123" cy="3626313"/>
          </a:xfrm>
          <a:prstGeom prst="rect">
            <a:avLst/>
          </a:prstGeom>
        </p:spPr>
      </p:pic>
    </p:spTree>
    <p:extLst>
      <p:ext uri="{BB962C8B-B14F-4D97-AF65-F5344CB8AC3E}">
        <p14:creationId xmlns:p14="http://schemas.microsoft.com/office/powerpoint/2010/main" val="480515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People and Buildings Impacted by 1% Annual Flood Events </a:t>
            </a:r>
            <a:endParaRPr lang="en-US" sz="2000" dirty="0">
              <a:solidFill>
                <a:schemeClr val="dk2"/>
              </a:solidFill>
              <a:latin typeface="Montserrat" charset="0"/>
              <a:ea typeface="Montserrat" charset="0"/>
              <a:cs typeface="Montserrat" charset="0"/>
              <a:sym typeface="Montserrat"/>
            </a:endParaRPr>
          </a:p>
        </p:txBody>
      </p:sp>
      <p:sp>
        <p:nvSpPr>
          <p:cNvPr id="14" name="Shape 379"/>
          <p:cNvSpPr txBox="1"/>
          <p:nvPr/>
        </p:nvSpPr>
        <p:spPr>
          <a:xfrm>
            <a:off x="8028561" y="6064230"/>
            <a:ext cx="1536179" cy="487731"/>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2070+</a:t>
            </a:r>
            <a:endParaRPr lang="en-US" sz="3300" b="1" dirty="0">
              <a:solidFill>
                <a:srgbClr val="F14F47"/>
              </a:solidFill>
              <a:latin typeface="Montserrat"/>
              <a:ea typeface="Montserrat"/>
              <a:cs typeface="Montserrat"/>
              <a:sym typeface="Montserrat"/>
            </a:endParaRPr>
          </a:p>
        </p:txBody>
      </p:sp>
      <p:sp>
        <p:nvSpPr>
          <p:cNvPr id="17" name="Shape 379"/>
          <p:cNvSpPr txBox="1"/>
          <p:nvPr/>
        </p:nvSpPr>
        <p:spPr>
          <a:xfrm>
            <a:off x="1571834" y="6093958"/>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2030+</a:t>
            </a:r>
            <a:endParaRPr lang="en-US" sz="3300" b="1" dirty="0">
              <a:solidFill>
                <a:srgbClr val="F14F47"/>
              </a:solidFill>
              <a:latin typeface="Montserrat"/>
              <a:ea typeface="Montserrat"/>
              <a:cs typeface="Montserrat"/>
              <a:sym typeface="Montserrat"/>
            </a:endParaRPr>
          </a:p>
        </p:txBody>
      </p:sp>
      <p:sp>
        <p:nvSpPr>
          <p:cNvPr id="27" name="Shape 379"/>
          <p:cNvSpPr txBox="1"/>
          <p:nvPr/>
        </p:nvSpPr>
        <p:spPr>
          <a:xfrm>
            <a:off x="6083769" y="1199433"/>
            <a:ext cx="960824"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4,800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sp>
        <p:nvSpPr>
          <p:cNvPr id="30" name="Shape 379"/>
          <p:cNvSpPr txBox="1"/>
          <p:nvPr/>
        </p:nvSpPr>
        <p:spPr>
          <a:xfrm>
            <a:off x="1829613" y="4007485"/>
            <a:ext cx="2449073" cy="552302"/>
          </a:xfrm>
          <a:prstGeom prst="rect">
            <a:avLst/>
          </a:prstGeom>
          <a:noFill/>
          <a:ln>
            <a:noFill/>
          </a:ln>
        </p:spPr>
        <p:txBody>
          <a:bodyPr lIns="45713" tIns="22850" rIns="45713" bIns="22850" anchor="t" anchorCtr="0">
            <a:noAutofit/>
          </a:bodyPr>
          <a:lstStyle/>
          <a:p>
            <a:pPr algn="ctr">
              <a:buSzPct val="25000"/>
            </a:pPr>
            <a:r>
              <a:rPr lang="en-CA" sz="1600" b="1" dirty="0" smtClean="0">
                <a:solidFill>
                  <a:srgbClr val="F14F47"/>
                </a:solidFill>
                <a:latin typeface="Montserrat"/>
                <a:ea typeface="Montserrat"/>
                <a:cs typeface="Montserrat"/>
                <a:sym typeface="Montserrat"/>
              </a:rPr>
              <a:t>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a:t>
            </a:r>
            <a:r>
              <a:rPr lang="en-CA" sz="1600" b="1" dirty="0" smtClean="0">
                <a:solidFill>
                  <a:srgbClr val="F14F47"/>
                </a:solidFill>
                <a:latin typeface="Montserrat"/>
                <a:ea typeface="Montserrat"/>
                <a:cs typeface="Montserrat"/>
                <a:sym typeface="Montserrat"/>
              </a:rPr>
              <a:t>$0B</a:t>
            </a:r>
            <a:r>
              <a:rPr lang="en-CA" sz="1600" b="1" dirty="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sp>
        <p:nvSpPr>
          <p:cNvPr id="31" name="Shape 238"/>
          <p:cNvSpPr/>
          <p:nvPr/>
        </p:nvSpPr>
        <p:spPr>
          <a:xfrm>
            <a:off x="524593"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sp>
        <p:nvSpPr>
          <p:cNvPr id="35" name="Shape 379"/>
          <p:cNvSpPr txBox="1"/>
          <p:nvPr/>
        </p:nvSpPr>
        <p:spPr>
          <a:xfrm>
            <a:off x="9050682" y="1250233"/>
            <a:ext cx="2656019" cy="552302"/>
          </a:xfrm>
          <a:prstGeom prst="rect">
            <a:avLst/>
          </a:prstGeom>
          <a:noFill/>
          <a:ln>
            <a:noFill/>
          </a:ln>
        </p:spPr>
        <p:txBody>
          <a:bodyPr lIns="45713" tIns="22850" rIns="45713" bIns="22850" anchor="t" anchorCtr="0">
            <a:noAutofit/>
          </a:bodyPr>
          <a:lstStyle/>
          <a:p>
            <a:pPr algn="ctr">
              <a:buSzPct val="25000"/>
            </a:pPr>
            <a:r>
              <a:rPr lang="en-CA" sz="1600" b="1" dirty="0">
                <a:solidFill>
                  <a:srgbClr val="F14F47"/>
                </a:solidFill>
                <a:latin typeface="Montserrat"/>
                <a:ea typeface="Montserrat"/>
                <a:cs typeface="Montserrat"/>
                <a:sym typeface="Montserrat"/>
              </a:rPr>
              <a:t>7</a:t>
            </a:r>
            <a:r>
              <a:rPr lang="en-CA" sz="1600" b="1" dirty="0" smtClean="0">
                <a:solidFill>
                  <a:srgbClr val="F14F47"/>
                </a:solidFill>
                <a:latin typeface="Montserrat"/>
                <a:ea typeface="Montserrat"/>
                <a:cs typeface="Montserrat"/>
                <a:sym typeface="Montserrat"/>
              </a:rPr>
              <a:t>00 </a:t>
            </a:r>
            <a:r>
              <a:rPr lang="en-CA" sz="1600" b="1" dirty="0">
                <a:solidFill>
                  <a:srgbClr val="F14F47"/>
                </a:solidFill>
                <a:latin typeface="Montserrat"/>
                <a:ea typeface="Montserrat"/>
                <a:cs typeface="Montserrat"/>
                <a:sym typeface="Montserrat"/>
              </a:rPr>
              <a:t>BUILDINGS</a:t>
            </a:r>
          </a:p>
          <a:p>
            <a:pPr algn="ctr">
              <a:buSzPct val="25000"/>
            </a:pPr>
            <a:r>
              <a:rPr lang="en-CA" sz="1600" b="1" dirty="0">
                <a:solidFill>
                  <a:srgbClr val="F14F47"/>
                </a:solidFill>
                <a:latin typeface="Montserrat"/>
                <a:ea typeface="Montserrat"/>
                <a:cs typeface="Montserrat"/>
                <a:sym typeface="Montserrat"/>
              </a:rPr>
              <a:t>(Worth 6</a:t>
            </a:r>
            <a:r>
              <a:rPr lang="en-CA" sz="1600" b="1" dirty="0" smtClean="0">
                <a:solidFill>
                  <a:srgbClr val="F14F47"/>
                </a:solidFill>
                <a:latin typeface="Montserrat"/>
                <a:ea typeface="Montserrat"/>
                <a:cs typeface="Montserrat"/>
                <a:sym typeface="Montserrat"/>
              </a:rPr>
              <a:t>B</a:t>
            </a:r>
            <a:r>
              <a:rPr lang="en-CA" sz="1600" b="1" dirty="0">
                <a:solidFill>
                  <a:srgbClr val="F14F47"/>
                </a:solidFill>
                <a:latin typeface="Montserrat"/>
                <a:ea typeface="Montserrat"/>
                <a:cs typeface="Montserrat"/>
                <a:sym typeface="Montserrat"/>
              </a:rPr>
              <a:t>)</a:t>
            </a:r>
            <a:endParaRPr lang="en-US" sz="1600" b="1" dirty="0">
              <a:solidFill>
                <a:srgbClr val="F14F47"/>
              </a:solidFill>
              <a:latin typeface="Montserrat"/>
              <a:ea typeface="Montserrat"/>
              <a:cs typeface="Montserrat"/>
              <a:sym typeface="Montserrat"/>
            </a:endParaRPr>
          </a:p>
        </p:txBody>
      </p:sp>
      <p:sp>
        <p:nvSpPr>
          <p:cNvPr id="71" name="Shape 379"/>
          <p:cNvSpPr txBox="1"/>
          <p:nvPr/>
        </p:nvSpPr>
        <p:spPr>
          <a:xfrm>
            <a:off x="611009" y="4007485"/>
            <a:ext cx="1206069" cy="552302"/>
          </a:xfrm>
          <a:prstGeom prst="rect">
            <a:avLst/>
          </a:prstGeom>
          <a:noFill/>
          <a:ln>
            <a:noFill/>
          </a:ln>
        </p:spPr>
        <p:txBody>
          <a:bodyPr lIns="45713" tIns="22850" rIns="45713" bIns="22850" anchor="t" anchorCtr="0">
            <a:noAutofit/>
          </a:bodyPr>
          <a:lstStyle/>
          <a:p>
            <a:pPr algn="ctr">
              <a:buSzPct val="25000"/>
            </a:pPr>
            <a:r>
              <a:rPr lang="en-CA" sz="1600" b="1" smtClean="0">
                <a:solidFill>
                  <a:srgbClr val="F14F47"/>
                </a:solidFill>
                <a:latin typeface="Montserrat"/>
                <a:ea typeface="Montserrat"/>
                <a:cs typeface="Montserrat"/>
                <a:sym typeface="Montserrat"/>
              </a:rPr>
              <a:t>0</a:t>
            </a:r>
            <a:r>
              <a:rPr lang="en-CA" sz="1600" b="1" dirty="0">
                <a:solidFill>
                  <a:srgbClr val="F14F47"/>
                </a:solidFill>
                <a:latin typeface="Montserrat"/>
                <a:ea typeface="Montserrat"/>
                <a:cs typeface="Montserrat"/>
                <a:sym typeface="Montserrat"/>
              </a:rPr>
              <a:t> </a:t>
            </a:r>
            <a:r>
              <a:rPr lang="en-CA" sz="1600" b="1" smtClean="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pic>
        <p:nvPicPr>
          <p:cNvPr id="69" name="Picture 6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1584" y="4782839"/>
            <a:ext cx="1626878" cy="1626878"/>
          </a:xfrm>
          <a:prstGeom prst="rect">
            <a:avLst/>
          </a:prstGeom>
        </p:spPr>
      </p:pic>
      <p:pic>
        <p:nvPicPr>
          <p:cNvPr id="73" name="Picture 7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842" y="3783466"/>
            <a:ext cx="1626878" cy="1626878"/>
          </a:xfrm>
          <a:prstGeom prst="rect">
            <a:avLst/>
          </a:prstGeom>
        </p:spPr>
      </p:pic>
      <p:sp>
        <p:nvSpPr>
          <p:cNvPr id="176" name="Shape 238"/>
          <p:cNvSpPr/>
          <p:nvPr/>
        </p:nvSpPr>
        <p:spPr>
          <a:xfrm>
            <a:off x="6714612" y="59357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pic>
        <p:nvPicPr>
          <p:cNvPr id="192" name="Picture 191"/>
          <p:cNvPicPr>
            <a:picLocks noChangeAspect="1"/>
          </p:cNvPicPr>
          <p:nvPr/>
        </p:nvPicPr>
        <p:blipFill>
          <a:blip r:embed="rId5"/>
          <a:stretch>
            <a:fillRect/>
          </a:stretch>
        </p:blipFill>
        <p:spPr>
          <a:xfrm>
            <a:off x="7910975" y="4552709"/>
            <a:ext cx="1350957" cy="1350957"/>
          </a:xfrm>
          <a:prstGeom prst="rect">
            <a:avLst/>
          </a:prstGeom>
        </p:spPr>
      </p:pic>
      <p:pic>
        <p:nvPicPr>
          <p:cNvPr id="200" name="Picture 1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6481" y="5192911"/>
            <a:ext cx="662907" cy="662907"/>
          </a:xfrm>
          <a:prstGeom prst="rect">
            <a:avLst/>
          </a:prstGeom>
        </p:spPr>
      </p:pic>
      <p:pic>
        <p:nvPicPr>
          <p:cNvPr id="201" name="Picture 20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52093" y="4520768"/>
            <a:ext cx="657295" cy="657295"/>
          </a:xfrm>
          <a:prstGeom prst="rect">
            <a:avLst/>
          </a:prstGeom>
        </p:spPr>
      </p:pic>
      <p:pic>
        <p:nvPicPr>
          <p:cNvPr id="202" name="Picture 20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74666" y="3170821"/>
            <a:ext cx="662907" cy="662907"/>
          </a:xfrm>
          <a:prstGeom prst="rect">
            <a:avLst/>
          </a:prstGeom>
        </p:spPr>
      </p:pic>
      <p:pic>
        <p:nvPicPr>
          <p:cNvPr id="203" name="Picture 20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2206" y="3856001"/>
            <a:ext cx="657295" cy="657295"/>
          </a:xfrm>
          <a:prstGeom prst="rect">
            <a:avLst/>
          </a:prstGeom>
        </p:spPr>
      </p:pic>
      <p:pic>
        <p:nvPicPr>
          <p:cNvPr id="204" name="Picture 20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93340" y="5192911"/>
            <a:ext cx="662907" cy="662907"/>
          </a:xfrm>
          <a:prstGeom prst="rect">
            <a:avLst/>
          </a:prstGeom>
        </p:spPr>
      </p:pic>
      <p:pic>
        <p:nvPicPr>
          <p:cNvPr id="205" name="Picture 20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98952" y="4520768"/>
            <a:ext cx="657295" cy="657295"/>
          </a:xfrm>
          <a:prstGeom prst="rect">
            <a:avLst/>
          </a:prstGeom>
        </p:spPr>
      </p:pic>
      <p:pic>
        <p:nvPicPr>
          <p:cNvPr id="206" name="Picture 20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1525" y="3170821"/>
            <a:ext cx="662907" cy="662907"/>
          </a:xfrm>
          <a:prstGeom prst="rect">
            <a:avLst/>
          </a:prstGeom>
        </p:spPr>
      </p:pic>
      <p:pic>
        <p:nvPicPr>
          <p:cNvPr id="207" name="Picture 20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19065" y="3856001"/>
            <a:ext cx="657295" cy="657295"/>
          </a:xfrm>
          <a:prstGeom prst="rect">
            <a:avLst/>
          </a:prstGeom>
        </p:spPr>
      </p:pic>
      <p:pic>
        <p:nvPicPr>
          <p:cNvPr id="208" name="Picture 20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26397" y="5192911"/>
            <a:ext cx="662907" cy="662907"/>
          </a:xfrm>
          <a:prstGeom prst="rect">
            <a:avLst/>
          </a:prstGeom>
        </p:spPr>
      </p:pic>
      <p:pic>
        <p:nvPicPr>
          <p:cNvPr id="209" name="Picture 20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32009" y="4520768"/>
            <a:ext cx="657295" cy="657295"/>
          </a:xfrm>
          <a:prstGeom prst="rect">
            <a:avLst/>
          </a:prstGeom>
        </p:spPr>
      </p:pic>
      <p:pic>
        <p:nvPicPr>
          <p:cNvPr id="210" name="Picture 20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54582" y="3170821"/>
            <a:ext cx="662907" cy="662907"/>
          </a:xfrm>
          <a:prstGeom prst="rect">
            <a:avLst/>
          </a:prstGeom>
        </p:spPr>
      </p:pic>
      <p:pic>
        <p:nvPicPr>
          <p:cNvPr id="211" name="Picture 2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52122" y="3856001"/>
            <a:ext cx="657295" cy="657295"/>
          </a:xfrm>
          <a:prstGeom prst="rect">
            <a:avLst/>
          </a:prstGeom>
        </p:spPr>
      </p:pic>
      <p:pic>
        <p:nvPicPr>
          <p:cNvPr id="212" name="Picture 2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82175" y="2538615"/>
            <a:ext cx="662907" cy="662907"/>
          </a:xfrm>
          <a:prstGeom prst="rect">
            <a:avLst/>
          </a:prstGeom>
        </p:spPr>
      </p:pic>
      <p:pic>
        <p:nvPicPr>
          <p:cNvPr id="213" name="Picture 2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9034" y="2538615"/>
            <a:ext cx="662907" cy="662907"/>
          </a:xfrm>
          <a:prstGeom prst="rect">
            <a:avLst/>
          </a:prstGeom>
        </p:spPr>
      </p:pic>
      <p:pic>
        <p:nvPicPr>
          <p:cNvPr id="214" name="Picture 2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62091" y="2538615"/>
            <a:ext cx="662907" cy="662907"/>
          </a:xfrm>
          <a:prstGeom prst="rect">
            <a:avLst/>
          </a:prstGeom>
        </p:spPr>
      </p:pic>
      <p:pic>
        <p:nvPicPr>
          <p:cNvPr id="228" name="Picture 22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72115" y="4772712"/>
            <a:ext cx="392401" cy="1626878"/>
          </a:xfrm>
          <a:prstGeom prst="rect">
            <a:avLst/>
          </a:prstGeom>
        </p:spPr>
      </p:pic>
      <p:pic>
        <p:nvPicPr>
          <p:cNvPr id="74" name="Picture 7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1413" y="4779200"/>
            <a:ext cx="1626878" cy="1626878"/>
          </a:xfrm>
          <a:prstGeom prst="rect">
            <a:avLst/>
          </a:prstGeom>
        </p:spPr>
      </p:pic>
      <p:pic>
        <p:nvPicPr>
          <p:cNvPr id="75" name="Picture 7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9671" y="3779827"/>
            <a:ext cx="1626878" cy="1626878"/>
          </a:xfrm>
          <a:prstGeom prst="rect">
            <a:avLst/>
          </a:prstGeom>
        </p:spPr>
      </p:pic>
      <p:pic>
        <p:nvPicPr>
          <p:cNvPr id="76" name="Picture 7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3864" y="2828498"/>
            <a:ext cx="1626878" cy="1626878"/>
          </a:xfrm>
          <a:prstGeom prst="rect">
            <a:avLst/>
          </a:prstGeom>
        </p:spPr>
      </p:pic>
      <p:pic>
        <p:nvPicPr>
          <p:cNvPr id="77" name="Picture 7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2122" y="1829125"/>
            <a:ext cx="1626878" cy="1626878"/>
          </a:xfrm>
          <a:prstGeom prst="rect">
            <a:avLst/>
          </a:prstGeom>
        </p:spPr>
      </p:pic>
      <p:pic>
        <p:nvPicPr>
          <p:cNvPr id="78" name="Picture 7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3693" y="2824859"/>
            <a:ext cx="1626878" cy="1626878"/>
          </a:xfrm>
          <a:prstGeom prst="rect">
            <a:avLst/>
          </a:prstGeom>
        </p:spPr>
      </p:pic>
      <p:pic>
        <p:nvPicPr>
          <p:cNvPr id="79" name="Picture 7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1951" y="1825486"/>
            <a:ext cx="1626878" cy="1626878"/>
          </a:xfrm>
          <a:prstGeom prst="rect">
            <a:avLst/>
          </a:prstGeom>
        </p:spPr>
      </p:pic>
      <p:pic>
        <p:nvPicPr>
          <p:cNvPr id="80" name="Picture 7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48053" y="3786122"/>
            <a:ext cx="392401" cy="1626878"/>
          </a:xfrm>
          <a:prstGeom prst="rect">
            <a:avLst/>
          </a:prstGeom>
        </p:spPr>
      </p:pic>
      <p:pic>
        <p:nvPicPr>
          <p:cNvPr id="81" name="Picture 8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48053" y="2807556"/>
            <a:ext cx="392401" cy="1626878"/>
          </a:xfrm>
          <a:prstGeom prst="rect">
            <a:avLst/>
          </a:prstGeom>
        </p:spPr>
      </p:pic>
      <p:pic>
        <p:nvPicPr>
          <p:cNvPr id="82" name="Picture 81"/>
          <p:cNvPicPr>
            <a:picLocks noChangeAspect="1"/>
          </p:cNvPicPr>
          <p:nvPr/>
        </p:nvPicPr>
        <p:blipFill rotWithShape="1">
          <a:blip r:embed="rId9" cstate="screen">
            <a:extLst>
              <a:ext uri="{28A0092B-C50C-407E-A947-70E740481C1C}">
                <a14:useLocalDpi xmlns:a14="http://schemas.microsoft.com/office/drawing/2010/main"/>
              </a:ext>
            </a:extLst>
          </a:blip>
          <a:srcRect l="-291"/>
          <a:stretch/>
        </p:blipFill>
        <p:spPr>
          <a:xfrm>
            <a:off x="5323991" y="2360950"/>
            <a:ext cx="392401" cy="1086893"/>
          </a:xfrm>
          <a:prstGeom prst="rect">
            <a:avLst/>
          </a:prstGeom>
        </p:spPr>
      </p:pic>
      <p:pic>
        <p:nvPicPr>
          <p:cNvPr id="83" name="Picture 82"/>
          <p:cNvPicPr>
            <a:picLocks noChangeAspect="1"/>
          </p:cNvPicPr>
          <p:nvPr/>
        </p:nvPicPr>
        <p:blipFill>
          <a:blip r:embed="rId5"/>
          <a:stretch>
            <a:fillRect/>
          </a:stretch>
        </p:blipFill>
        <p:spPr>
          <a:xfrm>
            <a:off x="7917330" y="3357558"/>
            <a:ext cx="1350957" cy="1350957"/>
          </a:xfrm>
          <a:prstGeom prst="rect">
            <a:avLst/>
          </a:prstGeom>
        </p:spPr>
      </p:pic>
      <p:pic>
        <p:nvPicPr>
          <p:cNvPr id="84" name="Picture 83"/>
          <p:cNvPicPr>
            <a:picLocks noChangeAspect="1"/>
          </p:cNvPicPr>
          <p:nvPr/>
        </p:nvPicPr>
        <p:blipFill>
          <a:blip r:embed="rId5"/>
          <a:stretch>
            <a:fillRect/>
          </a:stretch>
        </p:blipFill>
        <p:spPr>
          <a:xfrm>
            <a:off x="7905588" y="2153712"/>
            <a:ext cx="1350957" cy="1350957"/>
          </a:xfrm>
          <a:prstGeom prst="rect">
            <a:avLst/>
          </a:prstGeom>
        </p:spPr>
      </p:pic>
      <p:pic>
        <p:nvPicPr>
          <p:cNvPr id="85" name="Picture 8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902544" y="1698385"/>
            <a:ext cx="1350957" cy="573157"/>
          </a:xfrm>
          <a:prstGeom prst="rect">
            <a:avLst/>
          </a:prstGeom>
        </p:spPr>
      </p:pic>
    </p:spTree>
    <p:extLst>
      <p:ext uri="{BB962C8B-B14F-4D97-AF65-F5344CB8AC3E}">
        <p14:creationId xmlns:p14="http://schemas.microsoft.com/office/powerpoint/2010/main" val="128564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31046"/>
            <a:ext cx="8758989" cy="5826954"/>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smtClean="0">
                <a:latin typeface="Montserrat" charset="0"/>
                <a:ea typeface="Montserrat" charset="0"/>
                <a:cs typeface="Montserrat" charset="0"/>
              </a:rPr>
              <a:t>Economic Output and Jobs</a:t>
            </a:r>
            <a:endParaRPr lang="en-US" sz="2000" dirty="0">
              <a:solidFill>
                <a:schemeClr val="dk2"/>
              </a:solidFill>
              <a:latin typeface="Montserrat" charset="0"/>
              <a:ea typeface="Montserrat" charset="0"/>
              <a:cs typeface="Montserrat" charset="0"/>
              <a:sym typeface="Montserrat"/>
            </a:endParaRPr>
          </a:p>
        </p:txBody>
      </p:sp>
      <p:sp>
        <p:nvSpPr>
          <p:cNvPr id="57" name="Shape 238"/>
          <p:cNvSpPr/>
          <p:nvPr/>
        </p:nvSpPr>
        <p:spPr>
          <a:xfrm>
            <a:off x="1588" y="4876799"/>
            <a:ext cx="6044057" cy="1155031"/>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8" name="Shape 446"/>
          <p:cNvSpPr txBox="1"/>
          <p:nvPr/>
        </p:nvSpPr>
        <p:spPr>
          <a:xfrm>
            <a:off x="409448" y="5057915"/>
            <a:ext cx="5421982" cy="924667"/>
          </a:xfrm>
          <a:prstGeom prst="rect">
            <a:avLst/>
          </a:prstGeom>
          <a:noFill/>
          <a:ln>
            <a:noFill/>
          </a:ln>
        </p:spPr>
        <p:txBody>
          <a:bodyPr lIns="45713" tIns="22850" rIns="45713" bIns="22850" anchor="t" anchorCtr="0">
            <a:noAutofit/>
          </a:bodyPr>
          <a:lstStyle/>
          <a:p>
            <a:r>
              <a:rPr lang="en-US" sz="2000" dirty="0" smtClean="0">
                <a:solidFill>
                  <a:schemeClr val="bg1"/>
                </a:solidFill>
                <a:latin typeface="Lora" charset="0"/>
                <a:ea typeface="Lora" charset="0"/>
                <a:cs typeface="Lora" charset="0"/>
              </a:rPr>
              <a:t>$</a:t>
            </a:r>
            <a:r>
              <a:rPr lang="en-US" sz="2000" dirty="0" smtClean="0">
                <a:solidFill>
                  <a:schemeClr val="bg1"/>
                </a:solidFill>
                <a:latin typeface="Lora" charset="0"/>
                <a:ea typeface="Lora" charset="0"/>
                <a:cs typeface="Lora" charset="0"/>
              </a:rPr>
              <a:t>6.3</a:t>
            </a:r>
            <a:r>
              <a:rPr lang="en-US" sz="2000" dirty="0" smtClean="0">
                <a:solidFill>
                  <a:schemeClr val="bg1"/>
                </a:solidFill>
                <a:latin typeface="Lora" charset="0"/>
                <a:ea typeface="Lora" charset="0"/>
                <a:cs typeface="Lora" charset="0"/>
              </a:rPr>
              <a:t>M </a:t>
            </a:r>
            <a:r>
              <a:rPr lang="en-US" sz="2000" dirty="0">
                <a:solidFill>
                  <a:schemeClr val="bg1"/>
                </a:solidFill>
                <a:latin typeface="Lora" charset="0"/>
                <a:ea typeface="Lora" charset="0"/>
                <a:cs typeface="Lora" charset="0"/>
              </a:rPr>
              <a:t>loss of economic output </a:t>
            </a:r>
            <a:r>
              <a:rPr lang="en-US" sz="2000" dirty="0" smtClean="0">
                <a:solidFill>
                  <a:schemeClr val="bg1"/>
                </a:solidFill>
                <a:latin typeface="Lora" charset="0"/>
                <a:ea typeface="Lora" charset="0"/>
                <a:cs typeface="Lora" charset="0"/>
              </a:rPr>
              <a:t>+ </a:t>
            </a:r>
            <a:r>
              <a:rPr lang="en-US" sz="2000" dirty="0" smtClean="0">
                <a:solidFill>
                  <a:schemeClr val="bg1"/>
                </a:solidFill>
                <a:latin typeface="Lora" charset="0"/>
                <a:ea typeface="Lora" charset="0"/>
                <a:cs typeface="Lora" charset="0"/>
              </a:rPr>
              <a:t>40 </a:t>
            </a:r>
            <a:r>
              <a:rPr lang="en-US" sz="2000" dirty="0" smtClean="0">
                <a:solidFill>
                  <a:schemeClr val="bg1"/>
                </a:solidFill>
                <a:latin typeface="Lora" charset="0"/>
                <a:ea typeface="Lora" charset="0"/>
                <a:cs typeface="Lora" charset="0"/>
              </a:rPr>
              <a:t>jobs per year towards the end of the century.</a:t>
            </a:r>
            <a:endParaRPr lang="en-US" sz="2000" dirty="0">
              <a:solidFill>
                <a:schemeClr val="bg1"/>
              </a:solidFill>
              <a:latin typeface="Lora" charset="0"/>
              <a:ea typeface="Lora" charset="0"/>
              <a:cs typeface="Lora"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17753" y="1463780"/>
            <a:ext cx="5054600" cy="5422900"/>
          </a:xfrm>
          <a:prstGeom prst="rect">
            <a:avLst/>
          </a:prstGeom>
        </p:spPr>
      </p:pic>
    </p:spTree>
    <p:extLst>
      <p:ext uri="{BB962C8B-B14F-4D97-AF65-F5344CB8AC3E}">
        <p14:creationId xmlns:p14="http://schemas.microsoft.com/office/powerpoint/2010/main" val="11466111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044329"/>
            <a:ext cx="12192000" cy="3810000"/>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9" y="4511330"/>
            <a:ext cx="4843128" cy="1790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smtClean="0">
                <a:latin typeface="Montserrat"/>
                <a:ea typeface="Montserrat"/>
                <a:cs typeface="Montserrat"/>
                <a:sym typeface="Montserrat"/>
              </a:rPr>
              <a:t>CHARLES RIVER </a:t>
            </a:r>
            <a:r>
              <a:rPr lang="en-US" sz="2700" b="1" dirty="0" smtClean="0">
                <a:latin typeface="Montserrat"/>
                <a:ea typeface="Montserrat"/>
                <a:cs typeface="Montserrat"/>
                <a:sym typeface="Montserrat"/>
              </a:rPr>
              <a:t>IN </a:t>
            </a:r>
            <a:r>
              <a:rPr lang="en-US" sz="2700" b="1" dirty="0">
                <a:latin typeface="Montserrat"/>
                <a:ea typeface="Montserrat"/>
                <a:cs typeface="Montserrat"/>
                <a:sym typeface="Montserrat"/>
              </a:rPr>
              <a:t>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charset="0"/>
                <a:ea typeface="Montserrat" charset="0"/>
                <a:cs typeface="Montserrat" charset="0"/>
              </a:rPr>
              <a:t>Prepared and Connected Communities</a:t>
            </a:r>
            <a:endParaRPr lang="en-US" sz="2000" dirty="0">
              <a:solidFill>
                <a:schemeClr val="dk2"/>
              </a:solidFill>
              <a:latin typeface="Montserrat" charset="0"/>
              <a:ea typeface="Montserrat" charset="0"/>
              <a:cs typeface="Montserrat" charset="0"/>
              <a:sym typeface="Montserrat"/>
            </a:endParaRPr>
          </a:p>
          <a:p>
            <a:pPr lvl="0">
              <a:buSzPct val="25000"/>
            </a:pP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7326" y="4690070"/>
            <a:ext cx="4327390"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marL="285750" indent="-285750">
              <a:buClr>
                <a:schemeClr val="bg1"/>
              </a:buClr>
              <a:buSzPct val="100000"/>
              <a:buFont typeface="Arial" charset="0"/>
              <a:buChar char="•"/>
            </a:pPr>
            <a:endParaRPr lang="en-US" sz="1600" dirty="0">
              <a:solidFill>
                <a:schemeClr val="bg1"/>
              </a:solidFill>
              <a:latin typeface="Lora"/>
              <a:ea typeface="Lora"/>
              <a:cs typeface="Lora"/>
              <a:sym typeface="Lora"/>
            </a:endParaRP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750" indent="-285750">
              <a:buClr>
                <a:schemeClr val="bg1"/>
              </a:buClr>
              <a:buSzPct val="100000"/>
              <a:buFont typeface="Arial" charset="0"/>
              <a:buChar char="•"/>
            </a:pPr>
            <a:r>
              <a:rPr lang="en-US" sz="1600" dirty="0">
                <a:solidFill>
                  <a:schemeClr val="bg1"/>
                </a:solidFill>
                <a:latin typeface="Lora"/>
                <a:ea typeface="Lora"/>
                <a:cs typeface="Lora"/>
                <a:sym typeface="Lora"/>
              </a:rPr>
              <a:t>Provide training for jobs in resilience</a:t>
            </a: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706" y="12700"/>
            <a:ext cx="971065" cy="993042"/>
          </a:xfrm>
          <a:prstGeom prst="rect">
            <a:avLst/>
          </a:prstGeom>
          <a:noFill/>
          <a:ln>
            <a:noFill/>
          </a:ln>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0571" y="96253"/>
            <a:ext cx="1131805" cy="813130"/>
          </a:xfrm>
          <a:prstGeom prst="rect">
            <a:avLst/>
          </a:prstGeom>
        </p:spPr>
      </p:pic>
    </p:spTree>
    <p:extLst>
      <p:ext uri="{BB962C8B-B14F-4D97-AF65-F5344CB8AC3E}">
        <p14:creationId xmlns:p14="http://schemas.microsoft.com/office/powerpoint/2010/main" val="223586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7271</TotalTime>
  <Words>831</Words>
  <Application>Microsoft Macintosh PowerPoint</Application>
  <PresentationFormat>Widescreen</PresentationFormat>
  <Paragraphs>101</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Calibri Light</vt:lpstr>
      <vt:lpstr>Lato</vt:lpstr>
      <vt:lpstr>Lora</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Eaves</dc:creator>
  <cp:lastModifiedBy>Zachary Eaves</cp:lastModifiedBy>
  <cp:revision>23</cp:revision>
  <dcterms:created xsi:type="dcterms:W3CDTF">2017-02-09T21:08:46Z</dcterms:created>
  <dcterms:modified xsi:type="dcterms:W3CDTF">2017-03-23T20:14:58Z</dcterms:modified>
</cp:coreProperties>
</file>