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58" r:id="rId3"/>
    <p:sldId id="259" r:id="rId4"/>
    <p:sldId id="260" r:id="rId5"/>
    <p:sldId id="261" r:id="rId6"/>
    <p:sldId id="262" r:id="rId7"/>
    <p:sldId id="268" r:id="rId8"/>
    <p:sldId id="269"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p:restoredTop sz="64560"/>
  </p:normalViewPr>
  <p:slideViewPr>
    <p:cSldViewPr snapToGrid="0" snapToObjects="1">
      <p:cViewPr>
        <p:scale>
          <a:sx n="80" d="100"/>
          <a:sy n="80" d="100"/>
        </p:scale>
        <p:origin x="148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F7B69-17E7-A44F-8470-C267FB300CFB}" type="datetimeFigureOut">
              <a:rPr lang="en-US" smtClean="0"/>
              <a:t>3/23/17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E7D5E-93B1-664B-90F5-E226BF7D6C32}" type="slidenum">
              <a:rPr lang="en-US" smtClean="0"/>
              <a:t>‹#›</a:t>
            </a:fld>
            <a:endParaRPr lang="en-US"/>
          </a:p>
        </p:txBody>
      </p:sp>
    </p:spTree>
    <p:extLst>
      <p:ext uri="{BB962C8B-B14F-4D97-AF65-F5344CB8AC3E}">
        <p14:creationId xmlns:p14="http://schemas.microsoft.com/office/powerpoint/2010/main" val="6395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E7D5E-93B1-664B-90F5-E226BF7D6C32}" type="slidenum">
              <a:rPr lang="en-US" smtClean="0"/>
              <a:t>1</a:t>
            </a:fld>
            <a:endParaRPr lang="en-US"/>
          </a:p>
        </p:txBody>
      </p:sp>
    </p:spTree>
    <p:extLst>
      <p:ext uri="{BB962C8B-B14F-4D97-AF65-F5344CB8AC3E}">
        <p14:creationId xmlns:p14="http://schemas.microsoft.com/office/powerpoint/2010/main" val="415688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8308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Spaulding Rehabilitation Hospital is a 132-bed rehabilitation teaching hospital owned by Partners HealthCare that opened in 2013. It was designed to be resilient and is expected to be protected in a low-probability event in the near future. Existing flood mitigation measures at the site are expected to cut late- century annualized storm impacts in half.</a:t>
            </a:r>
            <a:r>
              <a:rPr lang="en-US" dirty="0" smtClean="0">
                <a:effectLst/>
              </a:rPr>
              <a: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4234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While near term flooding risks will be limited to the waterfront edge, they will expand as time goes on given most of Charlestown waterfront is built on fill. </a:t>
            </a:r>
          </a:p>
          <a:p>
            <a:r>
              <a:rPr lang="en-US" sz="1200" kern="1200" dirty="0" smtClean="0">
                <a:solidFill>
                  <a:schemeClr val="tx1"/>
                </a:solidFill>
                <a:effectLst/>
                <a:latin typeface="+mn-lt"/>
                <a:ea typeface="+mn-ea"/>
                <a:cs typeface="+mn-cs"/>
              </a:rPr>
              <a:t>Charlestown will be impacted by storm water flooding however exposure is not expected to be as high as in other neighborhoods such as West Roxbury and East Boston.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810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Near term flooding will primarily be in Charlestown’s Navy Yard, and near the </a:t>
            </a:r>
            <a:r>
              <a:rPr lang="en-US" sz="1200" kern="1200" dirty="0" err="1" smtClean="0">
                <a:solidFill>
                  <a:schemeClr val="tx1"/>
                </a:solidFill>
                <a:effectLst/>
                <a:latin typeface="+mn-lt"/>
                <a:ea typeface="+mn-ea"/>
                <a:cs typeface="+mn-cs"/>
              </a:rPr>
              <a:t>Schrafft</a:t>
            </a:r>
            <a:r>
              <a:rPr lang="en-US" sz="1200" kern="1200" dirty="0" smtClean="0">
                <a:solidFill>
                  <a:schemeClr val="tx1"/>
                </a:solidFill>
                <a:effectLst/>
                <a:latin typeface="+mn-lt"/>
                <a:ea typeface="+mn-ea"/>
                <a:cs typeface="+mn-cs"/>
              </a:rPr>
              <a:t> building site.</a:t>
            </a:r>
          </a:p>
          <a:p>
            <a:r>
              <a:rPr lang="en-US" sz="1200" kern="1200" dirty="0" smtClean="0">
                <a:solidFill>
                  <a:schemeClr val="tx1"/>
                </a:solidFill>
                <a:effectLst/>
                <a:latin typeface="+mn-lt"/>
                <a:ea typeface="+mn-ea"/>
                <a:cs typeface="+mn-cs"/>
              </a:rPr>
              <a:t>Important community assets could also be exposed including the Seaport Academy, Charlestown’s police station and one of its two fire stations.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812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soon as the early 2050s, areas flooded by low probability storms will increase 150% with the flood plain expanding in the low-lying areas near Sullivan Square. Once water from the Mystic River crosses Rutherford Ave, flooding will expand to the south.</a:t>
            </a:r>
          </a:p>
          <a:p>
            <a:r>
              <a:rPr lang="en-US" sz="1200" kern="1200" dirty="0" smtClean="0">
                <a:solidFill>
                  <a:schemeClr val="tx1"/>
                </a:solidFill>
                <a:effectLst/>
                <a:latin typeface="+mn-lt"/>
                <a:ea typeface="+mn-ea"/>
                <a:cs typeface="+mn-cs"/>
              </a:rPr>
              <a:t>Charlestown is separated from the rest of Boston by the Charles River and the Boston Harbor and flooding at both Orange Line stations would restrict access to Downtown and Bunker Hill Community College.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6174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late century, much of the Charlestown waterfront is exposed to the average monthly high tide impacting four hospitals and medical research facilities  including Beacon Hospice, Spaulding Rehabilitation Hospital, MGH Institute of Health Professionals, and the </a:t>
            </a:r>
            <a:r>
              <a:rPr lang="en-US" sz="1200" kern="1200" dirty="0" err="1" smtClean="0">
                <a:solidFill>
                  <a:schemeClr val="tx1"/>
                </a:solidFill>
                <a:effectLst/>
                <a:latin typeface="+mn-lt"/>
                <a:ea typeface="+mn-ea"/>
                <a:cs typeface="+mn-cs"/>
              </a:rPr>
              <a:t>Martinos</a:t>
            </a:r>
            <a:r>
              <a:rPr lang="en-US" sz="1200" kern="1200" dirty="0" smtClean="0">
                <a:solidFill>
                  <a:schemeClr val="tx1"/>
                </a:solidFill>
                <a:effectLst/>
                <a:latin typeface="+mn-lt"/>
                <a:ea typeface="+mn-ea"/>
                <a:cs typeface="+mn-cs"/>
              </a:rPr>
              <a:t> Center for Biomedical Imaging.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546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While Charlestown is a smaller-scale neighborhood than some of the other focus areas considered, it is still in the top four focus areas for expected annualized structure and content losses in the near term.</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4735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4213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6432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0375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52443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8721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29044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bout Us 1">
    <p:spTree>
      <p:nvGrpSpPr>
        <p:cNvPr id="1" name="Shape 31"/>
        <p:cNvGrpSpPr/>
        <p:nvPr/>
      </p:nvGrpSpPr>
      <p:grpSpPr>
        <a:xfrm>
          <a:off x="0" y="0"/>
          <a:ext cx="0" cy="0"/>
          <a:chOff x="0" y="0"/>
          <a:chExt cx="0" cy="0"/>
        </a:xfrm>
      </p:grpSpPr>
      <p:sp>
        <p:nvSpPr>
          <p:cNvPr id="32" name="Shape 32"/>
          <p:cNvSpPr>
            <a:spLocks noGrp="1"/>
          </p:cNvSpPr>
          <p:nvPr>
            <p:ph type="pic" idx="2"/>
          </p:nvPr>
        </p:nvSpPr>
        <p:spPr>
          <a:xfrm>
            <a:off x="2275839" y="1926167"/>
            <a:ext cx="1733551" cy="1733549"/>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Montserrat"/>
                <a:ea typeface="Montserrat"/>
                <a:cs typeface="Montserrat"/>
                <a:sym typeface="Montserrat"/>
              </a:defRPr>
            </a:lvl1pPr>
            <a:lvl2pPr marL="457108" marR="0" lvl="1" indent="-6258" algn="l" rtl="0">
              <a:lnSpc>
                <a:spcPct val="90000"/>
              </a:lnSpc>
              <a:spcBef>
                <a:spcPts val="500"/>
              </a:spcBef>
              <a:buClr>
                <a:schemeClr val="dk1"/>
              </a:buClr>
              <a:buFont typeface="Arial"/>
              <a:buNone/>
              <a:defRPr sz="2000" b="0" i="0" u="none" strike="noStrike" cap="none">
                <a:solidFill>
                  <a:schemeClr val="dk1"/>
                </a:solidFill>
                <a:latin typeface="Montserrat"/>
                <a:ea typeface="Montserrat"/>
                <a:cs typeface="Montserrat"/>
                <a:sym typeface="Montserrat"/>
              </a:defRPr>
            </a:lvl2pPr>
            <a:lvl3pPr marL="914217" marR="0" lvl="2" indent="-6167" algn="l" rtl="0">
              <a:lnSpc>
                <a:spcPct val="90000"/>
              </a:lnSpc>
              <a:spcBef>
                <a:spcPts val="500"/>
              </a:spcBef>
              <a:buClr>
                <a:schemeClr val="dk1"/>
              </a:buClr>
              <a:buFont typeface="Arial"/>
              <a:buNone/>
              <a:defRPr sz="1800" b="0" i="0" u="none" strike="noStrike" cap="none">
                <a:solidFill>
                  <a:schemeClr val="dk1"/>
                </a:solidFill>
                <a:latin typeface="Montserrat"/>
                <a:ea typeface="Montserrat"/>
                <a:cs typeface="Montserrat"/>
                <a:sym typeface="Montserrat"/>
              </a:defRPr>
            </a:lvl3pPr>
            <a:lvl4pPr marL="1371326" marR="0" lvl="3" indent="-6076"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4pPr>
            <a:lvl5pPr marL="1828434" marR="0" lvl="4" indent="-5984"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5pPr>
            <a:lvl6pPr marL="2514097" marR="0" lvl="5" indent="-120147"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6pPr>
            <a:lvl7pPr marL="2971206" marR="0" lvl="6" indent="-120055"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7pPr>
            <a:lvl8pPr marL="3428314" marR="0" lvl="7" indent="-119964"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8pPr>
            <a:lvl9pPr marL="3885423" marR="0" lvl="8" indent="-119873"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50027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55308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39220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1723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B965CC-EB59-7541-8E9F-2268C42B54D9}" type="datetimeFigureOut">
              <a:rPr lang="en-US" smtClean="0"/>
              <a:t>3/23/17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212003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B965CC-EB59-7541-8E9F-2268C42B54D9}" type="datetimeFigureOut">
              <a:rPr lang="en-US" smtClean="0"/>
              <a:t>3/23/17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44612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965CC-EB59-7541-8E9F-2268C42B54D9}" type="datetimeFigureOut">
              <a:rPr lang="en-US" smtClean="0"/>
              <a:t>3/23/17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23638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93807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750039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965CC-EB59-7541-8E9F-2268C42B54D9}" type="datetimeFigureOut">
              <a:rPr lang="en-US" smtClean="0"/>
              <a:t>3/23/17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E95B7-B451-CD45-97A0-28C0B5437902}" type="slidenum">
              <a:rPr lang="en-US" smtClean="0"/>
              <a:t>‹#›</a:t>
            </a:fld>
            <a:endParaRPr lang="en-US"/>
          </a:p>
        </p:txBody>
      </p:sp>
    </p:spTree>
    <p:extLst>
      <p:ext uri="{BB962C8B-B14F-4D97-AF65-F5344CB8AC3E}">
        <p14:creationId xmlns:p14="http://schemas.microsoft.com/office/powerpoint/2010/main" val="1751349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tiff"/><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24.jp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1.png"/><Relationship Id="rId5" Type="http://schemas.openxmlformats.org/officeDocument/2006/relationships/image" Target="../media/image26.jpeg"/><Relationship Id="rId6" Type="http://schemas.openxmlformats.org/officeDocument/2006/relationships/image" Target="../media/image27.jp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1.png"/><Relationship Id="rId5" Type="http://schemas.openxmlformats.org/officeDocument/2006/relationships/image" Target="../media/image29.jp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jpg"/><Relationship Id="rId1" Type="http://schemas.openxmlformats.org/officeDocument/2006/relationships/slideLayout" Target="../slideLayouts/slideLayout12.xml"/><Relationship Id="rId2"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png"/><Relationship Id="rId5" Type="http://schemas.openxmlformats.org/officeDocument/2006/relationships/image" Target="../media/image10.jpeg"/><Relationship Id="rId6" Type="http://schemas.openxmlformats.org/officeDocument/2006/relationships/image" Target="../media/image11.jp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png"/><Relationship Id="rId5" Type="http://schemas.openxmlformats.org/officeDocument/2006/relationships/image" Target="../media/image10.jpeg"/><Relationship Id="rId6" Type="http://schemas.openxmlformats.org/officeDocument/2006/relationships/image" Target="../media/image11.jp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tiff"/><Relationship Id="rId7" Type="http://schemas.openxmlformats.org/officeDocument/2006/relationships/image" Target="../media/image17.tiff"/><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png"/><Relationship Id="rId5"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1.png"/><Relationship Id="rId5" Type="http://schemas.openxmlformats.org/officeDocument/2006/relationships/image" Target="../media/image21.jpeg"/><Relationship Id="rId6" Type="http://schemas.openxmlformats.org/officeDocument/2006/relationships/image" Target="../media/image22.jp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0160786"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83217" y="259643"/>
            <a:ext cx="7439411" cy="634771"/>
          </a:xfrm>
          <a:prstGeom prst="rect">
            <a:avLst/>
          </a:prstGeom>
          <a:noFill/>
          <a:ln>
            <a:noFill/>
          </a:ln>
        </p:spPr>
        <p:txBody>
          <a:bodyPr lIns="45713" tIns="22850" rIns="45713" bIns="22850" anchor="t" anchorCtr="0">
            <a:noAutofit/>
          </a:bodyPr>
          <a:lstStyle/>
          <a:p>
            <a:pPr>
              <a:buSzPct val="25000"/>
            </a:pPr>
            <a:r>
              <a:rPr lang="en-US" sz="3000" dirty="0">
                <a:latin typeface="Montserrat"/>
                <a:ea typeface="Montserrat"/>
                <a:cs typeface="Montserrat"/>
                <a:sym typeface="Montserrat"/>
              </a:rPr>
              <a:t>FOCUS AREA: </a:t>
            </a:r>
            <a:r>
              <a:rPr lang="en-US" sz="3000" b="1" dirty="0" smtClean="0">
                <a:latin typeface="Montserrat"/>
                <a:ea typeface="Montserrat"/>
                <a:cs typeface="Montserrat"/>
                <a:sym typeface="Montserrat"/>
              </a:rPr>
              <a:t>CHARLESTOWN</a:t>
            </a:r>
            <a:endParaRPr lang="en-US" sz="30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6"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487511" y="359498"/>
            <a:ext cx="1365737" cy="179029"/>
          </a:xfrm>
          <a:prstGeom prst="rect">
            <a:avLst/>
          </a:prstGeom>
          <a:noFill/>
          <a:ln>
            <a:noFill/>
          </a:ln>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70287" y="2738863"/>
            <a:ext cx="1301249" cy="1759985"/>
          </a:xfrm>
          <a:prstGeom prst="rect">
            <a:avLst/>
          </a:prstGeom>
        </p:spPr>
      </p:pic>
      <p:grpSp>
        <p:nvGrpSpPr>
          <p:cNvPr id="11" name="Group 10"/>
          <p:cNvGrpSpPr/>
          <p:nvPr/>
        </p:nvGrpSpPr>
        <p:grpSpPr>
          <a:xfrm>
            <a:off x="10487512" y="1053661"/>
            <a:ext cx="1218252" cy="1506659"/>
            <a:chOff x="16057537" y="763507"/>
            <a:chExt cx="3373463" cy="4295788"/>
          </a:xfrm>
        </p:grpSpPr>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342325" y="763507"/>
              <a:ext cx="3088675" cy="4295788"/>
            </a:xfrm>
            <a:prstGeom prst="rect">
              <a:avLst/>
            </a:prstGeom>
          </p:spPr>
        </p:pic>
        <p:sp>
          <p:nvSpPr>
            <p:cNvPr id="13" name="Rectangle 12"/>
            <p:cNvSpPr/>
            <p:nvPr/>
          </p:nvSpPr>
          <p:spPr>
            <a:xfrm>
              <a:off x="16057537" y="3331029"/>
              <a:ext cx="1054806" cy="1122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a:p>
          </p:txBody>
        </p:sp>
      </p:grpSp>
      <p:sp>
        <p:nvSpPr>
          <p:cNvPr id="16" name="Shape 379"/>
          <p:cNvSpPr txBox="1"/>
          <p:nvPr/>
        </p:nvSpPr>
        <p:spPr>
          <a:xfrm>
            <a:off x="919793" y="6142508"/>
            <a:ext cx="8628131" cy="459303"/>
          </a:xfrm>
          <a:prstGeom prst="rect">
            <a:avLst/>
          </a:prstGeom>
          <a:noFill/>
          <a:ln>
            <a:noFill/>
          </a:ln>
        </p:spPr>
        <p:txBody>
          <a:bodyPr lIns="45713" tIns="22850" rIns="45713" bIns="22850" anchor="t" anchorCtr="0">
            <a:noAutofit/>
          </a:bodyPr>
          <a:lstStyle/>
          <a:p>
            <a:pPr lvl="0">
              <a:buSzPct val="25000"/>
            </a:pPr>
            <a:r>
              <a:rPr lang="en-US" sz="2400" dirty="0" smtClean="0">
                <a:latin typeface="Lora" charset="0"/>
                <a:ea typeface="Lora" charset="0"/>
                <a:cs typeface="Lora" charset="0"/>
              </a:rPr>
              <a:t>16,000</a:t>
            </a:r>
            <a:r>
              <a:rPr lang="en-US" sz="2400" dirty="0">
                <a:latin typeface="Lora" charset="0"/>
                <a:ea typeface="Lora" charset="0"/>
                <a:cs typeface="Lora" charset="0"/>
              </a:rPr>
              <a:t>+ people, </a:t>
            </a:r>
            <a:r>
              <a:rPr lang="en-US" sz="2400" dirty="0" smtClean="0">
                <a:latin typeface="Lora" charset="0"/>
                <a:ea typeface="Lora" charset="0"/>
                <a:cs typeface="Lora" charset="0"/>
              </a:rPr>
              <a:t>12,200 </a:t>
            </a:r>
            <a:r>
              <a:rPr lang="en-US" sz="2400" dirty="0">
                <a:latin typeface="Lora" charset="0"/>
                <a:ea typeface="Lora" charset="0"/>
                <a:cs typeface="Lora" charset="0"/>
              </a:rPr>
              <a:t>jobs, </a:t>
            </a:r>
            <a:r>
              <a:rPr lang="en-US" sz="2400" dirty="0" smtClean="0">
                <a:latin typeface="Lora" charset="0"/>
                <a:ea typeface="Lora" charset="0"/>
                <a:cs typeface="Lora" charset="0"/>
              </a:rPr>
              <a:t>+$2.5 </a:t>
            </a:r>
            <a:r>
              <a:rPr lang="en-US" sz="2400" dirty="0">
                <a:latin typeface="Lora" charset="0"/>
                <a:ea typeface="Lora" charset="0"/>
                <a:cs typeface="Lora" charset="0"/>
              </a:rPr>
              <a:t>billion to city economy. </a:t>
            </a:r>
            <a:endParaRPr lang="en-US" sz="2400" dirty="0">
              <a:solidFill>
                <a:schemeClr val="dk2"/>
              </a:solidFill>
              <a:latin typeface="Lora" charset="0"/>
              <a:ea typeface="Lora" charset="0"/>
              <a:cs typeface="Lora" charset="0"/>
              <a:sym typeface="Montserrat"/>
            </a:endParaRPr>
          </a:p>
        </p:txBody>
      </p:sp>
      <p:sp>
        <p:nvSpPr>
          <p:cNvPr id="17" name="Shape 238"/>
          <p:cNvSpPr/>
          <p:nvPr/>
        </p:nvSpPr>
        <p:spPr>
          <a:xfrm>
            <a:off x="1588" y="6315009"/>
            <a:ext cx="734479" cy="114300"/>
          </a:xfrm>
          <a:prstGeom prst="rect">
            <a:avLst/>
          </a:prstGeom>
          <a:solidFill>
            <a:srgbClr val="F14F47"/>
          </a:solidFill>
          <a:ln>
            <a:noFill/>
          </a:ln>
        </p:spPr>
        <p:txBody>
          <a:bodyPr lIns="45713" tIns="22850" rIns="45713" bIns="22850" anchor="ctr" anchorCtr="0">
            <a:noAutofit/>
          </a:bodyPr>
          <a:lstStyle/>
          <a:p>
            <a:pPr algn="ctr"/>
            <a:endParaRPr>
              <a:solidFill>
                <a:srgbClr val="62AB45"/>
              </a:solidFill>
              <a:latin typeface="Lato"/>
              <a:ea typeface="Lato"/>
              <a:cs typeface="Lato"/>
              <a:sym typeface="Lato"/>
            </a:endParaRPr>
          </a:p>
        </p:txBody>
      </p:sp>
      <p:pic>
        <p:nvPicPr>
          <p:cNvPr id="14" name="Pictur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626540" y="4677391"/>
            <a:ext cx="1252504" cy="1694769"/>
          </a:xfrm>
          <a:prstGeom prst="rect">
            <a:avLst/>
          </a:prstGeom>
        </p:spPr>
      </p:pic>
      <p:sp>
        <p:nvSpPr>
          <p:cNvPr id="2" name="Rectangle 1"/>
          <p:cNvSpPr/>
          <p:nvPr/>
        </p:nvSpPr>
        <p:spPr>
          <a:xfrm>
            <a:off x="10222334" y="1753848"/>
            <a:ext cx="706058" cy="698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7"/>
          <a:srcRect t="8197"/>
          <a:stretch/>
        </p:blipFill>
        <p:spPr>
          <a:xfrm>
            <a:off x="1588" y="1042979"/>
            <a:ext cx="7265486" cy="4840598"/>
          </a:xfrm>
          <a:prstGeom prst="rect">
            <a:avLst/>
          </a:prstGeom>
        </p:spPr>
      </p:pic>
    </p:spTree>
    <p:extLst>
      <p:ext uri="{BB962C8B-B14F-4D97-AF65-F5344CB8AC3E}">
        <p14:creationId xmlns:p14="http://schemas.microsoft.com/office/powerpoint/2010/main" val="7091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553"/>
          <a:stretch/>
        </p:blipFill>
        <p:spPr>
          <a:xfrm>
            <a:off x="300288" y="1700462"/>
            <a:ext cx="8953500" cy="4591385"/>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6147943" y="2373464"/>
            <a:ext cx="6044057" cy="2358957"/>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CHARLESTOWN 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charset="0"/>
                <a:ea typeface="Montserrat" charset="0"/>
                <a:cs typeface="Montserrat" charset="0"/>
              </a:rPr>
              <a:t>Protected Shores</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6663681" y="2552204"/>
            <a:ext cx="5180214"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Engage Bostonians as partners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Co-create neighborhood plans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Provide training for jobs in resilience</a:t>
            </a:r>
          </a:p>
          <a:p>
            <a:pPr marL="285750" indent="-285750">
              <a:buFont typeface="Arial" charset="0"/>
              <a:buChar char="•"/>
            </a:pPr>
            <a:r>
              <a:rPr lang="en-US" sz="1600" dirty="0">
                <a:solidFill>
                  <a:schemeClr val="bg1"/>
                </a:solidFill>
                <a:latin typeface="Lora" charset="0"/>
                <a:ea typeface="Lora" charset="0"/>
                <a:cs typeface="Lora" charset="0"/>
              </a:rPr>
              <a:t>Increase flood protection in North Charlestown and at the New Charles River Dam.</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7236" y="35445"/>
            <a:ext cx="1242480" cy="892643"/>
          </a:xfrm>
          <a:prstGeom prst="rect">
            <a:avLst/>
          </a:prstGeom>
        </p:spPr>
      </p:pic>
    </p:spTree>
    <p:extLst>
      <p:ext uri="{BB962C8B-B14F-4D97-AF65-F5344CB8AC3E}">
        <p14:creationId xmlns:p14="http://schemas.microsoft.com/office/powerpoint/2010/main" val="829967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78025" y="1046850"/>
            <a:ext cx="9392162" cy="5811150"/>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8" y="3125459"/>
            <a:ext cx="5724525" cy="25527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CHARLESTOWN 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Resilient Infrastructure</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446088" y="3304199"/>
            <a:ext cx="5044157"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85750" indent="-285750">
              <a:buFont typeface="Arial" charset="0"/>
              <a:buChar char="•"/>
            </a:pPr>
            <a:r>
              <a:rPr lang="en-US" sz="1600" dirty="0" smtClean="0">
                <a:solidFill>
                  <a:schemeClr val="bg1"/>
                </a:solidFill>
                <a:latin typeface="Lora" charset="0"/>
                <a:ea typeface="Lora" charset="0"/>
                <a:cs typeface="Lora" charset="0"/>
              </a:rPr>
              <a:t>Develop </a:t>
            </a:r>
            <a:r>
              <a:rPr lang="en-US" sz="1600" dirty="0">
                <a:solidFill>
                  <a:schemeClr val="bg1"/>
                </a:solidFill>
                <a:latin typeface="Lora" charset="0"/>
                <a:ea typeface="Lora" charset="0"/>
                <a:cs typeface="Lora" charset="0"/>
              </a:rPr>
              <a:t>coordinated risk response plans for extreme weather events.</a:t>
            </a:r>
          </a:p>
          <a:p>
            <a:pPr marL="285750" indent="-285750">
              <a:buFont typeface="Arial" charset="0"/>
              <a:buChar char="•"/>
            </a:pPr>
            <a:r>
              <a:rPr lang="en-US" sz="1600" dirty="0" smtClean="0">
                <a:solidFill>
                  <a:schemeClr val="bg1"/>
                </a:solidFill>
                <a:latin typeface="Lora" charset="0"/>
                <a:ea typeface="Lora" charset="0"/>
                <a:cs typeface="Lora" charset="0"/>
              </a:rPr>
              <a:t>Support </a:t>
            </a:r>
            <a:r>
              <a:rPr lang="en-US" sz="1600" dirty="0">
                <a:solidFill>
                  <a:schemeClr val="bg1"/>
                </a:solidFill>
                <a:latin typeface="Lora" charset="0"/>
                <a:ea typeface="Lora" charset="0"/>
                <a:cs typeface="Lora" charset="0"/>
              </a:rPr>
              <a:t>MTBA’s assessment of flooding to the Orange Line.</a:t>
            </a:r>
          </a:p>
          <a:p>
            <a:pPr marL="285750" indent="-285750">
              <a:buFont typeface="Arial" charset="0"/>
              <a:buChar char="•"/>
            </a:pPr>
            <a:r>
              <a:rPr lang="en-US" sz="1600" dirty="0" smtClean="0">
                <a:solidFill>
                  <a:schemeClr val="bg1"/>
                </a:solidFill>
                <a:latin typeface="Lora" charset="0"/>
                <a:ea typeface="Lora" charset="0"/>
                <a:cs typeface="Lora" charset="0"/>
              </a:rPr>
              <a:t>Explore </a:t>
            </a:r>
            <a:r>
              <a:rPr lang="en-US" sz="1600" dirty="0">
                <a:solidFill>
                  <a:schemeClr val="bg1"/>
                </a:solidFill>
                <a:latin typeface="Lora" charset="0"/>
                <a:ea typeface="Lora" charset="0"/>
                <a:cs typeface="Lora" charset="0"/>
              </a:rPr>
              <a:t>options for a neighborhood energy grid in the Main Street corridor. </a:t>
            </a:r>
          </a:p>
        </p:txBody>
      </p:sp>
      <p:pic>
        <p:nvPicPr>
          <p:cNvPr id="11"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61945" y="157833"/>
            <a:ext cx="1291748" cy="756751"/>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9124" y="0"/>
            <a:ext cx="1392867" cy="1000687"/>
          </a:xfrm>
          <a:prstGeom prst="rect">
            <a:avLst/>
          </a:prstGeom>
        </p:spPr>
      </p:pic>
    </p:spTree>
    <p:extLst>
      <p:ext uri="{BB962C8B-B14F-4D97-AF65-F5344CB8AC3E}">
        <p14:creationId xmlns:p14="http://schemas.microsoft.com/office/powerpoint/2010/main" val="1160132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r="-12244"/>
          <a:stretch/>
        </p:blipFill>
        <p:spPr>
          <a:xfrm>
            <a:off x="-6328" y="1032058"/>
            <a:ext cx="8139675" cy="5851930"/>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6147943" y="3185455"/>
            <a:ext cx="6044057" cy="28194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CHARLESTOWN 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Adaptive Buildings</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6663681" y="3364195"/>
            <a:ext cx="5421982"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28600" indent="-228600">
              <a:buFont typeface="Arial" charset="0"/>
              <a:buChar char="•"/>
            </a:pPr>
            <a:r>
              <a:rPr lang="en-CA" sz="1600" dirty="0">
                <a:solidFill>
                  <a:schemeClr val="bg1"/>
                </a:solidFill>
                <a:latin typeface="Lora" charset="0"/>
                <a:ea typeface="Lora" charset="0"/>
                <a:cs typeface="Lora" charset="0"/>
              </a:rPr>
              <a:t>Update zoning and building codes and notify developers with projects in the pipeline to update plans.</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Help building owners assess potential impacts and increase resilience.</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Promote access to insurance.</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Prepare municipal buildings to withstand change.</a:t>
            </a:r>
            <a:endParaRPr lang="en-US" sz="1600" dirty="0">
              <a:solidFill>
                <a:schemeClr val="bg1"/>
              </a:solidFill>
              <a:latin typeface="Lora" charset="0"/>
              <a:ea typeface="Lora" charset="0"/>
              <a:cs typeface="Lora"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1053" y="79540"/>
            <a:ext cx="1131804" cy="813130"/>
          </a:xfrm>
          <a:prstGeom prst="rect">
            <a:avLst/>
          </a:prstGeom>
        </p:spPr>
      </p:pic>
    </p:spTree>
    <p:extLst>
      <p:ext uri="{BB962C8B-B14F-4D97-AF65-F5344CB8AC3E}">
        <p14:creationId xmlns:p14="http://schemas.microsoft.com/office/powerpoint/2010/main" val="769163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7089"/>
            <a:ext cx="8117305" cy="5829536"/>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03007" y="163157"/>
            <a:ext cx="11307196"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 CLIMATE CHANGE MEANS FOR </a:t>
            </a:r>
            <a:r>
              <a:rPr lang="en-US" sz="2700" b="1" dirty="0" smtClean="0">
                <a:latin typeface="Montserrat"/>
                <a:ea typeface="Montserrat"/>
                <a:cs typeface="Montserrat"/>
                <a:sym typeface="Montserrat"/>
              </a:rPr>
              <a:t>CHARLESTOWN</a:t>
            </a:r>
            <a:endParaRPr lang="en-US" sz="27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6"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24996" y="306560"/>
            <a:ext cx="1365737" cy="179029"/>
          </a:xfrm>
          <a:prstGeom prst="rect">
            <a:avLst/>
          </a:prstGeom>
          <a:noFill/>
          <a:ln>
            <a:noFill/>
          </a:ln>
        </p:spPr>
      </p:pic>
      <p:sp>
        <p:nvSpPr>
          <p:cNvPr id="15" name="Shape 351"/>
          <p:cNvSpPr txBox="1"/>
          <p:nvPr/>
        </p:nvSpPr>
        <p:spPr>
          <a:xfrm>
            <a:off x="803007" y="556815"/>
            <a:ext cx="4082706" cy="507899"/>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More Hot Days</a:t>
            </a:r>
          </a:p>
        </p:txBody>
      </p:sp>
      <p:sp>
        <p:nvSpPr>
          <p:cNvPr id="20" name="Shape 238"/>
          <p:cNvSpPr/>
          <p:nvPr/>
        </p:nvSpPr>
        <p:spPr>
          <a:xfrm>
            <a:off x="7027534" y="3107978"/>
            <a:ext cx="5162879" cy="2635096"/>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 name="Rectangle 4"/>
          <p:cNvSpPr/>
          <p:nvPr/>
        </p:nvSpPr>
        <p:spPr>
          <a:xfrm>
            <a:off x="7231073" y="3385824"/>
            <a:ext cx="4621139" cy="2031325"/>
          </a:xfrm>
          <a:prstGeom prst="rect">
            <a:avLst/>
          </a:prstGeom>
        </p:spPr>
        <p:txBody>
          <a:bodyPr wrap="square">
            <a:spAutoFit/>
          </a:bodyPr>
          <a:lstStyle/>
          <a:p>
            <a:pPr marL="285750" indent="-285750">
              <a:buFont typeface="Arial" charset="0"/>
              <a:buChar char="•"/>
            </a:pPr>
            <a:r>
              <a:rPr lang="en-US" dirty="0" smtClean="0">
                <a:solidFill>
                  <a:schemeClr val="bg1"/>
                </a:solidFill>
                <a:latin typeface="Lora" charset="0"/>
                <a:ea typeface="Lora" charset="0"/>
                <a:cs typeface="Lora" charset="0"/>
              </a:rPr>
              <a:t>Charlestown </a:t>
            </a:r>
            <a:r>
              <a:rPr lang="en-US" dirty="0">
                <a:solidFill>
                  <a:schemeClr val="bg1"/>
                </a:solidFill>
                <a:latin typeface="Lora" charset="0"/>
                <a:ea typeface="Lora" charset="0"/>
                <a:cs typeface="Lora" charset="0"/>
              </a:rPr>
              <a:t>does have “heat islands” or areas with less tree canopy that are most  impacted by increasing temperatures</a:t>
            </a:r>
            <a:r>
              <a:rPr lang="en-US" dirty="0" smtClean="0">
                <a:solidFill>
                  <a:schemeClr val="bg1"/>
                </a:solidFill>
                <a:latin typeface="Lora" charset="0"/>
                <a:ea typeface="Lora" charset="0"/>
                <a:cs typeface="Lora" charset="0"/>
              </a:rPr>
              <a:t>.</a:t>
            </a:r>
          </a:p>
          <a:p>
            <a:pPr marL="285750" indent="-285750">
              <a:buFont typeface="Arial" charset="0"/>
              <a:buChar char="•"/>
            </a:pPr>
            <a:endParaRPr lang="en-US" dirty="0">
              <a:solidFill>
                <a:schemeClr val="bg1"/>
              </a:solidFill>
              <a:latin typeface="Lora" charset="0"/>
              <a:ea typeface="Lora" charset="0"/>
              <a:cs typeface="Lora" charset="0"/>
            </a:endParaRPr>
          </a:p>
          <a:p>
            <a:pPr marL="285750" indent="-285750">
              <a:buFont typeface="Arial" charset="0"/>
              <a:buChar char="•"/>
            </a:pPr>
            <a:r>
              <a:rPr lang="en-US" dirty="0" smtClean="0">
                <a:solidFill>
                  <a:schemeClr val="bg1"/>
                </a:solidFill>
                <a:latin typeface="Lora" charset="0"/>
                <a:ea typeface="Lora" charset="0"/>
                <a:cs typeface="Lora" charset="0"/>
              </a:rPr>
              <a:t>Some </a:t>
            </a:r>
            <a:r>
              <a:rPr lang="en-US" dirty="0">
                <a:solidFill>
                  <a:schemeClr val="bg1"/>
                </a:solidFill>
                <a:latin typeface="Lora" charset="0"/>
                <a:ea typeface="Lora" charset="0"/>
                <a:cs typeface="Lora" charset="0"/>
              </a:rPr>
              <a:t>people are more vulnerable to heat than other such as children.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4787" y="1040365"/>
            <a:ext cx="3619500" cy="2032000"/>
          </a:xfrm>
          <a:prstGeom prst="rect">
            <a:avLst/>
          </a:prstGeom>
        </p:spPr>
      </p:pic>
      <p:sp>
        <p:nvSpPr>
          <p:cNvPr id="24" name="Rectangle 23"/>
          <p:cNvSpPr/>
          <p:nvPr/>
        </p:nvSpPr>
        <p:spPr>
          <a:xfrm>
            <a:off x="3526977" y="1040365"/>
            <a:ext cx="4574286"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dirty="0" smtClean="0"/>
              <a:t>Children and Heat </a:t>
            </a:r>
            <a:r>
              <a:rPr lang="en-US" sz="2000" b="1" dirty="0"/>
              <a:t>I</a:t>
            </a:r>
            <a:r>
              <a:rPr lang="en-US" sz="2000" b="1" dirty="0" smtClean="0"/>
              <a:t>sland </a:t>
            </a:r>
            <a:r>
              <a:rPr lang="en-US" sz="2000" b="1" dirty="0"/>
              <a:t>E</a:t>
            </a:r>
            <a:r>
              <a:rPr lang="en-US" sz="2000" b="1" dirty="0" smtClean="0"/>
              <a:t>xposure</a:t>
            </a:r>
            <a:endParaRPr lang="en-US" sz="2000" b="1" dirty="0"/>
          </a:p>
        </p:txBody>
      </p:sp>
    </p:spTree>
    <p:extLst>
      <p:ext uri="{BB962C8B-B14F-4D97-AF65-F5344CB8AC3E}">
        <p14:creationId xmlns:p14="http://schemas.microsoft.com/office/powerpoint/2010/main" val="1635500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11"/>
          <a:stretch/>
        </p:blipFill>
        <p:spPr>
          <a:xfrm>
            <a:off x="0" y="1064714"/>
            <a:ext cx="12190412" cy="5813671"/>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03007" y="163157"/>
            <a:ext cx="10383779"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 CLIMATE CHANGE MEANS FOR </a:t>
            </a:r>
            <a:r>
              <a:rPr lang="en-US" sz="2700" b="1" dirty="0" smtClean="0">
                <a:latin typeface="Montserrat"/>
                <a:ea typeface="Montserrat"/>
                <a:cs typeface="Montserrat"/>
                <a:sym typeface="Montserrat"/>
              </a:rPr>
              <a:t>CHARLESTOWN</a:t>
            </a:r>
            <a:endParaRPr lang="en-US" sz="27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15" name="Shape 351"/>
          <p:cNvSpPr txBox="1"/>
          <p:nvPr/>
        </p:nvSpPr>
        <p:spPr>
          <a:xfrm>
            <a:off x="803007" y="556815"/>
            <a:ext cx="4082706" cy="507899"/>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More Flooding</a:t>
            </a:r>
          </a:p>
        </p:txBody>
      </p:sp>
      <p:sp>
        <p:nvSpPr>
          <p:cNvPr id="20" name="Shape 238"/>
          <p:cNvSpPr/>
          <p:nvPr/>
        </p:nvSpPr>
        <p:spPr>
          <a:xfrm>
            <a:off x="6146355" y="4498376"/>
            <a:ext cx="6044057" cy="1533456"/>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 name="Rectangle 4"/>
          <p:cNvSpPr/>
          <p:nvPr/>
        </p:nvSpPr>
        <p:spPr>
          <a:xfrm>
            <a:off x="6440420" y="4728096"/>
            <a:ext cx="5304008" cy="1015663"/>
          </a:xfrm>
          <a:prstGeom prst="rect">
            <a:avLst/>
          </a:prstGeom>
        </p:spPr>
        <p:txBody>
          <a:bodyPr wrap="square">
            <a:spAutoFit/>
          </a:bodyPr>
          <a:lstStyle/>
          <a:p>
            <a:r>
              <a:rPr lang="en-US" sz="2000" dirty="0" smtClean="0">
                <a:solidFill>
                  <a:schemeClr val="bg1"/>
                </a:solidFill>
                <a:latin typeface="Lora" charset="0"/>
                <a:ea typeface="Lora" charset="0"/>
                <a:cs typeface="Lora" charset="0"/>
              </a:rPr>
              <a:t>Land </a:t>
            </a:r>
            <a:r>
              <a:rPr lang="en-US" sz="2000" dirty="0">
                <a:solidFill>
                  <a:schemeClr val="bg1"/>
                </a:solidFill>
                <a:latin typeface="Lora" charset="0"/>
                <a:ea typeface="Lora" charset="0"/>
                <a:cs typeface="Lora" charset="0"/>
              </a:rPr>
              <a:t>area in Charlestown exposed to flooding is in the top three for all coastal neighborhoods throughout the century. </a:t>
            </a: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Tree>
    <p:extLst>
      <p:ext uri="{BB962C8B-B14F-4D97-AF65-F5344CB8AC3E}">
        <p14:creationId xmlns:p14="http://schemas.microsoft.com/office/powerpoint/2010/main" val="1115491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38"/>
          <p:cNvSpPr/>
          <p:nvPr/>
        </p:nvSpPr>
        <p:spPr>
          <a:xfrm>
            <a:off x="1588" y="5706538"/>
            <a:ext cx="4898138" cy="1167503"/>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7"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8"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sp>
        <p:nvSpPr>
          <p:cNvPr id="22" name="Text Placeholder 3"/>
          <p:cNvSpPr txBox="1">
            <a:spLocks/>
          </p:cNvSpPr>
          <p:nvPr/>
        </p:nvSpPr>
        <p:spPr>
          <a:xfrm>
            <a:off x="926301" y="1340667"/>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latin typeface="Lora" charset="0"/>
                <a:ea typeface="Lora" charset="0"/>
                <a:cs typeface="Lora" charset="0"/>
              </a:rPr>
              <a:t>Charlestown</a:t>
            </a:r>
            <a:endParaRPr lang="en-US" sz="1600" b="1" dirty="0">
              <a:latin typeface="Lora" charset="0"/>
              <a:ea typeface="Lora" charset="0"/>
              <a:cs typeface="Lora" charset="0"/>
            </a:endParaRPr>
          </a:p>
        </p:txBody>
      </p:sp>
      <p:sp>
        <p:nvSpPr>
          <p:cNvPr id="21" name="Text Placeholder 1"/>
          <p:cNvSpPr txBox="1">
            <a:spLocks/>
          </p:cNvSpPr>
          <p:nvPr/>
        </p:nvSpPr>
        <p:spPr>
          <a:xfrm>
            <a:off x="926301" y="1103481"/>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a:latin typeface="Lora" charset="0"/>
                <a:ea typeface="Lora" charset="0"/>
                <a:cs typeface="Lora" charset="0"/>
              </a:rPr>
              <a:t>9’’ sea level rise</a:t>
            </a:r>
          </a:p>
        </p:txBody>
      </p:sp>
      <p:sp>
        <p:nvSpPr>
          <p:cNvPr id="23" name="Rectangle 22"/>
          <p:cNvSpPr/>
          <p:nvPr/>
        </p:nvSpPr>
        <p:spPr>
          <a:xfrm>
            <a:off x="205671" y="5805684"/>
            <a:ext cx="4347411" cy="1740680"/>
          </a:xfrm>
          <a:prstGeom prst="rect">
            <a:avLst/>
          </a:prstGeom>
        </p:spPr>
        <p:txBody>
          <a:bodyPr wrap="square">
            <a:noAutofit/>
          </a:bodyPr>
          <a:lstStyle/>
          <a:p>
            <a:r>
              <a:rPr lang="en-US" sz="1600" dirty="0">
                <a:solidFill>
                  <a:schemeClr val="bg1"/>
                </a:solidFill>
                <a:latin typeface="Lora" charset="0"/>
                <a:ea typeface="Lora" charset="0"/>
                <a:cs typeface="Lora" charset="0"/>
              </a:rPr>
              <a:t>In the near term, exposure will be concentrated near the Charlestown Navy Yard, and near the Schrafft building site.</a:t>
            </a:r>
          </a:p>
        </p:txBody>
      </p:sp>
      <p:pic>
        <p:nvPicPr>
          <p:cNvPr id="14" name="Picture 13" descr="C:\Users\jcottone\Downloads\Map_Charlestown-9i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9726" y="1019840"/>
            <a:ext cx="7292274" cy="5838160"/>
          </a:xfrm>
          <a:prstGeom prst="rect">
            <a:avLst/>
          </a:prstGeom>
          <a:noFill/>
          <a:ln>
            <a:solidFill>
              <a:srgbClr val="002060"/>
            </a:solidFill>
          </a:ln>
        </p:spPr>
      </p:pic>
      <p:sp>
        <p:nvSpPr>
          <p:cNvPr id="26" name="Rectangle 25"/>
          <p:cNvSpPr/>
          <p:nvPr/>
        </p:nvSpPr>
        <p:spPr>
          <a:xfrm>
            <a:off x="4883684" y="1016286"/>
            <a:ext cx="1695277"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2030</a:t>
            </a:r>
            <a:r>
              <a:rPr lang="en-US" sz="2000" b="1" dirty="0"/>
              <a:t>s</a:t>
            </a:r>
            <a:r>
              <a:rPr lang="en-US" sz="2000" b="1" cap="all" dirty="0"/>
              <a:t>-2050</a:t>
            </a:r>
            <a:r>
              <a:rPr lang="en-US" sz="2000" b="1" dirty="0"/>
              <a:t>s</a:t>
            </a:r>
            <a:endParaRPr lang="en-US" sz="2000" b="1" cap="all" dirty="0"/>
          </a:p>
        </p:txBody>
      </p:sp>
      <p:pic>
        <p:nvPicPr>
          <p:cNvPr id="24"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78692" y="1029030"/>
            <a:ext cx="1811721" cy="65214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6135" b="8631"/>
          <a:stretch/>
        </p:blipFill>
        <p:spPr>
          <a:xfrm>
            <a:off x="409448" y="1882777"/>
            <a:ext cx="4290123" cy="3626313"/>
          </a:xfrm>
          <a:prstGeom prst="rect">
            <a:avLst/>
          </a:prstGeom>
        </p:spPr>
      </p:pic>
    </p:spTree>
    <p:extLst>
      <p:ext uri="{BB962C8B-B14F-4D97-AF65-F5344CB8AC3E}">
        <p14:creationId xmlns:p14="http://schemas.microsoft.com/office/powerpoint/2010/main" val="360990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Users\jcottone\Downloads\Map_Charlestown-21i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1599" y="1056803"/>
            <a:ext cx="7324357" cy="5805630"/>
          </a:xfrm>
          <a:prstGeom prst="rect">
            <a:avLst/>
          </a:prstGeom>
          <a:noFill/>
          <a:ln>
            <a:solidFill>
              <a:srgbClr val="002060"/>
            </a:solidFill>
          </a:ln>
        </p:spPr>
      </p:pic>
      <p:sp>
        <p:nvSpPr>
          <p:cNvPr id="25" name="Shape 238"/>
          <p:cNvSpPr/>
          <p:nvPr/>
        </p:nvSpPr>
        <p:spPr>
          <a:xfrm>
            <a:off x="0" y="5783613"/>
            <a:ext cx="4833969" cy="1078820"/>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23" name="Rectangle 22"/>
          <p:cNvSpPr/>
          <p:nvPr/>
        </p:nvSpPr>
        <p:spPr>
          <a:xfrm>
            <a:off x="257421" y="5898800"/>
            <a:ext cx="4442150" cy="963631"/>
          </a:xfrm>
          <a:prstGeom prst="rect">
            <a:avLst/>
          </a:prstGeom>
        </p:spPr>
        <p:txBody>
          <a:bodyPr wrap="square">
            <a:noAutofit/>
          </a:bodyPr>
          <a:lstStyle/>
          <a:p>
            <a:r>
              <a:rPr lang="en-US" sz="1600" dirty="0">
                <a:solidFill>
                  <a:schemeClr val="bg1"/>
                </a:solidFill>
                <a:latin typeface="Lora" charset="0"/>
                <a:ea typeface="Lora" charset="0"/>
                <a:cs typeface="Lora" charset="0"/>
              </a:rPr>
              <a:t>In the middle of the century, exposure will extend along the Boston Auto Port near the Tobin Bridge and south of Sullivan Square.</a:t>
            </a:r>
          </a:p>
        </p:txBody>
      </p:sp>
      <p:sp>
        <p:nvSpPr>
          <p:cNvPr id="15" name="Rectangle 14"/>
          <p:cNvSpPr/>
          <p:nvPr/>
        </p:nvSpPr>
        <p:spPr>
          <a:xfrm>
            <a:off x="4835558" y="1048370"/>
            <a:ext cx="1695277"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2050</a:t>
            </a:r>
            <a:r>
              <a:rPr lang="en-US" sz="2000" b="1" dirty="0"/>
              <a:t>s</a:t>
            </a:r>
            <a:r>
              <a:rPr lang="en-US" sz="2000" b="1" cap="all" dirty="0"/>
              <a:t>-2070</a:t>
            </a:r>
            <a:r>
              <a:rPr lang="en-US" sz="2000" b="1" dirty="0"/>
              <a:t>s</a:t>
            </a:r>
            <a:endParaRPr lang="en-US" sz="2000" b="1" cap="all" dirty="0"/>
          </a:p>
        </p:txBody>
      </p:sp>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20"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sp>
        <p:nvSpPr>
          <p:cNvPr id="27" name="Text Placeholder 3"/>
          <p:cNvSpPr txBox="1">
            <a:spLocks/>
          </p:cNvSpPr>
          <p:nvPr/>
        </p:nvSpPr>
        <p:spPr>
          <a:xfrm>
            <a:off x="926301" y="1340667"/>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latin typeface="Lora" charset="0"/>
                <a:ea typeface="Lora" charset="0"/>
                <a:cs typeface="Lora" charset="0"/>
              </a:rPr>
              <a:t>Charlestown</a:t>
            </a:r>
            <a:endParaRPr lang="en-US" sz="1600" b="1" dirty="0">
              <a:latin typeface="Lora" charset="0"/>
              <a:ea typeface="Lora" charset="0"/>
              <a:cs typeface="Lora" charset="0"/>
            </a:endParaRPr>
          </a:p>
        </p:txBody>
      </p:sp>
      <p:sp>
        <p:nvSpPr>
          <p:cNvPr id="28" name="Text Placeholder 1"/>
          <p:cNvSpPr txBox="1">
            <a:spLocks/>
          </p:cNvSpPr>
          <p:nvPr/>
        </p:nvSpPr>
        <p:spPr>
          <a:xfrm>
            <a:off x="926301" y="1103481"/>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a:latin typeface="Lora" charset="0"/>
                <a:ea typeface="Lora" charset="0"/>
                <a:cs typeface="Lora" charset="0"/>
              </a:rPr>
              <a:t>9’’ sea level rise</a:t>
            </a:r>
          </a:p>
        </p:txBody>
      </p:sp>
      <p:pic>
        <p:nvPicPr>
          <p:cNvPr id="29"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62650" y="1061114"/>
            <a:ext cx="1811721" cy="65214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t="6135" b="8631"/>
          <a:stretch/>
        </p:blipFill>
        <p:spPr>
          <a:xfrm>
            <a:off x="409448" y="1882777"/>
            <a:ext cx="4290123" cy="3626313"/>
          </a:xfrm>
          <a:prstGeom prst="rect">
            <a:avLst/>
          </a:prstGeom>
        </p:spPr>
      </p:pic>
    </p:spTree>
    <p:extLst>
      <p:ext uri="{BB962C8B-B14F-4D97-AF65-F5344CB8AC3E}">
        <p14:creationId xmlns:p14="http://schemas.microsoft.com/office/powerpoint/2010/main" val="342941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Users\jcottone\Downloads\Map_Charlestown-36i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1179" y="1027599"/>
            <a:ext cx="7169234" cy="5830401"/>
          </a:xfrm>
          <a:prstGeom prst="rect">
            <a:avLst/>
          </a:prstGeom>
          <a:noFill/>
          <a:ln>
            <a:solidFill>
              <a:srgbClr val="002060"/>
            </a:solidFill>
          </a:ln>
        </p:spPr>
      </p:pic>
      <p:sp>
        <p:nvSpPr>
          <p:cNvPr id="25" name="Shape 238"/>
          <p:cNvSpPr/>
          <p:nvPr/>
        </p:nvSpPr>
        <p:spPr>
          <a:xfrm>
            <a:off x="10748" y="5519399"/>
            <a:ext cx="5876705" cy="1359904"/>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23" name="Rectangle 22"/>
          <p:cNvSpPr/>
          <p:nvPr/>
        </p:nvSpPr>
        <p:spPr>
          <a:xfrm>
            <a:off x="249792" y="5634586"/>
            <a:ext cx="5397029" cy="1445242"/>
          </a:xfrm>
          <a:prstGeom prst="rect">
            <a:avLst/>
          </a:prstGeom>
        </p:spPr>
        <p:txBody>
          <a:bodyPr wrap="square">
            <a:noAutofit/>
          </a:bodyPr>
          <a:lstStyle/>
          <a:p>
            <a:r>
              <a:rPr lang="en-US" sz="1600" dirty="0">
                <a:solidFill>
                  <a:schemeClr val="bg1"/>
                </a:solidFill>
                <a:latin typeface="Lora" charset="0"/>
                <a:ea typeface="Lora" charset="0"/>
                <a:cs typeface="Lora" charset="0"/>
              </a:rPr>
              <a:t>By late century, 10% annual chance flooding events will impacts the Ted Williams Tunnel entrance, Airport Silver Line stops, multiple MassDOT stormwater pump stations and other community assets.</a:t>
            </a:r>
          </a:p>
        </p:txBody>
      </p:sp>
      <p:sp>
        <p:nvSpPr>
          <p:cNvPr id="15" name="Rectangle 14"/>
          <p:cNvSpPr/>
          <p:nvPr/>
        </p:nvSpPr>
        <p:spPr>
          <a:xfrm>
            <a:off x="5012020" y="1016286"/>
            <a:ext cx="2216534"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2070</a:t>
            </a:r>
            <a:r>
              <a:rPr lang="en-US" sz="2000" b="1" dirty="0"/>
              <a:t>s</a:t>
            </a:r>
            <a:r>
              <a:rPr lang="en-US" sz="2000" b="1" cap="all" dirty="0"/>
              <a:t> </a:t>
            </a:r>
            <a:r>
              <a:rPr lang="en-US" sz="2000" b="1" dirty="0"/>
              <a:t>or</a:t>
            </a:r>
            <a:r>
              <a:rPr lang="en-US" sz="2000" b="1" cap="all" dirty="0"/>
              <a:t> Later</a:t>
            </a:r>
          </a:p>
        </p:txBody>
      </p:sp>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sp>
        <p:nvSpPr>
          <p:cNvPr id="17" name="Text Placeholder 3"/>
          <p:cNvSpPr txBox="1">
            <a:spLocks/>
          </p:cNvSpPr>
          <p:nvPr/>
        </p:nvSpPr>
        <p:spPr>
          <a:xfrm>
            <a:off x="926301" y="1340667"/>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latin typeface="Lora" charset="0"/>
                <a:ea typeface="Lora" charset="0"/>
                <a:cs typeface="Lora" charset="0"/>
              </a:rPr>
              <a:t>Charlestown</a:t>
            </a:r>
            <a:endParaRPr lang="en-US" sz="1600" b="1" dirty="0">
              <a:latin typeface="Lora" charset="0"/>
              <a:ea typeface="Lora" charset="0"/>
              <a:cs typeface="Lora" charset="0"/>
            </a:endParaRPr>
          </a:p>
        </p:txBody>
      </p:sp>
      <p:sp>
        <p:nvSpPr>
          <p:cNvPr id="18" name="Text Placeholder 1"/>
          <p:cNvSpPr txBox="1">
            <a:spLocks/>
          </p:cNvSpPr>
          <p:nvPr/>
        </p:nvSpPr>
        <p:spPr>
          <a:xfrm>
            <a:off x="926301" y="1103481"/>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a:latin typeface="Lora" charset="0"/>
                <a:ea typeface="Lora" charset="0"/>
                <a:cs typeface="Lora" charset="0"/>
              </a:rPr>
              <a:t>9’’ sea level rise</a:t>
            </a:r>
          </a:p>
        </p:txBody>
      </p:sp>
      <p:pic>
        <p:nvPicPr>
          <p:cNvPr id="20"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78692" y="1029030"/>
            <a:ext cx="1811721" cy="65214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t="6135" b="8631"/>
          <a:stretch/>
        </p:blipFill>
        <p:spPr>
          <a:xfrm>
            <a:off x="409448" y="1834651"/>
            <a:ext cx="4290123" cy="3626313"/>
          </a:xfrm>
          <a:prstGeom prst="rect">
            <a:avLst/>
          </a:prstGeom>
        </p:spPr>
      </p:pic>
    </p:spTree>
    <p:extLst>
      <p:ext uri="{BB962C8B-B14F-4D97-AF65-F5344CB8AC3E}">
        <p14:creationId xmlns:p14="http://schemas.microsoft.com/office/powerpoint/2010/main" val="480515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People and Buildings Impacted by 1% Annual Flood Events </a:t>
            </a:r>
            <a:endParaRPr lang="en-US" sz="2000" dirty="0">
              <a:solidFill>
                <a:schemeClr val="dk2"/>
              </a:solidFill>
              <a:latin typeface="Montserrat" charset="0"/>
              <a:ea typeface="Montserrat" charset="0"/>
              <a:cs typeface="Montserrat" charset="0"/>
              <a:sym typeface="Montserrat"/>
            </a:endParaRPr>
          </a:p>
        </p:txBody>
      </p:sp>
      <p:sp>
        <p:nvSpPr>
          <p:cNvPr id="14" name="Shape 379"/>
          <p:cNvSpPr txBox="1"/>
          <p:nvPr/>
        </p:nvSpPr>
        <p:spPr>
          <a:xfrm>
            <a:off x="8168931" y="6064230"/>
            <a:ext cx="3216504" cy="345487"/>
          </a:xfrm>
          <a:prstGeom prst="rect">
            <a:avLst/>
          </a:prstGeom>
          <a:noFill/>
          <a:ln>
            <a:noFill/>
          </a:ln>
        </p:spPr>
        <p:txBody>
          <a:bodyPr lIns="45713" tIns="22850" rIns="45713" bIns="22850" anchor="t" anchorCtr="0">
            <a:noAutofit/>
          </a:bodyPr>
          <a:lstStyle/>
          <a:p>
            <a:pPr>
              <a:buSzPct val="25000"/>
            </a:pPr>
            <a:r>
              <a:rPr lang="en-CA" sz="3300" b="1" dirty="0">
                <a:solidFill>
                  <a:srgbClr val="F14F47"/>
                </a:solidFill>
                <a:latin typeface="Montserrat"/>
                <a:ea typeface="Montserrat"/>
                <a:cs typeface="Montserrat"/>
                <a:sym typeface="Montserrat"/>
              </a:rPr>
              <a:t>2070+</a:t>
            </a:r>
            <a:endParaRPr lang="en-US" sz="3300" b="1" dirty="0">
              <a:solidFill>
                <a:srgbClr val="F14F47"/>
              </a:solidFill>
              <a:latin typeface="Montserrat"/>
              <a:ea typeface="Montserrat"/>
              <a:cs typeface="Montserrat"/>
              <a:sym typeface="Montserrat"/>
            </a:endParaRPr>
          </a:p>
        </p:txBody>
      </p:sp>
      <p:sp>
        <p:nvSpPr>
          <p:cNvPr id="17" name="Shape 379"/>
          <p:cNvSpPr txBox="1"/>
          <p:nvPr/>
        </p:nvSpPr>
        <p:spPr>
          <a:xfrm>
            <a:off x="2009150" y="6093958"/>
            <a:ext cx="3216504" cy="345487"/>
          </a:xfrm>
          <a:prstGeom prst="rect">
            <a:avLst/>
          </a:prstGeom>
          <a:noFill/>
          <a:ln>
            <a:noFill/>
          </a:ln>
        </p:spPr>
        <p:txBody>
          <a:bodyPr lIns="45713" tIns="22850" rIns="45713" bIns="22850" anchor="t" anchorCtr="0">
            <a:noAutofit/>
          </a:bodyPr>
          <a:lstStyle/>
          <a:p>
            <a:pPr>
              <a:buSzPct val="25000"/>
            </a:pPr>
            <a:r>
              <a:rPr lang="en-CA" sz="3300" b="1" dirty="0">
                <a:solidFill>
                  <a:srgbClr val="F14F47"/>
                </a:solidFill>
                <a:latin typeface="Montserrat"/>
                <a:ea typeface="Montserrat"/>
                <a:cs typeface="Montserrat"/>
                <a:sym typeface="Montserrat"/>
              </a:rPr>
              <a:t>2030+</a:t>
            </a:r>
            <a:endParaRPr lang="en-US" sz="3300" b="1" dirty="0">
              <a:solidFill>
                <a:srgbClr val="F14F47"/>
              </a:solidFill>
              <a:latin typeface="Montserrat"/>
              <a:ea typeface="Montserrat"/>
              <a:cs typeface="Montserrat"/>
              <a:sym typeface="Montserrat"/>
            </a:endParaRPr>
          </a:p>
        </p:txBody>
      </p:sp>
      <p:pic>
        <p:nvPicPr>
          <p:cNvPr id="18" name="Picture 17"/>
          <p:cNvPicPr>
            <a:picLocks noChangeAspect="1"/>
          </p:cNvPicPr>
          <p:nvPr/>
        </p:nvPicPr>
        <p:blipFill>
          <a:blip r:embed="rId4"/>
          <a:stretch>
            <a:fillRect/>
          </a:stretch>
        </p:blipFill>
        <p:spPr>
          <a:xfrm>
            <a:off x="1933209" y="4227816"/>
            <a:ext cx="1535899" cy="1535899"/>
          </a:xfrm>
          <a:prstGeom prst="rect">
            <a:avLst/>
          </a:prstGeom>
        </p:spPr>
      </p:pic>
      <p:sp>
        <p:nvSpPr>
          <p:cNvPr id="27" name="Shape 379"/>
          <p:cNvSpPr txBox="1"/>
          <p:nvPr/>
        </p:nvSpPr>
        <p:spPr>
          <a:xfrm>
            <a:off x="7136424" y="1714641"/>
            <a:ext cx="960824"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5,100</a:t>
            </a:r>
            <a:endParaRPr lang="en-CA" sz="1600" b="1" dirty="0">
              <a:solidFill>
                <a:srgbClr val="F14F47"/>
              </a:solidFill>
              <a:latin typeface="Montserrat"/>
              <a:ea typeface="Montserrat"/>
              <a:cs typeface="Montserrat"/>
              <a:sym typeface="Montserrat"/>
            </a:endParaRPr>
          </a:p>
          <a:p>
            <a:pPr algn="ctr">
              <a:buSzPct val="25000"/>
            </a:pPr>
            <a:r>
              <a:rPr lang="en-CA" sz="1600" b="1" dirty="0">
                <a:solidFill>
                  <a:srgbClr val="F14F47"/>
                </a:solidFill>
                <a:latin typeface="Montserrat"/>
                <a:ea typeface="Montserrat"/>
                <a:cs typeface="Montserrat"/>
                <a:sym typeface="Montserrat"/>
              </a:rPr>
              <a:t>PEOPLE</a:t>
            </a:r>
            <a:endParaRPr lang="en-US" sz="1600" b="1" dirty="0">
              <a:solidFill>
                <a:srgbClr val="F14F47"/>
              </a:solidFill>
              <a:latin typeface="Montserrat"/>
              <a:ea typeface="Montserrat"/>
              <a:cs typeface="Montserrat"/>
              <a:sym typeface="Montserrat"/>
            </a:endParaRPr>
          </a:p>
        </p:txBody>
      </p:sp>
      <p:sp>
        <p:nvSpPr>
          <p:cNvPr id="30" name="Shape 379"/>
          <p:cNvSpPr txBox="1"/>
          <p:nvPr/>
        </p:nvSpPr>
        <p:spPr>
          <a:xfrm>
            <a:off x="2055214" y="2790077"/>
            <a:ext cx="2449073"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140 </a:t>
            </a:r>
            <a:r>
              <a:rPr lang="en-CA" sz="1600" b="1" dirty="0">
                <a:solidFill>
                  <a:srgbClr val="F14F47"/>
                </a:solidFill>
                <a:latin typeface="Montserrat"/>
                <a:ea typeface="Montserrat"/>
                <a:cs typeface="Montserrat"/>
                <a:sym typeface="Montserrat"/>
              </a:rPr>
              <a:t>BUILDINGS</a:t>
            </a:r>
          </a:p>
          <a:p>
            <a:pPr algn="ctr">
              <a:buSzPct val="25000"/>
            </a:pPr>
            <a:r>
              <a:rPr lang="en-CA" sz="1600" b="1" dirty="0">
                <a:solidFill>
                  <a:srgbClr val="F14F47"/>
                </a:solidFill>
                <a:latin typeface="Montserrat"/>
                <a:ea typeface="Montserrat"/>
                <a:cs typeface="Montserrat"/>
                <a:sym typeface="Montserrat"/>
              </a:rPr>
              <a:t>(Worth </a:t>
            </a:r>
            <a:r>
              <a:rPr lang="en-CA" sz="1600" b="1" dirty="0" smtClean="0">
                <a:solidFill>
                  <a:srgbClr val="F14F47"/>
                </a:solidFill>
                <a:latin typeface="Montserrat"/>
                <a:ea typeface="Montserrat"/>
                <a:cs typeface="Montserrat"/>
                <a:sym typeface="Montserrat"/>
              </a:rPr>
              <a:t>$2.2B</a:t>
            </a:r>
            <a:r>
              <a:rPr lang="en-CA" sz="1600" b="1" dirty="0">
                <a:solidFill>
                  <a:srgbClr val="F14F47"/>
                </a:solidFill>
                <a:latin typeface="Montserrat"/>
                <a:ea typeface="Montserrat"/>
                <a:cs typeface="Montserrat"/>
                <a:sym typeface="Montserrat"/>
              </a:rPr>
              <a:t>)</a:t>
            </a:r>
            <a:endParaRPr lang="en-US" sz="1600" b="1" dirty="0">
              <a:solidFill>
                <a:srgbClr val="F14F47"/>
              </a:solidFill>
              <a:latin typeface="Montserrat"/>
              <a:ea typeface="Montserrat"/>
              <a:cs typeface="Montserrat"/>
              <a:sym typeface="Montserrat"/>
            </a:endParaRPr>
          </a:p>
        </p:txBody>
      </p:sp>
      <p:sp>
        <p:nvSpPr>
          <p:cNvPr id="31" name="Shape 238"/>
          <p:cNvSpPr/>
          <p:nvPr/>
        </p:nvSpPr>
        <p:spPr>
          <a:xfrm>
            <a:off x="961909" y="5935728"/>
            <a:ext cx="3718840" cy="31169"/>
          </a:xfrm>
          <a:prstGeom prst="rect">
            <a:avLst/>
          </a:prstGeom>
          <a:solidFill>
            <a:srgbClr val="F14F47"/>
          </a:solidFill>
          <a:ln>
            <a:noFill/>
          </a:ln>
        </p:spPr>
        <p:txBody>
          <a:bodyPr lIns="45713" tIns="22850" rIns="45713" bIns="22850" anchor="ctr" anchorCtr="0">
            <a:noAutofit/>
          </a:bodyPr>
          <a:lstStyle/>
          <a:p>
            <a:pPr algn="ctr"/>
            <a:endParaRPr>
              <a:solidFill>
                <a:srgbClr val="FCB614"/>
              </a:solidFill>
              <a:latin typeface="Lato"/>
              <a:ea typeface="Lato"/>
              <a:cs typeface="Lato"/>
              <a:sym typeface="Lato"/>
            </a:endParaRPr>
          </a:p>
        </p:txBody>
      </p:sp>
      <p:sp>
        <p:nvSpPr>
          <p:cNvPr id="35" name="Shape 379"/>
          <p:cNvSpPr txBox="1"/>
          <p:nvPr/>
        </p:nvSpPr>
        <p:spPr>
          <a:xfrm>
            <a:off x="8386296" y="1314709"/>
            <a:ext cx="2656019"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680 </a:t>
            </a:r>
            <a:r>
              <a:rPr lang="en-CA" sz="1600" b="1" dirty="0">
                <a:solidFill>
                  <a:srgbClr val="F14F47"/>
                </a:solidFill>
                <a:latin typeface="Montserrat"/>
                <a:ea typeface="Montserrat"/>
                <a:cs typeface="Montserrat"/>
                <a:sym typeface="Montserrat"/>
              </a:rPr>
              <a:t>BUILDINGS</a:t>
            </a:r>
          </a:p>
          <a:p>
            <a:pPr algn="ctr">
              <a:buSzPct val="25000"/>
            </a:pPr>
            <a:r>
              <a:rPr lang="en-CA" sz="1600" b="1" dirty="0">
                <a:solidFill>
                  <a:srgbClr val="F14F47"/>
                </a:solidFill>
                <a:latin typeface="Montserrat"/>
                <a:ea typeface="Montserrat"/>
                <a:cs typeface="Montserrat"/>
                <a:sym typeface="Montserrat"/>
              </a:rPr>
              <a:t>(Worth </a:t>
            </a:r>
            <a:r>
              <a:rPr lang="en-CA" sz="1600" b="1" dirty="0" smtClean="0">
                <a:solidFill>
                  <a:srgbClr val="F14F47"/>
                </a:solidFill>
                <a:latin typeface="Montserrat"/>
                <a:ea typeface="Montserrat"/>
                <a:cs typeface="Montserrat"/>
                <a:sym typeface="Montserrat"/>
              </a:rPr>
              <a:t>$4.3B</a:t>
            </a:r>
            <a:r>
              <a:rPr lang="en-CA" sz="1600" b="1" dirty="0">
                <a:solidFill>
                  <a:srgbClr val="F14F47"/>
                </a:solidFill>
                <a:latin typeface="Montserrat"/>
                <a:ea typeface="Montserrat"/>
                <a:cs typeface="Montserrat"/>
                <a:sym typeface="Montserrat"/>
              </a:rPr>
              <a:t>)</a:t>
            </a:r>
            <a:endParaRPr lang="en-US" sz="1600" b="1" dirty="0">
              <a:solidFill>
                <a:srgbClr val="F14F47"/>
              </a:solidFill>
              <a:latin typeface="Montserrat"/>
              <a:ea typeface="Montserrat"/>
              <a:cs typeface="Montserrat"/>
              <a:sym typeface="Montserrat"/>
            </a:endParaRPr>
          </a:p>
        </p:txBody>
      </p:sp>
      <p:pic>
        <p:nvPicPr>
          <p:cNvPr id="37" name="Picture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6617" y="5150493"/>
            <a:ext cx="819903" cy="819903"/>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1614" y="3477174"/>
            <a:ext cx="824422" cy="824422"/>
          </a:xfrm>
          <a:prstGeom prst="rect">
            <a:avLst/>
          </a:prstGeom>
        </p:spPr>
      </p:pic>
      <p:sp>
        <p:nvSpPr>
          <p:cNvPr id="71" name="Shape 379"/>
          <p:cNvSpPr txBox="1"/>
          <p:nvPr/>
        </p:nvSpPr>
        <p:spPr>
          <a:xfrm>
            <a:off x="1016899" y="2258165"/>
            <a:ext cx="960824"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1,300</a:t>
            </a:r>
            <a:endParaRPr lang="en-CA" sz="1600" b="1" dirty="0">
              <a:solidFill>
                <a:srgbClr val="F14F47"/>
              </a:solidFill>
              <a:latin typeface="Montserrat"/>
              <a:ea typeface="Montserrat"/>
              <a:cs typeface="Montserrat"/>
              <a:sym typeface="Montserrat"/>
            </a:endParaRPr>
          </a:p>
          <a:p>
            <a:pPr algn="ctr">
              <a:buSzPct val="25000"/>
            </a:pPr>
            <a:r>
              <a:rPr lang="en-CA" sz="1600" b="1" dirty="0">
                <a:solidFill>
                  <a:srgbClr val="F14F47"/>
                </a:solidFill>
                <a:latin typeface="Montserrat"/>
                <a:ea typeface="Montserrat"/>
                <a:cs typeface="Montserrat"/>
                <a:sym typeface="Montserrat"/>
              </a:rPr>
              <a:t>PEOPLE</a:t>
            </a:r>
            <a:endParaRPr lang="en-US" sz="1600" b="1" dirty="0">
              <a:solidFill>
                <a:srgbClr val="F14F47"/>
              </a:solidFill>
              <a:latin typeface="Montserrat"/>
              <a:ea typeface="Montserrat"/>
              <a:cs typeface="Montserrat"/>
              <a:sym typeface="Montserrat"/>
            </a:endParaRPr>
          </a:p>
        </p:txBody>
      </p:sp>
      <p:pic>
        <p:nvPicPr>
          <p:cNvPr id="90" name="Picture 8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78453" y="4696788"/>
            <a:ext cx="1025836" cy="1025836"/>
          </a:xfrm>
          <a:prstGeom prst="rect">
            <a:avLst/>
          </a:prstGeom>
        </p:spPr>
      </p:pic>
      <p:pic>
        <p:nvPicPr>
          <p:cNvPr id="92" name="Picture 9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87136" y="3641890"/>
            <a:ext cx="1017151" cy="1017151"/>
          </a:xfrm>
          <a:prstGeom prst="rect">
            <a:avLst/>
          </a:prstGeom>
        </p:spPr>
      </p:pic>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5238" y="4594508"/>
            <a:ext cx="819903" cy="819903"/>
          </a:xfrm>
          <a:prstGeom prst="rect">
            <a:avLst/>
          </a:prstGeom>
        </p:spPr>
      </p:pic>
      <p:pic>
        <p:nvPicPr>
          <p:cNvPr id="60" name="Picture 5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7921" y="4025582"/>
            <a:ext cx="824422" cy="824422"/>
          </a:xfrm>
          <a:prstGeom prst="rect">
            <a:avLst/>
          </a:prstGeom>
        </p:spPr>
      </p:pic>
      <p:pic>
        <p:nvPicPr>
          <p:cNvPr id="65" name="Picture 64"/>
          <p:cNvPicPr>
            <a:picLocks noChangeAspect="1"/>
          </p:cNvPicPr>
          <p:nvPr/>
        </p:nvPicPr>
        <p:blipFill rotWithShape="1">
          <a:blip r:embed="rId4"/>
          <a:srcRect t="45247"/>
          <a:stretch/>
        </p:blipFill>
        <p:spPr>
          <a:xfrm>
            <a:off x="1933209" y="3528918"/>
            <a:ext cx="1535899" cy="840940"/>
          </a:xfrm>
          <a:prstGeom prst="rect">
            <a:avLst/>
          </a:prstGeom>
        </p:spPr>
      </p:pic>
      <p:pic>
        <p:nvPicPr>
          <p:cNvPr id="68" name="Picture 6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5603" y="5201107"/>
            <a:ext cx="819903" cy="819903"/>
          </a:xfrm>
          <a:prstGeom prst="rect">
            <a:avLst/>
          </a:prstGeom>
        </p:spPr>
      </p:pic>
      <p:pic>
        <p:nvPicPr>
          <p:cNvPr id="69" name="Picture 6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06543" y="5209097"/>
            <a:ext cx="824422" cy="824422"/>
          </a:xfrm>
          <a:prstGeom prst="rect">
            <a:avLst/>
          </a:prstGeom>
        </p:spPr>
      </p:pic>
      <p:pic>
        <p:nvPicPr>
          <p:cNvPr id="70" name="Picture 6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0266" y="4645122"/>
            <a:ext cx="819903" cy="819903"/>
          </a:xfrm>
          <a:prstGeom prst="rect">
            <a:avLst/>
          </a:prstGeom>
        </p:spPr>
      </p:pic>
      <p:pic>
        <p:nvPicPr>
          <p:cNvPr id="73" name="Picture 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1206" y="4653112"/>
            <a:ext cx="824422" cy="824422"/>
          </a:xfrm>
          <a:prstGeom prst="rect">
            <a:avLst/>
          </a:prstGeom>
        </p:spPr>
      </p:pic>
      <p:pic>
        <p:nvPicPr>
          <p:cNvPr id="74" name="Picture 7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8200" y="4072019"/>
            <a:ext cx="819903" cy="819903"/>
          </a:xfrm>
          <a:prstGeom prst="rect">
            <a:avLst/>
          </a:prstGeom>
        </p:spPr>
      </p:pic>
      <p:pic>
        <p:nvPicPr>
          <p:cNvPr id="76" name="Picture 7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09140" y="4080009"/>
            <a:ext cx="824422" cy="824422"/>
          </a:xfrm>
          <a:prstGeom prst="rect">
            <a:avLst/>
          </a:prstGeom>
        </p:spPr>
      </p:pic>
      <p:pic>
        <p:nvPicPr>
          <p:cNvPr id="77" name="Picture 7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16441" y="3514502"/>
            <a:ext cx="819903" cy="819903"/>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7381" y="3522492"/>
            <a:ext cx="824422" cy="824422"/>
          </a:xfrm>
          <a:prstGeom prst="rect">
            <a:avLst/>
          </a:prstGeom>
        </p:spPr>
      </p:pic>
      <p:pic>
        <p:nvPicPr>
          <p:cNvPr id="80" name="Picture 7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6938" y="5196486"/>
            <a:ext cx="824422" cy="824422"/>
          </a:xfrm>
          <a:prstGeom prst="rect">
            <a:avLst/>
          </a:prstGeom>
        </p:spPr>
      </p:pic>
      <p:pic>
        <p:nvPicPr>
          <p:cNvPr id="82" name="Picture 8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1601" y="4640501"/>
            <a:ext cx="824422" cy="824422"/>
          </a:xfrm>
          <a:prstGeom prst="rect">
            <a:avLst/>
          </a:prstGeom>
        </p:spPr>
      </p:pic>
      <p:pic>
        <p:nvPicPr>
          <p:cNvPr id="86" name="Picture 8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9535" y="4067398"/>
            <a:ext cx="824422" cy="824422"/>
          </a:xfrm>
          <a:prstGeom prst="rect">
            <a:avLst/>
          </a:prstGeom>
        </p:spPr>
      </p:pic>
      <p:pic>
        <p:nvPicPr>
          <p:cNvPr id="103" name="Picture 10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7776" y="3509881"/>
            <a:ext cx="824422" cy="824422"/>
          </a:xfrm>
          <a:prstGeom prst="rect">
            <a:avLst/>
          </a:prstGeom>
        </p:spPr>
      </p:pic>
      <p:pic>
        <p:nvPicPr>
          <p:cNvPr id="118" name="Picture 1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93145" y="2954486"/>
            <a:ext cx="819903" cy="819903"/>
          </a:xfrm>
          <a:prstGeom prst="rect">
            <a:avLst/>
          </a:prstGeom>
        </p:spPr>
      </p:pic>
      <p:pic>
        <p:nvPicPr>
          <p:cNvPr id="119" name="Picture 1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4085" y="2962476"/>
            <a:ext cx="824422" cy="824422"/>
          </a:xfrm>
          <a:prstGeom prst="rect">
            <a:avLst/>
          </a:prstGeom>
        </p:spPr>
      </p:pic>
      <p:pic>
        <p:nvPicPr>
          <p:cNvPr id="120" name="Picture 1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91079" y="2381383"/>
            <a:ext cx="819903" cy="819903"/>
          </a:xfrm>
          <a:prstGeom prst="rect">
            <a:avLst/>
          </a:prstGeom>
        </p:spPr>
      </p:pic>
      <p:pic>
        <p:nvPicPr>
          <p:cNvPr id="125" name="Picture 1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4480" y="2949865"/>
            <a:ext cx="824422" cy="824422"/>
          </a:xfrm>
          <a:prstGeom prst="rect">
            <a:avLst/>
          </a:prstGeom>
        </p:spPr>
      </p:pic>
      <p:pic>
        <p:nvPicPr>
          <p:cNvPr id="137" name="Picture 1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2414" y="2376762"/>
            <a:ext cx="824422" cy="824422"/>
          </a:xfrm>
          <a:prstGeom prst="rect">
            <a:avLst/>
          </a:prstGeom>
        </p:spPr>
      </p:pic>
      <p:pic>
        <p:nvPicPr>
          <p:cNvPr id="148" name="Picture 147"/>
          <p:cNvPicPr>
            <a:picLocks noChangeAspect="1"/>
          </p:cNvPicPr>
          <p:nvPr/>
        </p:nvPicPr>
        <p:blipFill>
          <a:blip r:embed="rId4"/>
          <a:stretch>
            <a:fillRect/>
          </a:stretch>
        </p:blipFill>
        <p:spPr>
          <a:xfrm>
            <a:off x="9034654" y="5008312"/>
            <a:ext cx="774281" cy="774281"/>
          </a:xfrm>
          <a:prstGeom prst="rect">
            <a:avLst/>
          </a:prstGeom>
        </p:spPr>
      </p:pic>
      <p:pic>
        <p:nvPicPr>
          <p:cNvPr id="149" name="Picture 148"/>
          <p:cNvPicPr>
            <a:picLocks noChangeAspect="1"/>
          </p:cNvPicPr>
          <p:nvPr/>
        </p:nvPicPr>
        <p:blipFill>
          <a:blip r:embed="rId4"/>
          <a:stretch>
            <a:fillRect/>
          </a:stretch>
        </p:blipFill>
        <p:spPr>
          <a:xfrm>
            <a:off x="8536926" y="5008313"/>
            <a:ext cx="770467" cy="770467"/>
          </a:xfrm>
          <a:prstGeom prst="rect">
            <a:avLst/>
          </a:prstGeom>
        </p:spPr>
      </p:pic>
      <p:pic>
        <p:nvPicPr>
          <p:cNvPr id="161" name="Picture 160"/>
          <p:cNvPicPr>
            <a:picLocks noChangeAspect="1"/>
          </p:cNvPicPr>
          <p:nvPr/>
        </p:nvPicPr>
        <p:blipFill>
          <a:blip r:embed="rId4"/>
          <a:stretch>
            <a:fillRect/>
          </a:stretch>
        </p:blipFill>
        <p:spPr>
          <a:xfrm>
            <a:off x="9022120" y="4286413"/>
            <a:ext cx="774281" cy="774281"/>
          </a:xfrm>
          <a:prstGeom prst="rect">
            <a:avLst/>
          </a:prstGeom>
        </p:spPr>
      </p:pic>
      <p:pic>
        <p:nvPicPr>
          <p:cNvPr id="162" name="Picture 161"/>
          <p:cNvPicPr>
            <a:picLocks noChangeAspect="1"/>
          </p:cNvPicPr>
          <p:nvPr/>
        </p:nvPicPr>
        <p:blipFill>
          <a:blip r:embed="rId4"/>
          <a:stretch>
            <a:fillRect/>
          </a:stretch>
        </p:blipFill>
        <p:spPr>
          <a:xfrm>
            <a:off x="8524392" y="4286414"/>
            <a:ext cx="770467" cy="770467"/>
          </a:xfrm>
          <a:prstGeom prst="rect">
            <a:avLst/>
          </a:prstGeom>
        </p:spPr>
      </p:pic>
      <p:pic>
        <p:nvPicPr>
          <p:cNvPr id="165" name="Picture 164"/>
          <p:cNvPicPr>
            <a:picLocks noChangeAspect="1"/>
          </p:cNvPicPr>
          <p:nvPr/>
        </p:nvPicPr>
        <p:blipFill>
          <a:blip r:embed="rId4"/>
          <a:stretch>
            <a:fillRect/>
          </a:stretch>
        </p:blipFill>
        <p:spPr>
          <a:xfrm>
            <a:off x="9019200" y="3585116"/>
            <a:ext cx="774281" cy="774281"/>
          </a:xfrm>
          <a:prstGeom prst="rect">
            <a:avLst/>
          </a:prstGeom>
        </p:spPr>
      </p:pic>
      <p:pic>
        <p:nvPicPr>
          <p:cNvPr id="166" name="Picture 165"/>
          <p:cNvPicPr>
            <a:picLocks noChangeAspect="1"/>
          </p:cNvPicPr>
          <p:nvPr/>
        </p:nvPicPr>
        <p:blipFill>
          <a:blip r:embed="rId4"/>
          <a:stretch>
            <a:fillRect/>
          </a:stretch>
        </p:blipFill>
        <p:spPr>
          <a:xfrm>
            <a:off x="8521472" y="3585117"/>
            <a:ext cx="770467" cy="770467"/>
          </a:xfrm>
          <a:prstGeom prst="rect">
            <a:avLst/>
          </a:prstGeom>
        </p:spPr>
      </p:pic>
      <p:pic>
        <p:nvPicPr>
          <p:cNvPr id="173" name="Picture 172"/>
          <p:cNvPicPr>
            <a:picLocks noChangeAspect="1"/>
          </p:cNvPicPr>
          <p:nvPr/>
        </p:nvPicPr>
        <p:blipFill>
          <a:blip r:embed="rId4"/>
          <a:stretch>
            <a:fillRect/>
          </a:stretch>
        </p:blipFill>
        <p:spPr>
          <a:xfrm>
            <a:off x="8773595" y="2805528"/>
            <a:ext cx="774281" cy="774281"/>
          </a:xfrm>
          <a:prstGeom prst="rect">
            <a:avLst/>
          </a:prstGeom>
        </p:spPr>
      </p:pic>
      <p:sp>
        <p:nvSpPr>
          <p:cNvPr id="176" name="Shape 238"/>
          <p:cNvSpPr/>
          <p:nvPr/>
        </p:nvSpPr>
        <p:spPr>
          <a:xfrm>
            <a:off x="6854982" y="5935728"/>
            <a:ext cx="3718840" cy="31169"/>
          </a:xfrm>
          <a:prstGeom prst="rect">
            <a:avLst/>
          </a:prstGeom>
          <a:solidFill>
            <a:srgbClr val="F14F47"/>
          </a:solidFill>
          <a:ln>
            <a:noFill/>
          </a:ln>
        </p:spPr>
        <p:txBody>
          <a:bodyPr lIns="45713" tIns="22850" rIns="45713" bIns="22850" anchor="ctr" anchorCtr="0">
            <a:noAutofit/>
          </a:bodyPr>
          <a:lstStyle/>
          <a:p>
            <a:pPr algn="ctr"/>
            <a:endParaRPr>
              <a:solidFill>
                <a:srgbClr val="FCB614"/>
              </a:solidFill>
              <a:latin typeface="Lato"/>
              <a:ea typeface="Lato"/>
              <a:cs typeface="Lato"/>
              <a:sym typeface="Lato"/>
            </a:endParaRPr>
          </a:p>
        </p:txBody>
      </p:sp>
      <p:pic>
        <p:nvPicPr>
          <p:cNvPr id="100" name="Picture 99"/>
          <p:cNvPicPr>
            <a:picLocks noChangeAspect="1"/>
          </p:cNvPicPr>
          <p:nvPr/>
        </p:nvPicPr>
        <p:blipFill rotWithShape="1">
          <a:blip r:embed="rId7" cstate="screen">
            <a:extLst>
              <a:ext uri="{28A0092B-C50C-407E-A947-70E740481C1C}">
                <a14:useLocalDpi xmlns:a14="http://schemas.microsoft.com/office/drawing/2010/main"/>
              </a:ext>
            </a:extLst>
          </a:blip>
          <a:srcRect l="30773" r="-1"/>
          <a:stretch/>
        </p:blipFill>
        <p:spPr>
          <a:xfrm>
            <a:off x="1442713" y="2949865"/>
            <a:ext cx="180863" cy="824422"/>
          </a:xfrm>
          <a:prstGeom prst="rect">
            <a:avLst/>
          </a:prstGeom>
        </p:spPr>
      </p:pic>
      <p:pic>
        <p:nvPicPr>
          <p:cNvPr id="101" name="Picture 10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96971" y="4861845"/>
            <a:ext cx="918394" cy="918394"/>
          </a:xfrm>
          <a:prstGeom prst="rect">
            <a:avLst/>
          </a:prstGeom>
        </p:spPr>
      </p:pic>
      <p:pic>
        <p:nvPicPr>
          <p:cNvPr id="102" name="Picture 10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05654" y="3902289"/>
            <a:ext cx="910619" cy="910619"/>
          </a:xfrm>
          <a:prstGeom prst="rect">
            <a:avLst/>
          </a:prstGeom>
        </p:spPr>
      </p:pic>
      <p:pic>
        <p:nvPicPr>
          <p:cNvPr id="112" name="Picture 1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65096" y="1985547"/>
            <a:ext cx="918394" cy="918394"/>
          </a:xfrm>
          <a:prstGeom prst="rect">
            <a:avLst/>
          </a:prstGeom>
        </p:spPr>
      </p:pic>
      <p:pic>
        <p:nvPicPr>
          <p:cNvPr id="113" name="Picture 1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78909" y="2921033"/>
            <a:ext cx="910619" cy="910619"/>
          </a:xfrm>
          <a:prstGeom prst="rect">
            <a:avLst/>
          </a:prstGeom>
        </p:spPr>
      </p:pic>
    </p:spTree>
    <p:extLst>
      <p:ext uri="{BB962C8B-B14F-4D97-AF65-F5344CB8AC3E}">
        <p14:creationId xmlns:p14="http://schemas.microsoft.com/office/powerpoint/2010/main" val="10281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31046"/>
            <a:ext cx="8758989" cy="5826954"/>
          </a:xfrm>
          <a:prstGeom prst="rect">
            <a:avLst/>
          </a:prstGeom>
        </p:spPr>
      </p:pic>
      <p:sp>
        <p:nvSpPr>
          <p:cNvPr id="8" name="Shape 235"/>
          <p:cNvSpPr/>
          <p:nvPr/>
        </p:nvSpPr>
        <p:spPr>
          <a:xfrm>
            <a:off x="3175" y="12473"/>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smtClean="0">
                <a:latin typeface="Montserrat" charset="0"/>
                <a:ea typeface="Montserrat" charset="0"/>
                <a:cs typeface="Montserrat" charset="0"/>
              </a:rPr>
              <a:t>Economic Output and Jobs</a:t>
            </a:r>
            <a:endParaRPr lang="en-US" sz="2000" dirty="0">
              <a:solidFill>
                <a:schemeClr val="dk2"/>
              </a:solidFill>
              <a:latin typeface="Montserrat" charset="0"/>
              <a:ea typeface="Montserrat" charset="0"/>
              <a:cs typeface="Montserrat" charset="0"/>
              <a:sym typeface="Montserrat"/>
            </a:endParaRPr>
          </a:p>
        </p:txBody>
      </p:sp>
      <p:sp>
        <p:nvSpPr>
          <p:cNvPr id="57" name="Shape 238"/>
          <p:cNvSpPr/>
          <p:nvPr/>
        </p:nvSpPr>
        <p:spPr>
          <a:xfrm>
            <a:off x="8452" y="5181600"/>
            <a:ext cx="5829842" cy="1081702"/>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8" name="Shape 446"/>
          <p:cNvSpPr txBox="1"/>
          <p:nvPr/>
        </p:nvSpPr>
        <p:spPr>
          <a:xfrm>
            <a:off x="416311" y="5338635"/>
            <a:ext cx="5421982" cy="924667"/>
          </a:xfrm>
          <a:prstGeom prst="rect">
            <a:avLst/>
          </a:prstGeom>
          <a:noFill/>
          <a:ln>
            <a:noFill/>
          </a:ln>
        </p:spPr>
        <p:txBody>
          <a:bodyPr lIns="45713" tIns="22850" rIns="45713" bIns="22850" anchor="t" anchorCtr="0">
            <a:noAutofit/>
          </a:bodyPr>
          <a:lstStyle/>
          <a:p>
            <a:r>
              <a:rPr lang="en-US" sz="2000" dirty="0" smtClean="0">
                <a:solidFill>
                  <a:schemeClr val="bg1"/>
                </a:solidFill>
                <a:latin typeface="Lora" charset="0"/>
                <a:ea typeface="Lora" charset="0"/>
                <a:cs typeface="Lora" charset="0"/>
              </a:rPr>
              <a:t>$</a:t>
            </a:r>
            <a:r>
              <a:rPr lang="en-US" sz="2000" dirty="0">
                <a:solidFill>
                  <a:schemeClr val="bg1"/>
                </a:solidFill>
                <a:latin typeface="Lora" charset="0"/>
                <a:ea typeface="Lora" charset="0"/>
                <a:cs typeface="Lora" charset="0"/>
              </a:rPr>
              <a:t>8</a:t>
            </a:r>
            <a:r>
              <a:rPr lang="en-US" sz="2000" dirty="0" smtClean="0">
                <a:solidFill>
                  <a:schemeClr val="bg1"/>
                </a:solidFill>
                <a:latin typeface="Lora" charset="0"/>
                <a:ea typeface="Lora" charset="0"/>
                <a:cs typeface="Lora" charset="0"/>
              </a:rPr>
              <a:t>M </a:t>
            </a:r>
            <a:r>
              <a:rPr lang="en-US" sz="2000" dirty="0">
                <a:solidFill>
                  <a:schemeClr val="bg1"/>
                </a:solidFill>
                <a:latin typeface="Lora" charset="0"/>
                <a:ea typeface="Lora" charset="0"/>
                <a:cs typeface="Lora" charset="0"/>
              </a:rPr>
              <a:t>loss of economic output </a:t>
            </a:r>
            <a:r>
              <a:rPr lang="en-US" sz="2000" dirty="0" smtClean="0">
                <a:solidFill>
                  <a:schemeClr val="bg1"/>
                </a:solidFill>
                <a:latin typeface="Lora" charset="0"/>
                <a:ea typeface="Lora" charset="0"/>
                <a:cs typeface="Lora" charset="0"/>
              </a:rPr>
              <a:t>+ 50 jobs per year towards the end of the century.</a:t>
            </a:r>
            <a:endParaRPr lang="en-US" sz="2000" dirty="0">
              <a:solidFill>
                <a:schemeClr val="bg1"/>
              </a:solidFill>
              <a:latin typeface="Lora" charset="0"/>
              <a:ea typeface="Lora" charset="0"/>
              <a:cs typeface="Lora"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0863" y="2367036"/>
            <a:ext cx="5080000" cy="4064000"/>
          </a:xfrm>
          <a:prstGeom prst="rect">
            <a:avLst/>
          </a:prstGeom>
        </p:spPr>
      </p:pic>
    </p:spTree>
    <p:extLst>
      <p:ext uri="{BB962C8B-B14F-4D97-AF65-F5344CB8AC3E}">
        <p14:creationId xmlns:p14="http://schemas.microsoft.com/office/powerpoint/2010/main" val="1740818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44329"/>
            <a:ext cx="12192000" cy="3810000"/>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8" y="4511330"/>
            <a:ext cx="6044057" cy="17907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CHARLESTOWN 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charset="0"/>
                <a:ea typeface="Montserrat" charset="0"/>
                <a:cs typeface="Montserrat" charset="0"/>
              </a:rPr>
              <a:t>Prepared and Connected Communities</a:t>
            </a:r>
            <a:endParaRPr lang="en-US" sz="2000" dirty="0">
              <a:solidFill>
                <a:schemeClr val="dk2"/>
              </a:solidFill>
              <a:latin typeface="Montserrat" charset="0"/>
              <a:ea typeface="Montserrat" charset="0"/>
              <a:cs typeface="Montserrat" charset="0"/>
              <a:sym typeface="Montserrat"/>
            </a:endParaRPr>
          </a:p>
          <a:p>
            <a:pPr lvl="0">
              <a:buSzPct val="25000"/>
            </a:pP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517326" y="4690070"/>
            <a:ext cx="5421982"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marL="285750" indent="-285750">
              <a:buClr>
                <a:schemeClr val="bg1"/>
              </a:buClr>
              <a:buSzPct val="100000"/>
              <a:buFont typeface="Arial" charset="0"/>
              <a:buChar char="•"/>
            </a:pPr>
            <a:endParaRPr lang="en-US" sz="1600" dirty="0">
              <a:solidFill>
                <a:schemeClr val="bg1"/>
              </a:solidFill>
              <a:latin typeface="Lora"/>
              <a:ea typeface="Lora"/>
              <a:cs typeface="Lora"/>
              <a:sym typeface="Lora"/>
            </a:endParaRP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Engage Bostonians as partners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Co-create neighborhood plans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Provide training for jobs in resilience</a:t>
            </a:r>
          </a:p>
        </p:txBody>
      </p:sp>
      <p:pic>
        <p:nvPicPr>
          <p:cNvPr id="19"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48706" y="12700"/>
            <a:ext cx="971065" cy="993042"/>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0571" y="96253"/>
            <a:ext cx="1131805" cy="813130"/>
          </a:xfrm>
          <a:prstGeom prst="rect">
            <a:avLst/>
          </a:prstGeom>
        </p:spPr>
      </p:pic>
    </p:spTree>
    <p:extLst>
      <p:ext uri="{BB962C8B-B14F-4D97-AF65-F5344CB8AC3E}">
        <p14:creationId xmlns:p14="http://schemas.microsoft.com/office/powerpoint/2010/main" val="223586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5847</TotalTime>
  <Words>740</Words>
  <Application>Microsoft Macintosh PowerPoint</Application>
  <PresentationFormat>Widescreen</PresentationFormat>
  <Paragraphs>94</Paragraphs>
  <Slides>12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Calibri</vt:lpstr>
      <vt:lpstr>Calibri Light</vt:lpstr>
      <vt:lpstr>Lato</vt:lpstr>
      <vt:lpstr>Lora</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Eaves</dc:creator>
  <cp:lastModifiedBy>Zachary Eaves</cp:lastModifiedBy>
  <cp:revision>21</cp:revision>
  <dcterms:created xsi:type="dcterms:W3CDTF">2017-02-09T21:08:46Z</dcterms:created>
  <dcterms:modified xsi:type="dcterms:W3CDTF">2017-03-23T18:47:57Z</dcterms:modified>
</cp:coreProperties>
</file>