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9" r:id="rId7"/>
    <p:sldId id="268" r:id="rId8"/>
    <p:sldId id="270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48"/>
    <p:restoredTop sz="94635"/>
  </p:normalViewPr>
  <p:slideViewPr>
    <p:cSldViewPr snapToGrid="0" snapToObjects="1">
      <p:cViewPr>
        <p:scale>
          <a:sx n="80" d="100"/>
          <a:sy n="80" d="100"/>
        </p:scale>
        <p:origin x="32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7B69-17E7-A44F-8470-C267FB300CFB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E7D5E-93B1-664B-90F5-E226BF7D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 total, 24 percent of Dorchester households have children, compared to 17 percent citywide who can be particularly vulnerable to extreme heat events.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E7D5E-93B1-664B-90F5-E226BF7D6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8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308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Notes: Municipal buildings at risk include McCormack Middle School, Paul A.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School, Boston Collegiate Middle School, and Engine 20 Fire Station.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23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Dorchester has one of the largest areas of land expected to be affected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stormwater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flooding by mid-century.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10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 to exposed roads and the MBTA Red Line from this type of storm could isolate Columbia Point from the rest of Dorchester and impact transportation connections to North Quincy.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*One of the two ambulance stations in Dorchester is at risk from high probability storms (10% annual chance flood).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*Commercial Point is exposed to low probability storms in the near term and is home to a liquid natural gas (LNG) storage tank, solar panels, and a commercial marina. National Grid’s LNG storage tank on Commercial Point is elevated to provide protection against storm surge and is not expected to be exposed to flood impacts this century.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81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174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2070, Dorchester’s Engine 20 Fire Station would be exposed to flooding along with the Fairmont Line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Newmarket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Station.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15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 to 4,500 structures can expect some level of flooding from a low-probability event in the late century.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$200 million in current real estate market value is expected to be exposed to high tides in the late century.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73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3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3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37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3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1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out Us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2275839" y="1926167"/>
            <a:ext cx="1733551" cy="1733549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108" marR="0" lvl="1" indent="-6258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217" marR="0" lvl="2" indent="-616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326" marR="0" lvl="3" indent="-607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434" marR="0" lvl="4" indent="-5984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097" marR="0" lvl="5" indent="-12014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971206" marR="0" lvl="6" indent="-12005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428314" marR="0" lvl="7" indent="-119964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885423" marR="0" lvl="8" indent="-11987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27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8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2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65CC-EB59-7541-8E9F-2268C42B54D9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95B7-B451-CD45-97A0-28C0B5437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1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1.png"/><Relationship Id="rId5" Type="http://schemas.openxmlformats.org/officeDocument/2006/relationships/image" Target="../media/image22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0160786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hape 317"/>
          <p:cNvSpPr txBox="1"/>
          <p:nvPr/>
        </p:nvSpPr>
        <p:spPr>
          <a:xfrm>
            <a:off x="883217" y="259643"/>
            <a:ext cx="7439411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FOCUS AREA: </a:t>
            </a:r>
            <a:r>
              <a:rPr lang="en-US" sz="3000" b="1" dirty="0" smtClean="0">
                <a:latin typeface="Montserrat"/>
                <a:ea typeface="Montserrat"/>
                <a:cs typeface="Montserrat"/>
                <a:sym typeface="Montserrat"/>
              </a:rPr>
              <a:t>DORCHESTER</a:t>
            </a:r>
          </a:p>
          <a:p>
            <a:pPr>
              <a:buSzPct val="25000"/>
            </a:pPr>
            <a:endParaRPr lang="en-US"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Shape 26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511" y="359498"/>
            <a:ext cx="1365737" cy="17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287" y="2738863"/>
            <a:ext cx="1301249" cy="175998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487512" y="1053661"/>
            <a:ext cx="1218252" cy="1506659"/>
            <a:chOff x="16057537" y="763507"/>
            <a:chExt cx="3373463" cy="42957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42325" y="763507"/>
              <a:ext cx="3088675" cy="429578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6057537" y="3331029"/>
              <a:ext cx="1054806" cy="112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16" name="Shape 379"/>
          <p:cNvSpPr txBox="1"/>
          <p:nvPr/>
        </p:nvSpPr>
        <p:spPr>
          <a:xfrm>
            <a:off x="919793" y="5811408"/>
            <a:ext cx="8628131" cy="459303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87,000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+ people, </a:t>
            </a: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35,000 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jobs, </a:t>
            </a: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+$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7</a:t>
            </a: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 </a:t>
            </a:r>
            <a:r>
              <a:rPr lang="en-US" sz="2400" dirty="0">
                <a:latin typeface="Lora" charset="0"/>
                <a:ea typeface="Lora" charset="0"/>
                <a:cs typeface="Lora" charset="0"/>
              </a:rPr>
              <a:t>billion to city economy. </a:t>
            </a:r>
            <a:endParaRPr lang="en-US" sz="2400" dirty="0">
              <a:solidFill>
                <a:schemeClr val="dk2"/>
              </a:solidFill>
              <a:latin typeface="Lora" charset="0"/>
              <a:ea typeface="Lora" charset="0"/>
              <a:cs typeface="Lora" charset="0"/>
              <a:sym typeface="Montserrat"/>
            </a:endParaRPr>
          </a:p>
        </p:txBody>
      </p:sp>
      <p:sp>
        <p:nvSpPr>
          <p:cNvPr id="17" name="Shape 238"/>
          <p:cNvSpPr/>
          <p:nvPr/>
        </p:nvSpPr>
        <p:spPr>
          <a:xfrm>
            <a:off x="1588" y="5983909"/>
            <a:ext cx="734479" cy="114300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62AB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6540" y="4677391"/>
            <a:ext cx="1252504" cy="16947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22334" y="1753848"/>
            <a:ext cx="706058" cy="698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44329"/>
            <a:ext cx="8839200" cy="44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1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" y="1347768"/>
            <a:ext cx="7797800" cy="5397500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5486401" y="1400608"/>
            <a:ext cx="6705600" cy="3043055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DORCHESTER 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Protected Shores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5759116" y="1579349"/>
            <a:ext cx="6084779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>
              <a:buSzPct val="25000"/>
            </a:pPr>
            <a:endParaRPr lang="en-US"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Engage Bostonians as partners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Co-create neighborhood plans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  <a:sym typeface="Lora"/>
              </a:rPr>
              <a:t>Provide training for jobs in resilience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Near term protection is needed at Dorchester Bay to address flooding coming from Old Harbor and </a:t>
            </a:r>
            <a:r>
              <a:rPr lang="en-US" sz="1600" dirty="0" err="1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Savin</a:t>
            </a:r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 Hill Cove, at the South Boston Waterfront due to flooding form Fort Point Channel, Boston Harbor, and the Reserve Channel and at the New Charles River Dam.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236" y="35445"/>
            <a:ext cx="1242480" cy="8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1020227"/>
            <a:ext cx="9144000" cy="5853608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1588" y="3125459"/>
            <a:ext cx="5724525" cy="303470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DORCHESTER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Resilient Infrastructure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446088" y="3304199"/>
            <a:ext cx="5044157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Develop coordinated risk response plans for extreme weather events.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Support MTBA’s assessment of flooding of the Red Line.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Explore options for a neighborhood energy grid at </a:t>
            </a:r>
            <a:r>
              <a:rPr lang="en-US" sz="1600" dirty="0" err="1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Gallivan</a:t>
            </a:r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 Blvd and Neponset Ave, and/or at Fields Corner, Codman Square, Four Corners/Geneva and along Blue Hill Ave.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11" name="Shape 4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945" y="157833"/>
            <a:ext cx="1291748" cy="7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124" y="0"/>
            <a:ext cx="1392867" cy="10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4329"/>
            <a:ext cx="8284971" cy="5778767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6144126" y="1463780"/>
            <a:ext cx="6044057" cy="281949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DORCHESTER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Adaptive Buildings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6659864" y="1642520"/>
            <a:ext cx="5421982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>
              <a:buSzPct val="25000"/>
            </a:pPr>
            <a:endParaRPr lang="en-US"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Update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zoning and building codes and notify developers with projects in the pipeline to update plans.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Help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building owners assess potential impacts and increase resilience.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Promote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access to insurance.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Prepare </a:t>
            </a:r>
            <a:r>
              <a:rPr lang="en-CA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municipal buildings to withstand change</a:t>
            </a:r>
            <a:r>
              <a:rPr lang="en-CA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.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053" y="79540"/>
            <a:ext cx="1131804" cy="8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089"/>
            <a:ext cx="8117305" cy="5829536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hape 317"/>
          <p:cNvSpPr txBox="1"/>
          <p:nvPr/>
        </p:nvSpPr>
        <p:spPr>
          <a:xfrm>
            <a:off x="803007" y="163157"/>
            <a:ext cx="11307196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 CLIMATE CHANGE MEANS FOR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DORCHESTER</a:t>
            </a:r>
            <a:endParaRPr lang="en-US"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4996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51"/>
          <p:cNvSpPr txBox="1"/>
          <p:nvPr/>
        </p:nvSpPr>
        <p:spPr>
          <a:xfrm>
            <a:off x="803007" y="556815"/>
            <a:ext cx="4082706" cy="50789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More Hot Days</a:t>
            </a:r>
          </a:p>
        </p:txBody>
      </p:sp>
      <p:sp>
        <p:nvSpPr>
          <p:cNvPr id="20" name="Shape 238"/>
          <p:cNvSpPr/>
          <p:nvPr/>
        </p:nvSpPr>
        <p:spPr>
          <a:xfrm>
            <a:off x="7027534" y="3107978"/>
            <a:ext cx="5162879" cy="2635096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1073" y="3385824"/>
            <a:ext cx="4621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Urban </a:t>
            </a:r>
            <a:r>
              <a:rPr lang="en-CA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“heat islands” where there is less tree canopy are hotter and most at </a:t>
            </a:r>
            <a:r>
              <a:rPr lang="en-CA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risk.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Some </a:t>
            </a:r>
            <a:r>
              <a:rPr lang="en-US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people are more vulnerable to heat than other such as those with illnesses or who are low income. </a:t>
            </a:r>
            <a:endParaRPr lang="en-US" dirty="0" smtClean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787" y="1040365"/>
            <a:ext cx="3619500" cy="2032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26977" y="1040365"/>
            <a:ext cx="4574286" cy="4370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smtClean="0"/>
              <a:t>Children and Heat </a:t>
            </a:r>
            <a:r>
              <a:rPr lang="en-US" sz="2000" b="1" dirty="0"/>
              <a:t>I</a:t>
            </a:r>
            <a:r>
              <a:rPr lang="en-US" sz="2000" b="1" dirty="0" smtClean="0"/>
              <a:t>sland </a:t>
            </a:r>
            <a:r>
              <a:rPr lang="en-US" sz="2000" b="1" dirty="0"/>
              <a:t>E</a:t>
            </a:r>
            <a:r>
              <a:rPr lang="en-US" sz="2000" b="1" dirty="0" smtClean="0"/>
              <a:t>xposure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355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244"/>
            <a:ext cx="8694821" cy="5818285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hape 317"/>
          <p:cNvSpPr txBox="1"/>
          <p:nvPr/>
        </p:nvSpPr>
        <p:spPr>
          <a:xfrm>
            <a:off x="803007" y="163157"/>
            <a:ext cx="10383779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 CLIMATE CHANGE MEANS FOR </a:t>
            </a: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DORCHESTER</a:t>
            </a:r>
          </a:p>
          <a:p>
            <a:pPr>
              <a:buSzPct val="25000"/>
            </a:pPr>
            <a:endParaRPr lang="en-US"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Shape 351"/>
          <p:cNvSpPr txBox="1"/>
          <p:nvPr/>
        </p:nvSpPr>
        <p:spPr>
          <a:xfrm>
            <a:off x="803007" y="556815"/>
            <a:ext cx="4082706" cy="50789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More Flooding</a:t>
            </a:r>
          </a:p>
        </p:txBody>
      </p:sp>
      <p:sp>
        <p:nvSpPr>
          <p:cNvPr id="20" name="Shape 238"/>
          <p:cNvSpPr/>
          <p:nvPr/>
        </p:nvSpPr>
        <p:spPr>
          <a:xfrm>
            <a:off x="6146356" y="3632102"/>
            <a:ext cx="6044057" cy="1774088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0421" y="3861822"/>
            <a:ext cx="530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In </a:t>
            </a:r>
            <a:r>
              <a:rPr lang="en-US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the future, water could enter low-lying areas of Dorchester and flood inland areas. Protecting areas in Dorchester could benefit South Boston, the South End, and Roxbury as well. </a:t>
            </a: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4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18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Community Assets and Flooding</a:t>
            </a:r>
          </a:p>
        </p:txBody>
      </p:sp>
      <p:sp>
        <p:nvSpPr>
          <p:cNvPr id="34" name="Shape 238"/>
          <p:cNvSpPr/>
          <p:nvPr/>
        </p:nvSpPr>
        <p:spPr>
          <a:xfrm>
            <a:off x="1588" y="5618103"/>
            <a:ext cx="5034118" cy="1239898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8061" y="5756975"/>
            <a:ext cx="4834845" cy="174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In the near term, areas near the JFK/UMass Station will be exposed to 1% annual chance coastal flooding. </a:t>
            </a:r>
            <a:endParaRPr lang="en-US" sz="1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985738" y="1301604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latin typeface="Lora" charset="0"/>
                <a:ea typeface="Lora" charset="0"/>
                <a:cs typeface="Lora" charset="0"/>
              </a:rPr>
              <a:t>Dorchester</a:t>
            </a:r>
            <a:endParaRPr lang="en-US" sz="1600" b="1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7" name="Text Placeholder 1"/>
          <p:cNvSpPr txBox="1">
            <a:spLocks/>
          </p:cNvSpPr>
          <p:nvPr/>
        </p:nvSpPr>
        <p:spPr>
          <a:xfrm>
            <a:off x="985738" y="1064418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Lora" charset="0"/>
                <a:ea typeface="Lora" charset="0"/>
                <a:cs typeface="Lora" charset="0"/>
              </a:rPr>
              <a:t>9</a:t>
            </a:r>
            <a:r>
              <a:rPr lang="en-US" sz="1600" dirty="0" smtClean="0">
                <a:latin typeface="Lora" charset="0"/>
                <a:ea typeface="Lora" charset="0"/>
                <a:cs typeface="Lora" charset="0"/>
              </a:rPr>
              <a:t>’’ </a:t>
            </a:r>
            <a:r>
              <a:rPr lang="en-US" sz="1600" dirty="0">
                <a:latin typeface="Lora" charset="0"/>
                <a:ea typeface="Lora" charset="0"/>
                <a:cs typeface="Lora" charset="0"/>
              </a:rPr>
              <a:t>sea level rise</a:t>
            </a:r>
          </a:p>
        </p:txBody>
      </p:sp>
      <p:pic>
        <p:nvPicPr>
          <p:cNvPr id="38" name="Picture 4" descr="Legend-0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8356" y="6134302"/>
            <a:ext cx="1983414" cy="713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01" y="1572265"/>
            <a:ext cx="3725370" cy="37496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751273" y="871253"/>
            <a:ext cx="1695277" cy="4370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cap="all" dirty="0"/>
              <a:t>2030</a:t>
            </a:r>
            <a:r>
              <a:rPr lang="en-US" sz="2000" b="1" dirty="0"/>
              <a:t>s</a:t>
            </a:r>
            <a:r>
              <a:rPr lang="en-US" sz="2000" b="1" cap="all" dirty="0"/>
              <a:t>-2050</a:t>
            </a:r>
            <a:r>
              <a:rPr lang="en-US" sz="2000" b="1" dirty="0"/>
              <a:t>s</a:t>
            </a:r>
            <a:endParaRPr lang="en-US" sz="2000" b="1" cap="al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106" y="865301"/>
            <a:ext cx="4755079" cy="59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757766" y="907603"/>
            <a:ext cx="1695277" cy="4370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cap="all" dirty="0"/>
              <a:t>2050</a:t>
            </a:r>
            <a:r>
              <a:rPr lang="en-US" sz="2000" b="1" dirty="0"/>
              <a:t>s</a:t>
            </a:r>
            <a:r>
              <a:rPr lang="en-US" sz="2000" b="1" cap="all" dirty="0"/>
              <a:t>-2070</a:t>
            </a:r>
            <a:r>
              <a:rPr lang="en-US" sz="2000" b="1" dirty="0"/>
              <a:t>s</a:t>
            </a:r>
            <a:endParaRPr lang="en-US" sz="2000" b="1" cap="all" dirty="0"/>
          </a:p>
        </p:txBody>
      </p:sp>
      <p:sp>
        <p:nvSpPr>
          <p:cNvPr id="16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20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Community Assets and Flooding</a:t>
            </a:r>
          </a:p>
        </p:txBody>
      </p:sp>
      <p:sp>
        <p:nvSpPr>
          <p:cNvPr id="18" name="Shape 238"/>
          <p:cNvSpPr/>
          <p:nvPr/>
        </p:nvSpPr>
        <p:spPr>
          <a:xfrm>
            <a:off x="1588" y="5618103"/>
            <a:ext cx="5034118" cy="1239898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156" y="5849861"/>
            <a:ext cx="4730230" cy="174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Flooding will extend by mid-century along the Neponset River and Columbia Point. </a:t>
            </a: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985738" y="1301604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latin typeface="Lora" charset="0"/>
                <a:ea typeface="Lora" charset="0"/>
                <a:cs typeface="Lora" charset="0"/>
              </a:rPr>
              <a:t>Dorchester</a:t>
            </a:r>
            <a:endParaRPr lang="en-US" sz="1600" b="1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985738" y="1064418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latin typeface="Lora" charset="0"/>
                <a:ea typeface="Lora" charset="0"/>
                <a:cs typeface="Lora" charset="0"/>
              </a:rPr>
              <a:t>21’’ </a:t>
            </a:r>
            <a:r>
              <a:rPr lang="en-US" sz="1600" dirty="0">
                <a:latin typeface="Lora" charset="0"/>
                <a:ea typeface="Lora" charset="0"/>
                <a:cs typeface="Lora" charset="0"/>
              </a:rPr>
              <a:t>sea level rise</a:t>
            </a:r>
          </a:p>
        </p:txBody>
      </p:sp>
      <p:pic>
        <p:nvPicPr>
          <p:cNvPr id="31" name="Picture 4" descr="Legend-0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4377" y="6144051"/>
            <a:ext cx="1983414" cy="713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01" y="1572265"/>
            <a:ext cx="3725370" cy="3749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065" y="929141"/>
            <a:ext cx="4714362" cy="59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547419" y="1028853"/>
            <a:ext cx="19266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cap="all" smtClean="0"/>
              <a:t>2070</a:t>
            </a:r>
            <a:r>
              <a:rPr lang="en-US" sz="2000" b="1" smtClean="0"/>
              <a:t>s or LATER</a:t>
            </a:r>
            <a:endParaRPr lang="en-US" sz="2000" b="1" cap="all" dirty="0"/>
          </a:p>
        </p:txBody>
      </p:sp>
      <p:sp>
        <p:nvSpPr>
          <p:cNvPr id="16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20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Community Assets and Flooding</a:t>
            </a:r>
          </a:p>
        </p:txBody>
      </p:sp>
      <p:sp>
        <p:nvSpPr>
          <p:cNvPr id="18" name="Shape 238"/>
          <p:cNvSpPr/>
          <p:nvPr/>
        </p:nvSpPr>
        <p:spPr>
          <a:xfrm>
            <a:off x="1588" y="5734673"/>
            <a:ext cx="5034118" cy="1123327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156" y="5849861"/>
            <a:ext cx="4730230" cy="174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Late century, Joe Moakley Park becomes a flood entrance to the South End, South Boston and parts of Roxbury. </a:t>
            </a: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985738" y="1301604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latin typeface="Lora" charset="0"/>
                <a:ea typeface="Lora" charset="0"/>
                <a:cs typeface="Lora" charset="0"/>
              </a:rPr>
              <a:t>Dorchester</a:t>
            </a:r>
            <a:endParaRPr lang="en-US" sz="1600" b="1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985738" y="1064418"/>
            <a:ext cx="1943100" cy="15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latin typeface="Lora" charset="0"/>
                <a:ea typeface="Lora" charset="0"/>
                <a:cs typeface="Lora" charset="0"/>
              </a:rPr>
              <a:t>36’’ </a:t>
            </a:r>
            <a:r>
              <a:rPr lang="en-US" sz="1600" dirty="0">
                <a:latin typeface="Lora" charset="0"/>
                <a:ea typeface="Lora" charset="0"/>
                <a:cs typeface="Lora" charset="0"/>
              </a:rPr>
              <a:t>sea level rise</a:t>
            </a:r>
          </a:p>
        </p:txBody>
      </p:sp>
      <p:pic>
        <p:nvPicPr>
          <p:cNvPr id="31" name="Picture 4" descr="Legend-0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7419" y="6144051"/>
            <a:ext cx="1983414" cy="7139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01" y="1572265"/>
            <a:ext cx="3725370" cy="3749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095" y="1028853"/>
            <a:ext cx="4635317" cy="58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692" y="343136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WHAT’S AT STAKE?</a:t>
            </a:r>
          </a:p>
        </p:txBody>
      </p:sp>
      <p:sp>
        <p:nvSpPr>
          <p:cNvPr id="19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lvl="0"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People and Buildings Impacted by 1% Annual Flood Events 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4" name="Shape 379"/>
          <p:cNvSpPr txBox="1"/>
          <p:nvPr/>
        </p:nvSpPr>
        <p:spPr>
          <a:xfrm>
            <a:off x="8409561" y="6064230"/>
            <a:ext cx="3216504" cy="3454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CA" sz="33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2070+</a:t>
            </a:r>
            <a:endParaRPr lang="en-US" sz="33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Shape 379"/>
          <p:cNvSpPr txBox="1"/>
          <p:nvPr/>
        </p:nvSpPr>
        <p:spPr>
          <a:xfrm>
            <a:off x="2009150" y="6093958"/>
            <a:ext cx="3216504" cy="3454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CA" sz="33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2030+</a:t>
            </a:r>
            <a:endParaRPr lang="en-US" sz="33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Shape 379"/>
          <p:cNvSpPr txBox="1"/>
          <p:nvPr/>
        </p:nvSpPr>
        <p:spPr>
          <a:xfrm>
            <a:off x="6854982" y="2082990"/>
            <a:ext cx="960824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6800</a:t>
            </a:r>
            <a:endParaRPr lang="en-CA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Shape 379"/>
          <p:cNvSpPr txBox="1"/>
          <p:nvPr/>
        </p:nvSpPr>
        <p:spPr>
          <a:xfrm>
            <a:off x="2463934" y="1879705"/>
            <a:ext cx="2449073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400 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BUILDINGS</a:t>
            </a: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(Worth </a:t>
            </a: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$4.5B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Shape 238"/>
          <p:cNvSpPr/>
          <p:nvPr/>
        </p:nvSpPr>
        <p:spPr>
          <a:xfrm>
            <a:off x="961909" y="5935728"/>
            <a:ext cx="3718840" cy="3116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FCB61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Shape 379"/>
          <p:cNvSpPr txBox="1"/>
          <p:nvPr/>
        </p:nvSpPr>
        <p:spPr>
          <a:xfrm>
            <a:off x="8115322" y="1698525"/>
            <a:ext cx="2656019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1200 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BUILDINGS</a:t>
            </a: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(Worth </a:t>
            </a: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$15B</a:t>
            </a: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379"/>
          <p:cNvSpPr txBox="1"/>
          <p:nvPr/>
        </p:nvSpPr>
        <p:spPr>
          <a:xfrm>
            <a:off x="1499842" y="2819106"/>
            <a:ext cx="960824" cy="55230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SzPct val="25000"/>
            </a:pPr>
            <a:r>
              <a:rPr lang="en-CA" sz="1600" b="1" dirty="0" smtClean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300</a:t>
            </a:r>
            <a:endParaRPr lang="en-CA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SzPct val="25000"/>
            </a:pPr>
            <a:r>
              <a:rPr lang="en-CA" sz="1600" b="1" dirty="0">
                <a:solidFill>
                  <a:srgbClr val="F14F47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endParaRPr lang="en-US" sz="1600" b="1" dirty="0">
              <a:solidFill>
                <a:srgbClr val="F14F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84" y="4782839"/>
            <a:ext cx="1626878" cy="162687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842" y="3783466"/>
            <a:ext cx="1626878" cy="1626878"/>
          </a:xfrm>
          <a:prstGeom prst="rect">
            <a:avLst/>
          </a:prstGeom>
        </p:spPr>
      </p:pic>
      <p:sp>
        <p:nvSpPr>
          <p:cNvPr id="176" name="Shape 238"/>
          <p:cNvSpPr/>
          <p:nvPr/>
        </p:nvSpPr>
        <p:spPr>
          <a:xfrm>
            <a:off x="7095612" y="5935728"/>
            <a:ext cx="3718840" cy="3116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FCB61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669" y="4946048"/>
            <a:ext cx="770467" cy="770467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135" y="4224149"/>
            <a:ext cx="770467" cy="770467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15" y="3522852"/>
            <a:ext cx="770467" cy="7704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96" y="2736363"/>
            <a:ext cx="774281" cy="774281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927" y="5052712"/>
            <a:ext cx="662907" cy="662907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539" y="4380569"/>
            <a:ext cx="657295" cy="657295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112" y="3030622"/>
            <a:ext cx="662907" cy="662907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652" y="3715802"/>
            <a:ext cx="657295" cy="657295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760" y="2699709"/>
            <a:ext cx="662907" cy="32717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397" y="5149550"/>
            <a:ext cx="819903" cy="81990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37" y="5157540"/>
            <a:ext cx="824422" cy="824422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060" y="4593565"/>
            <a:ext cx="819903" cy="819903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000" y="4601555"/>
            <a:ext cx="824422" cy="824422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994" y="4020462"/>
            <a:ext cx="819903" cy="819903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934" y="4028452"/>
            <a:ext cx="824422" cy="824422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688" y="3486595"/>
            <a:ext cx="824422" cy="82442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32" y="5144929"/>
            <a:ext cx="824422" cy="824422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395" y="4588944"/>
            <a:ext cx="824422" cy="824422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29" y="4015841"/>
            <a:ext cx="824422" cy="824422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256" y="5100480"/>
            <a:ext cx="770467" cy="770467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722" y="4378581"/>
            <a:ext cx="770467" cy="770467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802" y="3677284"/>
            <a:ext cx="770467" cy="770467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280" y="2888977"/>
            <a:ext cx="774281" cy="774281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249" y="5100480"/>
            <a:ext cx="770467" cy="77046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15" y="4378581"/>
            <a:ext cx="770467" cy="770467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795" y="3677284"/>
            <a:ext cx="770467" cy="77046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101" y="2875865"/>
            <a:ext cx="774281" cy="774281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242" y="5095109"/>
            <a:ext cx="770467" cy="770467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708" y="4373210"/>
            <a:ext cx="770467" cy="77046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788" y="3671913"/>
            <a:ext cx="770467" cy="770467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429" y="2886028"/>
            <a:ext cx="774281" cy="774281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881" y="5192911"/>
            <a:ext cx="662907" cy="662907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493" y="4520768"/>
            <a:ext cx="657295" cy="65729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066" y="3170821"/>
            <a:ext cx="662907" cy="66290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606" y="3856001"/>
            <a:ext cx="657295" cy="65729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740" y="5192911"/>
            <a:ext cx="662907" cy="66290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352" y="4520768"/>
            <a:ext cx="657295" cy="65729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925" y="3170821"/>
            <a:ext cx="662907" cy="66290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465" y="3856001"/>
            <a:ext cx="657295" cy="657295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797" y="5192911"/>
            <a:ext cx="662907" cy="66290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409" y="4520768"/>
            <a:ext cx="657295" cy="657295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982" y="3170821"/>
            <a:ext cx="662907" cy="66290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22" y="3856001"/>
            <a:ext cx="657295" cy="657295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575" y="2538615"/>
            <a:ext cx="662907" cy="66290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434" y="2538615"/>
            <a:ext cx="662907" cy="66290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491" y="2538615"/>
            <a:ext cx="662907" cy="662907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611" y="2725623"/>
            <a:ext cx="392401" cy="16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1046"/>
            <a:ext cx="8758989" cy="5826954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1588" y="4334867"/>
            <a:ext cx="6044057" cy="1713007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WHATS AT STAKE?</a:t>
            </a:r>
            <a:endParaRPr lang="en-US"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 smtClean="0">
                <a:latin typeface="Montserrat" charset="0"/>
                <a:ea typeface="Montserrat" charset="0"/>
                <a:cs typeface="Montserrat" charset="0"/>
              </a:rPr>
              <a:t>Economic Output and Jobs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  <a:p>
            <a:pPr lvl="0">
              <a:buSzPct val="25000"/>
            </a:pP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517326" y="4690070"/>
            <a:ext cx="5129495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$15M loss of economic output and 110 jobs per year as soon as 2070.</a:t>
            </a:r>
            <a:endParaRPr lang="en-US" sz="24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  <p:pic>
        <p:nvPicPr>
          <p:cNvPr id="19" name="Shape 4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706" y="12700"/>
            <a:ext cx="971065" cy="99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238" y="2207617"/>
            <a:ext cx="5080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065" y="1057029"/>
            <a:ext cx="9147935" cy="5800971"/>
          </a:xfrm>
          <a:prstGeom prst="rect">
            <a:avLst/>
          </a:prstGeom>
        </p:spPr>
      </p:pic>
      <p:sp>
        <p:nvSpPr>
          <p:cNvPr id="8" name="Shape 235"/>
          <p:cNvSpPr/>
          <p:nvPr/>
        </p:nvSpPr>
        <p:spPr>
          <a:xfrm>
            <a:off x="1588" y="0"/>
            <a:ext cx="12188825" cy="1044329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238"/>
          <p:cNvSpPr/>
          <p:nvPr/>
        </p:nvSpPr>
        <p:spPr>
          <a:xfrm>
            <a:off x="1894" y="0"/>
            <a:ext cx="407554" cy="104432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238"/>
          <p:cNvSpPr/>
          <p:nvPr/>
        </p:nvSpPr>
        <p:spPr>
          <a:xfrm>
            <a:off x="1588" y="4511330"/>
            <a:ext cx="6044057" cy="1790799"/>
          </a:xfrm>
          <a:prstGeom prst="rect">
            <a:avLst/>
          </a:prstGeom>
          <a:solidFill>
            <a:srgbClr val="F14F47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/>
            <a:endParaRPr>
              <a:solidFill>
                <a:srgbClr val="E2625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Shape 2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708" y="306560"/>
            <a:ext cx="1365737" cy="17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17"/>
          <p:cNvSpPr txBox="1"/>
          <p:nvPr/>
        </p:nvSpPr>
        <p:spPr>
          <a:xfrm>
            <a:off x="926301" y="178359"/>
            <a:ext cx="6547805" cy="63477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700" b="1" dirty="0" smtClean="0">
                <a:latin typeface="Montserrat"/>
                <a:ea typeface="Montserrat"/>
                <a:cs typeface="Montserrat"/>
                <a:sym typeface="Montserrat"/>
              </a:rPr>
              <a:t>DORCHESTER IN </a:t>
            </a:r>
            <a:r>
              <a:rPr lang="en-US" sz="2700" b="1" dirty="0">
                <a:latin typeface="Montserrat"/>
                <a:ea typeface="Montserrat"/>
                <a:cs typeface="Montserrat"/>
                <a:sym typeface="Montserrat"/>
              </a:rPr>
              <a:t>ACTION</a:t>
            </a:r>
          </a:p>
        </p:txBody>
      </p:sp>
      <p:sp>
        <p:nvSpPr>
          <p:cNvPr id="14" name="Shape 379"/>
          <p:cNvSpPr txBox="1"/>
          <p:nvPr/>
        </p:nvSpPr>
        <p:spPr>
          <a:xfrm>
            <a:off x="926301" y="534638"/>
            <a:ext cx="8002171" cy="39450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000" dirty="0">
                <a:latin typeface="Montserrat" charset="0"/>
                <a:ea typeface="Montserrat" charset="0"/>
                <a:cs typeface="Montserrat" charset="0"/>
              </a:rPr>
              <a:t>Prepared and Connected Communities</a:t>
            </a: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  <a:p>
            <a:pPr lvl="0">
              <a:buSzPct val="25000"/>
            </a:pPr>
            <a:endParaRPr lang="en-US" sz="2000" dirty="0">
              <a:solidFill>
                <a:schemeClr val="dk2"/>
              </a:solidFill>
              <a:latin typeface="Montserrat" charset="0"/>
              <a:ea typeface="Montserrat" charset="0"/>
              <a:cs typeface="Montserrat" charset="0"/>
              <a:sym typeface="Montserrat"/>
            </a:endParaRPr>
          </a:p>
        </p:txBody>
      </p:sp>
      <p:sp>
        <p:nvSpPr>
          <p:cNvPr id="18" name="Shape 446"/>
          <p:cNvSpPr txBox="1"/>
          <p:nvPr/>
        </p:nvSpPr>
        <p:spPr>
          <a:xfrm>
            <a:off x="517326" y="4690070"/>
            <a:ext cx="5421982" cy="302081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PROPOSED STRATEGIES: 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endParaRPr lang="en-US" sz="160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Engage Bostonians as partners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Co-create neighborhood plans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Provide training for jobs in resilience</a:t>
            </a:r>
          </a:p>
        </p:txBody>
      </p:sp>
      <p:pic>
        <p:nvPicPr>
          <p:cNvPr id="19" name="Shape 4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706" y="12700"/>
            <a:ext cx="971065" cy="99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71" y="96253"/>
            <a:ext cx="1131805" cy="8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5894</TotalTime>
  <Words>722</Words>
  <Application>Microsoft Macintosh PowerPoint</Application>
  <PresentationFormat>Widescreen</PresentationFormat>
  <Paragraphs>94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Calibri Light</vt:lpstr>
      <vt:lpstr>Lato</vt:lpstr>
      <vt:lpstr>Lora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Eaves</dc:creator>
  <cp:lastModifiedBy>Zachary Eaves</cp:lastModifiedBy>
  <cp:revision>27</cp:revision>
  <dcterms:created xsi:type="dcterms:W3CDTF">2017-02-09T21:08:46Z</dcterms:created>
  <dcterms:modified xsi:type="dcterms:W3CDTF">2017-03-23T20:37:34Z</dcterms:modified>
</cp:coreProperties>
</file>