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271" r:id="rId3"/>
    <p:sldId id="259" r:id="rId4"/>
    <p:sldId id="260" r:id="rId5"/>
    <p:sldId id="261" r:id="rId6"/>
    <p:sldId id="269" r:id="rId7"/>
    <p:sldId id="268" r:id="rId8"/>
    <p:sldId id="264" r:id="rId9"/>
    <p:sldId id="270"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38"/>
    <p:restoredTop sz="70105"/>
  </p:normalViewPr>
  <p:slideViewPr>
    <p:cSldViewPr snapToGrid="0" snapToObjects="1">
      <p:cViewPr>
        <p:scale>
          <a:sx n="80" d="100"/>
          <a:sy n="80" d="100"/>
        </p:scale>
        <p:origin x="648"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F7B69-17E7-A44F-8470-C267FB300CFB}" type="datetimeFigureOut">
              <a:rPr lang="en-US" smtClean="0"/>
              <a:t>3/23/17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E7D5E-93B1-664B-90F5-E226BF7D6C32}" type="slidenum">
              <a:rPr lang="en-US" smtClean="0"/>
              <a:t>‹#›</a:t>
            </a:fld>
            <a:endParaRPr lang="en-US"/>
          </a:p>
        </p:txBody>
      </p:sp>
    </p:spTree>
    <p:extLst>
      <p:ext uri="{BB962C8B-B14F-4D97-AF65-F5344CB8AC3E}">
        <p14:creationId xmlns:p14="http://schemas.microsoft.com/office/powerpoint/2010/main" val="63952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Downtown has a larger number of older community members, people of color and renters who can be more vulnerable to heat waves and resulting power outages. </a:t>
            </a:r>
            <a:endParaRPr lang="en-US" dirty="0"/>
          </a:p>
        </p:txBody>
      </p:sp>
      <p:sp>
        <p:nvSpPr>
          <p:cNvPr id="4" name="Slide Number Placeholder 3"/>
          <p:cNvSpPr>
            <a:spLocks noGrp="1"/>
          </p:cNvSpPr>
          <p:nvPr>
            <p:ph type="sldNum" sz="quarter" idx="10"/>
          </p:nvPr>
        </p:nvSpPr>
        <p:spPr/>
        <p:txBody>
          <a:bodyPr/>
          <a:lstStyle/>
          <a:p>
            <a:fld id="{019E7D5E-93B1-664B-90F5-E226BF7D6C32}" type="slidenum">
              <a:rPr lang="en-US" smtClean="0"/>
              <a:t>2</a:t>
            </a:fld>
            <a:endParaRPr lang="en-US"/>
          </a:p>
        </p:txBody>
      </p:sp>
    </p:spTree>
    <p:extLst>
      <p:ext uri="{BB962C8B-B14F-4D97-AF65-F5344CB8AC3E}">
        <p14:creationId xmlns:p14="http://schemas.microsoft.com/office/powerpoint/2010/main" val="300773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www.subchat.com</a:t>
            </a:r>
            <a:r>
              <a:rPr lang="en-US" dirty="0" smtClean="0"/>
              <a:t>/</a:t>
            </a:r>
            <a:r>
              <a:rPr lang="en-US" dirty="0" err="1" smtClean="0"/>
              <a:t>read.asp?Id</a:t>
            </a:r>
            <a:r>
              <a:rPr lang="en-US" dirty="0" smtClean="0"/>
              <a:t>=1175613</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8308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4234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Like other neighborhoods, direct exposure to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flooding will increase steadily over time with climate disruption.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810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most frequent exposure (10% annual chance) to flooding will be concentrated around the Aquarium. </a:t>
            </a:r>
          </a:p>
          <a:p>
            <a:r>
              <a:rPr lang="en-US" sz="1200" kern="1200" dirty="0" smtClean="0">
                <a:solidFill>
                  <a:schemeClr val="tx1"/>
                </a:solidFill>
                <a:effectLst/>
                <a:latin typeface="+mn-lt"/>
                <a:ea typeface="+mn-ea"/>
                <a:cs typeface="+mn-cs"/>
              </a:rPr>
              <a:t>*This type of storm will also impact the Aquarium Blue Line Station; and the </a:t>
            </a:r>
            <a:r>
              <a:rPr lang="en-US" sz="1200" kern="1200" dirty="0" err="1" smtClean="0">
                <a:solidFill>
                  <a:schemeClr val="tx1"/>
                </a:solidFill>
                <a:effectLst/>
                <a:latin typeface="+mn-lt"/>
                <a:ea typeface="+mn-ea"/>
                <a:cs typeface="+mn-cs"/>
              </a:rPr>
              <a:t>Leverett</a:t>
            </a:r>
            <a:r>
              <a:rPr lang="en-US" sz="1200" kern="1200" dirty="0" smtClean="0">
                <a:solidFill>
                  <a:schemeClr val="tx1"/>
                </a:solidFill>
                <a:effectLst/>
                <a:latin typeface="+mn-lt"/>
                <a:ea typeface="+mn-ea"/>
                <a:cs typeface="+mn-cs"/>
              </a:rPr>
              <a:t> Circle 1-93 and Central Artery north tunnel entrances.</a:t>
            </a:r>
          </a:p>
          <a:p>
            <a:r>
              <a:rPr lang="en-US" sz="1200" kern="1200" dirty="0" smtClean="0">
                <a:solidFill>
                  <a:schemeClr val="tx1"/>
                </a:solidFill>
                <a:effectLst/>
                <a:latin typeface="+mn-lt"/>
                <a:ea typeface="+mn-ea"/>
                <a:cs typeface="+mn-cs"/>
              </a:rPr>
              <a:t>*The State Police station at </a:t>
            </a:r>
            <a:r>
              <a:rPr lang="en-US" sz="1200" kern="1200" dirty="0" err="1" smtClean="0">
                <a:solidFill>
                  <a:schemeClr val="tx1"/>
                </a:solidFill>
                <a:effectLst/>
                <a:latin typeface="+mn-lt"/>
                <a:ea typeface="+mn-ea"/>
                <a:cs typeface="+mn-cs"/>
              </a:rPr>
              <a:t>Leverett</a:t>
            </a:r>
            <a:r>
              <a:rPr lang="en-US" sz="1200" kern="1200" dirty="0" smtClean="0">
                <a:solidFill>
                  <a:schemeClr val="tx1"/>
                </a:solidFill>
                <a:effectLst/>
                <a:latin typeface="+mn-lt"/>
                <a:ea typeface="+mn-ea"/>
                <a:cs typeface="+mn-cs"/>
              </a:rPr>
              <a:t> Circle will be impacted by monthly high tides.</a:t>
            </a:r>
          </a:p>
          <a:p>
            <a:r>
              <a:rPr lang="en-US" sz="1200" kern="1200" dirty="0" smtClean="0">
                <a:solidFill>
                  <a:schemeClr val="tx1"/>
                </a:solidFill>
                <a:effectLst/>
                <a:latin typeface="+mn-lt"/>
                <a:ea typeface="+mn-ea"/>
                <a:cs typeface="+mn-cs"/>
              </a:rPr>
              <a:t>*The EMS Ambulance station 8 in the North End will be at risk in </a:t>
            </a:r>
          </a:p>
          <a:p>
            <a:r>
              <a:rPr lang="en-CA" sz="1200" kern="1200" dirty="0" smtClean="0">
                <a:solidFill>
                  <a:schemeClr val="tx1"/>
                </a:solidFill>
                <a:effectLst/>
                <a:latin typeface="+mn-lt"/>
                <a:ea typeface="+mn-ea"/>
                <a:cs typeface="+mn-cs"/>
              </a:rPr>
              <a:t>low-probability flooding (1 percent annual chance event)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1812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second half of century, 1% annual chance flooding events will impact additional 1-93 and 1-90 tunnels; Tufts Medical Center, a number of </a:t>
            </a:r>
            <a:r>
              <a:rPr lang="en-US" sz="1200" kern="1200" dirty="0" err="1" smtClean="0">
                <a:solidFill>
                  <a:schemeClr val="tx1"/>
                </a:solidFill>
                <a:effectLst/>
                <a:latin typeface="+mn-lt"/>
                <a:ea typeface="+mn-ea"/>
                <a:cs typeface="+mn-cs"/>
              </a:rPr>
              <a:t>MassDot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pump stations and other critical community assets.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6174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North Station is at risk from 10% annual chance flooding and South Station by lower probability 1% annual chance events.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3159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near term, Downtown is expected to have approximately 60 structures exposed to flooding during monthly high tides—more than any other part of the city and has more than double the current real estate market value exposed to monthly high-tide flooding. </a:t>
            </a:r>
          </a:p>
          <a:p>
            <a:r>
              <a:rPr lang="en-US" sz="1200" kern="1200" dirty="0" smtClean="0">
                <a:solidFill>
                  <a:schemeClr val="tx1"/>
                </a:solidFill>
                <a:effectLst/>
                <a:latin typeface="+mn-lt"/>
                <a:ea typeface="+mn-ea"/>
                <a:cs typeface="+mn-cs"/>
              </a:rPr>
              <a:t>Expected annualized losses for Downtown make up about one-third of all those expected citywide in the near term and over 20 percent of all expected citywide losses toward the end of the century.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4735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6432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4586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0375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524432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98721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429044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bout Us 1">
    <p:spTree>
      <p:nvGrpSpPr>
        <p:cNvPr id="1" name="Shape 31"/>
        <p:cNvGrpSpPr/>
        <p:nvPr/>
      </p:nvGrpSpPr>
      <p:grpSpPr>
        <a:xfrm>
          <a:off x="0" y="0"/>
          <a:ext cx="0" cy="0"/>
          <a:chOff x="0" y="0"/>
          <a:chExt cx="0" cy="0"/>
        </a:xfrm>
      </p:grpSpPr>
      <p:sp>
        <p:nvSpPr>
          <p:cNvPr id="32" name="Shape 32"/>
          <p:cNvSpPr>
            <a:spLocks noGrp="1"/>
          </p:cNvSpPr>
          <p:nvPr>
            <p:ph type="pic" idx="2"/>
          </p:nvPr>
        </p:nvSpPr>
        <p:spPr>
          <a:xfrm>
            <a:off x="2275839" y="1926167"/>
            <a:ext cx="1733551" cy="1733549"/>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200" b="0" i="0" u="none" strike="noStrike" cap="none">
                <a:solidFill>
                  <a:schemeClr val="dk1"/>
                </a:solidFill>
                <a:latin typeface="Montserrat"/>
                <a:ea typeface="Montserrat"/>
                <a:cs typeface="Montserrat"/>
                <a:sym typeface="Montserrat"/>
              </a:defRPr>
            </a:lvl1pPr>
            <a:lvl2pPr marL="457108" marR="0" lvl="1" indent="-6258" algn="l" rtl="0">
              <a:lnSpc>
                <a:spcPct val="90000"/>
              </a:lnSpc>
              <a:spcBef>
                <a:spcPts val="500"/>
              </a:spcBef>
              <a:buClr>
                <a:schemeClr val="dk1"/>
              </a:buClr>
              <a:buFont typeface="Arial"/>
              <a:buNone/>
              <a:defRPr sz="2000" b="0" i="0" u="none" strike="noStrike" cap="none">
                <a:solidFill>
                  <a:schemeClr val="dk1"/>
                </a:solidFill>
                <a:latin typeface="Montserrat"/>
                <a:ea typeface="Montserrat"/>
                <a:cs typeface="Montserrat"/>
                <a:sym typeface="Montserrat"/>
              </a:defRPr>
            </a:lvl2pPr>
            <a:lvl3pPr marL="914217" marR="0" lvl="2" indent="-6167" algn="l" rtl="0">
              <a:lnSpc>
                <a:spcPct val="90000"/>
              </a:lnSpc>
              <a:spcBef>
                <a:spcPts val="500"/>
              </a:spcBef>
              <a:buClr>
                <a:schemeClr val="dk1"/>
              </a:buClr>
              <a:buFont typeface="Arial"/>
              <a:buNone/>
              <a:defRPr sz="1800" b="0" i="0" u="none" strike="noStrike" cap="none">
                <a:solidFill>
                  <a:schemeClr val="dk1"/>
                </a:solidFill>
                <a:latin typeface="Montserrat"/>
                <a:ea typeface="Montserrat"/>
                <a:cs typeface="Montserrat"/>
                <a:sym typeface="Montserrat"/>
              </a:defRPr>
            </a:lvl3pPr>
            <a:lvl4pPr marL="1371326" marR="0" lvl="3" indent="-6076" algn="l" rtl="0">
              <a:lnSpc>
                <a:spcPct val="90000"/>
              </a:lnSpc>
              <a:spcBef>
                <a:spcPts val="500"/>
              </a:spcBef>
              <a:buClr>
                <a:schemeClr val="dk1"/>
              </a:buClr>
              <a:buFont typeface="Arial"/>
              <a:buNone/>
              <a:defRPr sz="1600" b="0" i="0" u="none" strike="noStrike" cap="none">
                <a:solidFill>
                  <a:schemeClr val="dk1"/>
                </a:solidFill>
                <a:latin typeface="Montserrat"/>
                <a:ea typeface="Montserrat"/>
                <a:cs typeface="Montserrat"/>
                <a:sym typeface="Montserrat"/>
              </a:defRPr>
            </a:lvl4pPr>
            <a:lvl5pPr marL="1828434" marR="0" lvl="4" indent="-5984" algn="l" rtl="0">
              <a:lnSpc>
                <a:spcPct val="90000"/>
              </a:lnSpc>
              <a:spcBef>
                <a:spcPts val="500"/>
              </a:spcBef>
              <a:buClr>
                <a:schemeClr val="dk1"/>
              </a:buClr>
              <a:buFont typeface="Arial"/>
              <a:buNone/>
              <a:defRPr sz="1600" b="0" i="0" u="none" strike="noStrike" cap="none">
                <a:solidFill>
                  <a:schemeClr val="dk1"/>
                </a:solidFill>
                <a:latin typeface="Montserrat"/>
                <a:ea typeface="Montserrat"/>
                <a:cs typeface="Montserrat"/>
                <a:sym typeface="Montserrat"/>
              </a:defRPr>
            </a:lvl5pPr>
            <a:lvl6pPr marL="2514097" marR="0" lvl="5" indent="-120147"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6pPr>
            <a:lvl7pPr marL="2971206" marR="0" lvl="6" indent="-120055"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7pPr>
            <a:lvl8pPr marL="3428314" marR="0" lvl="7" indent="-119964"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8pPr>
            <a:lvl9pPr marL="3885423" marR="0" lvl="8" indent="-119873"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500274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553085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39220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B965CC-EB59-7541-8E9F-2268C42B54D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917234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B965CC-EB59-7541-8E9F-2268C42B54D9}" type="datetimeFigureOut">
              <a:rPr lang="en-US" smtClean="0"/>
              <a:t>3/23/17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2120038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B965CC-EB59-7541-8E9F-2268C42B54D9}" type="datetimeFigureOut">
              <a:rPr lang="en-US" smtClean="0"/>
              <a:t>3/23/17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446129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965CC-EB59-7541-8E9F-2268C42B54D9}" type="datetimeFigureOut">
              <a:rPr lang="en-US" smtClean="0"/>
              <a:t>3/23/17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236388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965CC-EB59-7541-8E9F-2268C42B54D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93807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965CC-EB59-7541-8E9F-2268C42B54D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4750039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965CC-EB59-7541-8E9F-2268C42B54D9}" type="datetimeFigureOut">
              <a:rPr lang="en-US" smtClean="0"/>
              <a:t>3/23/17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E95B7-B451-CD45-97A0-28C0B5437902}" type="slidenum">
              <a:rPr lang="en-US" smtClean="0"/>
              <a:t>‹#›</a:t>
            </a:fld>
            <a:endParaRPr lang="en-US"/>
          </a:p>
        </p:txBody>
      </p:sp>
    </p:spTree>
    <p:extLst>
      <p:ext uri="{BB962C8B-B14F-4D97-AF65-F5344CB8AC3E}">
        <p14:creationId xmlns:p14="http://schemas.microsoft.com/office/powerpoint/2010/main" val="1751349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png"/><Relationship Id="rId5" Type="http://schemas.openxmlformats.org/officeDocument/2006/relationships/image" Target="../media/image29.jpe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1.png"/><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1.png"/><Relationship Id="rId5" Type="http://schemas.openxmlformats.org/officeDocument/2006/relationships/image" Target="../media/image34.jpe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1.png"/><Relationship Id="rId6" Type="http://schemas.openxmlformats.org/officeDocument/2006/relationships/image" Target="../media/image8.jp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pn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pn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pn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tiff"/><Relationship Id="rId5" Type="http://schemas.openxmlformats.org/officeDocument/2006/relationships/image" Target="../media/image16.tiff"/><Relationship Id="rId6" Type="http://schemas.openxmlformats.org/officeDocument/2006/relationships/image" Target="../media/image17.tiff"/><Relationship Id="rId7" Type="http://schemas.openxmlformats.org/officeDocument/2006/relationships/image" Target="../media/image18.tiff"/><Relationship Id="rId8" Type="http://schemas.openxmlformats.org/officeDocument/2006/relationships/image" Target="../media/image19.tiff"/><Relationship Id="rId9" Type="http://schemas.openxmlformats.org/officeDocument/2006/relationships/image" Target="../media/image20.tiff"/><Relationship Id="rId10" Type="http://schemas.openxmlformats.org/officeDocument/2006/relationships/image" Target="../media/image21.tiff"/><Relationship Id="rId11" Type="http://schemas.openxmlformats.org/officeDocument/2006/relationships/image" Target="../media/image22.tiff"/><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1.png"/><Relationship Id="rId5" Type="http://schemas.openxmlformats.org/officeDocument/2006/relationships/image" Target="../media/image24.jpeg"/><Relationship Id="rId6"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png"/><Relationship Id="rId5" Type="http://schemas.openxmlformats.org/officeDocument/2006/relationships/image" Target="../media/image24.jpeg"/><Relationship Id="rId6" Type="http://schemas.openxmlformats.org/officeDocument/2006/relationships/image" Target="../media/image27.jpe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5"/>
          <p:cNvSpPr/>
          <p:nvPr/>
        </p:nvSpPr>
        <p:spPr>
          <a:xfrm>
            <a:off x="1588" y="0"/>
            <a:ext cx="10160786"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3" name="Shape 317"/>
          <p:cNvSpPr txBox="1"/>
          <p:nvPr/>
        </p:nvSpPr>
        <p:spPr>
          <a:xfrm>
            <a:off x="883217" y="259643"/>
            <a:ext cx="7439411" cy="634771"/>
          </a:xfrm>
          <a:prstGeom prst="rect">
            <a:avLst/>
          </a:prstGeom>
          <a:noFill/>
          <a:ln>
            <a:noFill/>
          </a:ln>
        </p:spPr>
        <p:txBody>
          <a:bodyPr lIns="45713" tIns="22850" rIns="45713" bIns="22850" anchor="t" anchorCtr="0">
            <a:noAutofit/>
          </a:bodyPr>
          <a:lstStyle/>
          <a:p>
            <a:pPr>
              <a:buSzPct val="25000"/>
            </a:pPr>
            <a:r>
              <a:rPr lang="en-US" sz="3000" dirty="0">
                <a:latin typeface="Montserrat"/>
                <a:ea typeface="Montserrat"/>
                <a:cs typeface="Montserrat"/>
                <a:sym typeface="Montserrat"/>
              </a:rPr>
              <a:t>FOCUS AREA: </a:t>
            </a:r>
            <a:r>
              <a:rPr lang="en-US" sz="3000" b="1" dirty="0" smtClean="0">
                <a:latin typeface="Montserrat"/>
                <a:ea typeface="Montserrat"/>
                <a:cs typeface="Montserrat"/>
                <a:sym typeface="Montserrat"/>
              </a:rPr>
              <a:t>DOWNTOWN</a:t>
            </a:r>
          </a:p>
          <a:p>
            <a:pPr>
              <a:buSzPct val="25000"/>
            </a:pPr>
            <a:endParaRPr lang="en-US" sz="3000" b="1" dirty="0">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6" name="Shape 26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487511" y="359498"/>
            <a:ext cx="1365737" cy="179029"/>
          </a:xfrm>
          <a:prstGeom prst="rect">
            <a:avLst/>
          </a:prstGeom>
          <a:noFill/>
          <a:ln>
            <a:noFill/>
          </a:ln>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70287" y="2738863"/>
            <a:ext cx="1301249" cy="1759985"/>
          </a:xfrm>
          <a:prstGeom prst="rect">
            <a:avLst/>
          </a:prstGeom>
        </p:spPr>
      </p:pic>
      <p:grpSp>
        <p:nvGrpSpPr>
          <p:cNvPr id="11" name="Group 10"/>
          <p:cNvGrpSpPr/>
          <p:nvPr/>
        </p:nvGrpSpPr>
        <p:grpSpPr>
          <a:xfrm>
            <a:off x="10487512" y="1053661"/>
            <a:ext cx="1218252" cy="1506659"/>
            <a:chOff x="16057537" y="763507"/>
            <a:chExt cx="3373463" cy="4295788"/>
          </a:xfrm>
        </p:grpSpPr>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342325" y="763507"/>
              <a:ext cx="3088675" cy="4295788"/>
            </a:xfrm>
            <a:prstGeom prst="rect">
              <a:avLst/>
            </a:prstGeom>
          </p:spPr>
        </p:pic>
        <p:sp>
          <p:nvSpPr>
            <p:cNvPr id="13" name="Rectangle 12"/>
            <p:cNvSpPr/>
            <p:nvPr/>
          </p:nvSpPr>
          <p:spPr>
            <a:xfrm>
              <a:off x="16057537" y="3331029"/>
              <a:ext cx="1054806" cy="1122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a:p>
          </p:txBody>
        </p:sp>
      </p:grpSp>
      <p:sp>
        <p:nvSpPr>
          <p:cNvPr id="16" name="Shape 379"/>
          <p:cNvSpPr txBox="1"/>
          <p:nvPr/>
        </p:nvSpPr>
        <p:spPr>
          <a:xfrm>
            <a:off x="919793" y="5811408"/>
            <a:ext cx="8628131" cy="459303"/>
          </a:xfrm>
          <a:prstGeom prst="rect">
            <a:avLst/>
          </a:prstGeom>
          <a:noFill/>
          <a:ln>
            <a:noFill/>
          </a:ln>
        </p:spPr>
        <p:txBody>
          <a:bodyPr lIns="45713" tIns="22850" rIns="45713" bIns="22850" anchor="t" anchorCtr="0">
            <a:noAutofit/>
          </a:bodyPr>
          <a:lstStyle/>
          <a:p>
            <a:pPr lvl="0">
              <a:buSzPct val="25000"/>
            </a:pPr>
            <a:r>
              <a:rPr lang="en-US" sz="2400" dirty="0" smtClean="0">
                <a:latin typeface="Lora" charset="0"/>
                <a:ea typeface="Lora" charset="0"/>
                <a:cs typeface="Lora" charset="0"/>
              </a:rPr>
              <a:t>30,000</a:t>
            </a:r>
            <a:r>
              <a:rPr lang="en-US" sz="2400" dirty="0">
                <a:latin typeface="Lora" charset="0"/>
                <a:ea typeface="Lora" charset="0"/>
                <a:cs typeface="Lora" charset="0"/>
              </a:rPr>
              <a:t>+ people, </a:t>
            </a:r>
            <a:r>
              <a:rPr lang="en-US" sz="2400" dirty="0" smtClean="0">
                <a:latin typeface="Lora" charset="0"/>
                <a:ea typeface="Lora" charset="0"/>
                <a:cs typeface="Lora" charset="0"/>
              </a:rPr>
              <a:t>200,000 </a:t>
            </a:r>
            <a:r>
              <a:rPr lang="en-US" sz="2400" dirty="0">
                <a:latin typeface="Lora" charset="0"/>
                <a:ea typeface="Lora" charset="0"/>
                <a:cs typeface="Lora" charset="0"/>
              </a:rPr>
              <a:t>jobs, </a:t>
            </a:r>
            <a:r>
              <a:rPr lang="en-US" sz="2400" dirty="0" smtClean="0">
                <a:latin typeface="Lora" charset="0"/>
                <a:ea typeface="Lora" charset="0"/>
                <a:cs typeface="Lora" charset="0"/>
              </a:rPr>
              <a:t>+$50 </a:t>
            </a:r>
            <a:r>
              <a:rPr lang="en-US" sz="2400" dirty="0">
                <a:latin typeface="Lora" charset="0"/>
                <a:ea typeface="Lora" charset="0"/>
                <a:cs typeface="Lora" charset="0"/>
              </a:rPr>
              <a:t>billion to city economy. </a:t>
            </a:r>
            <a:endParaRPr lang="en-US" sz="2400" dirty="0">
              <a:solidFill>
                <a:schemeClr val="dk2"/>
              </a:solidFill>
              <a:latin typeface="Lora" charset="0"/>
              <a:ea typeface="Lora" charset="0"/>
              <a:cs typeface="Lora" charset="0"/>
              <a:sym typeface="Montserrat"/>
            </a:endParaRPr>
          </a:p>
        </p:txBody>
      </p:sp>
      <p:sp>
        <p:nvSpPr>
          <p:cNvPr id="17" name="Shape 238"/>
          <p:cNvSpPr/>
          <p:nvPr/>
        </p:nvSpPr>
        <p:spPr>
          <a:xfrm>
            <a:off x="1588" y="5999951"/>
            <a:ext cx="734479" cy="114300"/>
          </a:xfrm>
          <a:prstGeom prst="rect">
            <a:avLst/>
          </a:prstGeom>
          <a:solidFill>
            <a:srgbClr val="F14F47"/>
          </a:solidFill>
          <a:ln>
            <a:noFill/>
          </a:ln>
        </p:spPr>
        <p:txBody>
          <a:bodyPr lIns="45713" tIns="22850" rIns="45713" bIns="22850" anchor="ctr" anchorCtr="0">
            <a:noAutofit/>
          </a:bodyPr>
          <a:lstStyle/>
          <a:p>
            <a:pPr algn="ctr"/>
            <a:endParaRPr>
              <a:solidFill>
                <a:srgbClr val="62AB45"/>
              </a:solidFill>
              <a:latin typeface="Lato"/>
              <a:ea typeface="Lato"/>
              <a:cs typeface="Lato"/>
              <a:sym typeface="Lato"/>
            </a:endParaRPr>
          </a:p>
        </p:txBody>
      </p:sp>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626540" y="4677391"/>
            <a:ext cx="1252504" cy="1694769"/>
          </a:xfrm>
          <a:prstGeom prst="rect">
            <a:avLst/>
          </a:prstGeom>
        </p:spPr>
      </p:pic>
      <p:sp>
        <p:nvSpPr>
          <p:cNvPr id="2" name="Rectangle 1"/>
          <p:cNvSpPr/>
          <p:nvPr/>
        </p:nvSpPr>
        <p:spPr>
          <a:xfrm>
            <a:off x="10222334" y="1753848"/>
            <a:ext cx="706058" cy="698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88" y="1017518"/>
            <a:ext cx="7859044" cy="4472979"/>
          </a:xfrm>
          <a:prstGeom prst="rect">
            <a:avLst/>
          </a:prstGeom>
        </p:spPr>
      </p:pic>
    </p:spTree>
    <p:extLst>
      <p:ext uri="{BB962C8B-B14F-4D97-AF65-F5344CB8AC3E}">
        <p14:creationId xmlns:p14="http://schemas.microsoft.com/office/powerpoint/2010/main" val="70911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9448" y="1578967"/>
            <a:ext cx="8305800" cy="5003800"/>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6147943" y="2084706"/>
            <a:ext cx="6044057" cy="2583546"/>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DOWNTOWN </a:t>
            </a:r>
            <a:r>
              <a:rPr lang="en-US" sz="2700" b="1" dirty="0" smtClean="0">
                <a:latin typeface="Montserrat"/>
                <a:ea typeface="Montserrat"/>
                <a:cs typeface="Montserrat"/>
                <a:sym typeface="Montserrat"/>
              </a:rPr>
              <a:t>IN </a:t>
            </a:r>
            <a:r>
              <a:rPr lang="en-US" sz="2700" b="1" dirty="0">
                <a:latin typeface="Montserrat"/>
                <a:ea typeface="Montserrat"/>
                <a:cs typeface="Montserrat"/>
                <a:sym typeface="Montserrat"/>
              </a:rPr>
              <a:t>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charset="0"/>
                <a:ea typeface="Montserrat" charset="0"/>
                <a:cs typeface="Montserrat" charset="0"/>
              </a:rPr>
              <a:t>Protected Shores</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6663681" y="2263446"/>
            <a:ext cx="5180214"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a:buSzPct val="25000"/>
            </a:pPr>
            <a:endParaRPr lang="en-US" sz="1600" b="1" dirty="0">
              <a:solidFill>
                <a:schemeClr val="bg1"/>
              </a:solidFill>
              <a:latin typeface="Montserrat"/>
              <a:ea typeface="Montserrat"/>
              <a:cs typeface="Montserrat"/>
              <a:sym typeface="Montserrat"/>
            </a:endParaRP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Engage Bostonians as partners</a:t>
            </a: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Co-create neighborhood plans</a:t>
            </a:r>
          </a:p>
          <a:p>
            <a:pPr marL="285750" indent="-285750">
              <a:buClr>
                <a:schemeClr val="bg1"/>
              </a:buClr>
              <a:buSzPct val="100000"/>
              <a:buFont typeface="Arial" charset="0"/>
              <a:buChar char="•"/>
            </a:pPr>
            <a:r>
              <a:rPr lang="en-US" sz="1600" dirty="0">
                <a:solidFill>
                  <a:schemeClr val="bg1"/>
                </a:solidFill>
                <a:latin typeface="Lora" charset="0"/>
                <a:ea typeface="Lora" charset="0"/>
                <a:cs typeface="Lora" charset="0"/>
                <a:sym typeface="Lora"/>
              </a:rPr>
              <a:t>Provide training for jobs in resilience</a:t>
            </a:r>
          </a:p>
          <a:p>
            <a:pPr marL="285750" indent="-285750">
              <a:buFont typeface="Arial" charset="0"/>
              <a:buChar char="•"/>
            </a:pPr>
            <a:r>
              <a:rPr lang="en-US" sz="1600" dirty="0">
                <a:solidFill>
                  <a:schemeClr val="bg1"/>
                </a:solidFill>
                <a:latin typeface="Lora" charset="0"/>
                <a:ea typeface="Lora" charset="0"/>
                <a:cs typeface="Lora" charset="0"/>
              </a:rPr>
              <a:t>Near term protection is needed along the low-lying areas of the Downtown Waterfront and at the New Charles River Dam. </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87236" y="35445"/>
            <a:ext cx="1242480" cy="892643"/>
          </a:xfrm>
          <a:prstGeom prst="rect">
            <a:avLst/>
          </a:prstGeom>
        </p:spPr>
      </p:pic>
    </p:spTree>
    <p:extLst>
      <p:ext uri="{BB962C8B-B14F-4D97-AF65-F5344CB8AC3E}">
        <p14:creationId xmlns:p14="http://schemas.microsoft.com/office/powerpoint/2010/main" val="829967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48508" y="1072417"/>
            <a:ext cx="10441905" cy="5786446"/>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1588" y="3125459"/>
            <a:ext cx="5724525" cy="255279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DOWNTOWN </a:t>
            </a:r>
            <a:r>
              <a:rPr lang="en-US" sz="2700" b="1" dirty="0" smtClean="0">
                <a:latin typeface="Montserrat"/>
                <a:ea typeface="Montserrat"/>
                <a:cs typeface="Montserrat"/>
                <a:sym typeface="Montserrat"/>
              </a:rPr>
              <a:t>IN </a:t>
            </a:r>
            <a:r>
              <a:rPr lang="en-US" sz="2700" b="1" dirty="0">
                <a:latin typeface="Montserrat"/>
                <a:ea typeface="Montserrat"/>
                <a:cs typeface="Montserrat"/>
                <a:sym typeface="Montserrat"/>
              </a:rPr>
              <a:t>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a:latin typeface="Montserrat" charset="0"/>
                <a:ea typeface="Montserrat" charset="0"/>
                <a:cs typeface="Montserrat" charset="0"/>
              </a:rPr>
              <a:t>Resilient Infrastructure</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446088" y="3304199"/>
            <a:ext cx="5044157"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a:buSzPct val="25000"/>
            </a:pPr>
            <a:endParaRPr lang="en-US" sz="1600" b="1" dirty="0">
              <a:solidFill>
                <a:schemeClr val="bg1"/>
              </a:solidFill>
              <a:latin typeface="Montserrat"/>
              <a:ea typeface="Montserrat"/>
              <a:cs typeface="Montserrat"/>
              <a:sym typeface="Montserrat"/>
            </a:endParaRPr>
          </a:p>
          <a:p>
            <a:pPr marL="285750" indent="-285750">
              <a:buFont typeface="Arial" charset="0"/>
              <a:buChar char="•"/>
            </a:pPr>
            <a:r>
              <a:rPr lang="en-US" sz="1600" dirty="0" smtClean="0">
                <a:solidFill>
                  <a:schemeClr val="bg1"/>
                </a:solidFill>
                <a:latin typeface="Lora" charset="0"/>
                <a:ea typeface="Lora" charset="0"/>
                <a:cs typeface="Lora" charset="0"/>
              </a:rPr>
              <a:t>Develop </a:t>
            </a:r>
            <a:r>
              <a:rPr lang="en-US" sz="1600" dirty="0">
                <a:solidFill>
                  <a:schemeClr val="bg1"/>
                </a:solidFill>
                <a:latin typeface="Lora" charset="0"/>
                <a:ea typeface="Lora" charset="0"/>
                <a:cs typeface="Lora" charset="0"/>
              </a:rPr>
              <a:t>coordinated risk response plans for extreme weather events.</a:t>
            </a:r>
          </a:p>
          <a:p>
            <a:pPr marL="285750" indent="-285750">
              <a:buFont typeface="Arial" charset="0"/>
              <a:buChar char="•"/>
            </a:pPr>
            <a:r>
              <a:rPr lang="en-US" sz="1600" dirty="0" smtClean="0">
                <a:solidFill>
                  <a:schemeClr val="bg1"/>
                </a:solidFill>
                <a:latin typeface="Lora" charset="0"/>
                <a:ea typeface="Lora" charset="0"/>
                <a:cs typeface="Lora" charset="0"/>
              </a:rPr>
              <a:t>Support </a:t>
            </a:r>
            <a:r>
              <a:rPr lang="en-US" sz="1600" dirty="0">
                <a:solidFill>
                  <a:schemeClr val="bg1"/>
                </a:solidFill>
                <a:latin typeface="Lora" charset="0"/>
                <a:ea typeface="Lora" charset="0"/>
                <a:cs typeface="Lora" charset="0"/>
              </a:rPr>
              <a:t>MTBA’s assessment of flooding to the </a:t>
            </a:r>
            <a:r>
              <a:rPr lang="en-US" sz="1600" dirty="0" smtClean="0">
                <a:solidFill>
                  <a:schemeClr val="bg1"/>
                </a:solidFill>
                <a:latin typeface="Lora" charset="0"/>
                <a:ea typeface="Lora" charset="0"/>
                <a:cs typeface="Lora" charset="0"/>
              </a:rPr>
              <a:t>Blue </a:t>
            </a:r>
            <a:r>
              <a:rPr lang="en-US" sz="1600" dirty="0">
                <a:solidFill>
                  <a:schemeClr val="bg1"/>
                </a:solidFill>
                <a:latin typeface="Lora" charset="0"/>
                <a:ea typeface="Lora" charset="0"/>
                <a:cs typeface="Lora" charset="0"/>
              </a:rPr>
              <a:t>Line.</a:t>
            </a:r>
          </a:p>
          <a:p>
            <a:pPr marL="285750" indent="-285750">
              <a:buFont typeface="Arial" charset="0"/>
              <a:buChar char="•"/>
            </a:pPr>
            <a:r>
              <a:rPr lang="en-US" sz="1600" dirty="0" smtClean="0">
                <a:solidFill>
                  <a:schemeClr val="bg1"/>
                </a:solidFill>
                <a:latin typeface="Lora" charset="0"/>
                <a:ea typeface="Lora" charset="0"/>
                <a:cs typeface="Lora" charset="0"/>
              </a:rPr>
              <a:t>Explore </a:t>
            </a:r>
            <a:r>
              <a:rPr lang="en-US" sz="1600" dirty="0">
                <a:solidFill>
                  <a:schemeClr val="bg1"/>
                </a:solidFill>
                <a:latin typeface="Lora" charset="0"/>
                <a:ea typeface="Lora" charset="0"/>
                <a:cs typeface="Lora" charset="0"/>
              </a:rPr>
              <a:t>options for a neighborhood energy grid in the </a:t>
            </a:r>
            <a:r>
              <a:rPr lang="en-US" sz="1600" dirty="0" smtClean="0">
                <a:solidFill>
                  <a:schemeClr val="bg1"/>
                </a:solidFill>
                <a:latin typeface="Lora" charset="0"/>
                <a:ea typeface="Lora" charset="0"/>
                <a:cs typeface="Lora" charset="0"/>
              </a:rPr>
              <a:t>North End. </a:t>
            </a:r>
            <a:endParaRPr lang="en-US" sz="1600" dirty="0">
              <a:solidFill>
                <a:schemeClr val="bg1"/>
              </a:solidFill>
              <a:latin typeface="Lora" charset="0"/>
              <a:ea typeface="Lora" charset="0"/>
              <a:cs typeface="Lora" charset="0"/>
            </a:endParaRPr>
          </a:p>
        </p:txBody>
      </p:sp>
      <p:pic>
        <p:nvPicPr>
          <p:cNvPr id="11" name="Shape 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761945" y="157833"/>
            <a:ext cx="1291748" cy="756751"/>
          </a:xfrm>
          <a:prstGeom prst="rect">
            <a:avLst/>
          </a:prstGeom>
          <a:noFill/>
          <a:ln>
            <a:noFill/>
          </a:ln>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59124" y="0"/>
            <a:ext cx="1392867" cy="1000687"/>
          </a:xfrm>
          <a:prstGeom prst="rect">
            <a:avLst/>
          </a:prstGeom>
        </p:spPr>
      </p:pic>
    </p:spTree>
    <p:extLst>
      <p:ext uri="{BB962C8B-B14F-4D97-AF65-F5344CB8AC3E}">
        <p14:creationId xmlns:p14="http://schemas.microsoft.com/office/powerpoint/2010/main" val="1160132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44329"/>
            <a:ext cx="8284971" cy="5778767"/>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6147943" y="3185455"/>
            <a:ext cx="6044057" cy="281949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DOWNTOWN </a:t>
            </a:r>
            <a:r>
              <a:rPr lang="en-US" sz="2700" b="1" dirty="0" smtClean="0">
                <a:latin typeface="Montserrat"/>
                <a:ea typeface="Montserrat"/>
                <a:cs typeface="Montserrat"/>
                <a:sym typeface="Montserrat"/>
              </a:rPr>
              <a:t>IN </a:t>
            </a:r>
            <a:r>
              <a:rPr lang="en-US" sz="2700" b="1" dirty="0">
                <a:latin typeface="Montserrat"/>
                <a:ea typeface="Montserrat"/>
                <a:cs typeface="Montserrat"/>
                <a:sym typeface="Montserrat"/>
              </a:rPr>
              <a:t>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a:latin typeface="Montserrat" charset="0"/>
                <a:ea typeface="Montserrat" charset="0"/>
                <a:cs typeface="Montserrat" charset="0"/>
              </a:rPr>
              <a:t>Adaptive Buildings</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6663681" y="3364195"/>
            <a:ext cx="5421982"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a:buSzPct val="25000"/>
            </a:pPr>
            <a:endParaRPr lang="en-US" sz="1600" b="1" dirty="0">
              <a:solidFill>
                <a:schemeClr val="bg1"/>
              </a:solidFill>
              <a:latin typeface="Montserrat"/>
              <a:ea typeface="Montserrat"/>
              <a:cs typeface="Montserrat"/>
              <a:sym typeface="Montserrat"/>
            </a:endParaRPr>
          </a:p>
          <a:p>
            <a:pPr marL="228600" indent="-228600">
              <a:buFont typeface="Arial" charset="0"/>
              <a:buChar char="•"/>
            </a:pPr>
            <a:r>
              <a:rPr lang="en-CA" sz="1600" dirty="0">
                <a:solidFill>
                  <a:schemeClr val="bg1"/>
                </a:solidFill>
                <a:latin typeface="Lora" charset="0"/>
                <a:ea typeface="Lora" charset="0"/>
                <a:cs typeface="Lora" charset="0"/>
              </a:rPr>
              <a:t>Update zoning and building codes and notify developers with projects in the pipeline to update plans.</a:t>
            </a:r>
            <a:endParaRPr lang="en-US" sz="1600" dirty="0">
              <a:solidFill>
                <a:schemeClr val="bg1"/>
              </a:solidFill>
              <a:latin typeface="Lora" charset="0"/>
              <a:ea typeface="Lora" charset="0"/>
              <a:cs typeface="Lora" charset="0"/>
            </a:endParaRPr>
          </a:p>
          <a:p>
            <a:pPr marL="228600" indent="-228600">
              <a:buFont typeface="Arial" charset="0"/>
              <a:buChar char="•"/>
            </a:pPr>
            <a:r>
              <a:rPr lang="en-CA" sz="1600" dirty="0">
                <a:solidFill>
                  <a:schemeClr val="bg1"/>
                </a:solidFill>
                <a:latin typeface="Lora" charset="0"/>
                <a:ea typeface="Lora" charset="0"/>
                <a:cs typeface="Lora" charset="0"/>
              </a:rPr>
              <a:t>Help building owners assess potential impacts and increase resilience.</a:t>
            </a:r>
            <a:endParaRPr lang="en-US" sz="1600" dirty="0">
              <a:solidFill>
                <a:schemeClr val="bg1"/>
              </a:solidFill>
              <a:latin typeface="Lora" charset="0"/>
              <a:ea typeface="Lora" charset="0"/>
              <a:cs typeface="Lora" charset="0"/>
            </a:endParaRPr>
          </a:p>
          <a:p>
            <a:pPr marL="228600" indent="-228600">
              <a:buFont typeface="Arial" charset="0"/>
              <a:buChar char="•"/>
            </a:pPr>
            <a:r>
              <a:rPr lang="en-CA" sz="1600" dirty="0">
                <a:solidFill>
                  <a:schemeClr val="bg1"/>
                </a:solidFill>
                <a:latin typeface="Lora" charset="0"/>
                <a:ea typeface="Lora" charset="0"/>
                <a:cs typeface="Lora" charset="0"/>
              </a:rPr>
              <a:t>Promote access to insurance.</a:t>
            </a:r>
            <a:endParaRPr lang="en-US" sz="1600" dirty="0">
              <a:solidFill>
                <a:schemeClr val="bg1"/>
              </a:solidFill>
              <a:latin typeface="Lora" charset="0"/>
              <a:ea typeface="Lora" charset="0"/>
              <a:cs typeface="Lora" charset="0"/>
            </a:endParaRPr>
          </a:p>
          <a:p>
            <a:pPr marL="228600" indent="-228600">
              <a:buFont typeface="Arial" charset="0"/>
              <a:buChar char="•"/>
            </a:pPr>
            <a:r>
              <a:rPr lang="en-CA" sz="1600" dirty="0">
                <a:solidFill>
                  <a:schemeClr val="bg1"/>
                </a:solidFill>
                <a:latin typeface="Lora" charset="0"/>
                <a:ea typeface="Lora" charset="0"/>
                <a:cs typeface="Lora" charset="0"/>
              </a:rPr>
              <a:t>Prepare municipal buildings to withstand change.</a:t>
            </a:r>
            <a:endParaRPr lang="en-US" sz="1600" dirty="0">
              <a:solidFill>
                <a:schemeClr val="bg1"/>
              </a:solidFill>
              <a:latin typeface="Lora" charset="0"/>
              <a:ea typeface="Lora" charset="0"/>
              <a:cs typeface="Lora" charset="0"/>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41053" y="79540"/>
            <a:ext cx="1131804" cy="813130"/>
          </a:xfrm>
          <a:prstGeom prst="rect">
            <a:avLst/>
          </a:prstGeom>
        </p:spPr>
      </p:pic>
    </p:spTree>
    <p:extLst>
      <p:ext uri="{BB962C8B-B14F-4D97-AF65-F5344CB8AC3E}">
        <p14:creationId xmlns:p14="http://schemas.microsoft.com/office/powerpoint/2010/main" val="769163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Image result for east boston heat wav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56605" y="1038352"/>
            <a:ext cx="5741486" cy="3216937"/>
          </a:xfrm>
          <a:prstGeom prst="rect">
            <a:avLst/>
          </a:prstGeom>
          <a:noFill/>
          <a:extLst>
            <a:ext uri="{909E8E84-426E-40DD-AFC4-6F175D3DCCD1}">
              <a14:hiddenFill xmlns:a14="http://schemas.microsoft.com/office/drawing/2010/main">
                <a:solidFill>
                  <a:srgbClr val="FFFFFF"/>
                </a:solidFill>
              </a14:hiddenFill>
            </a:ext>
          </a:extLst>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3" name="Shape 317"/>
          <p:cNvSpPr txBox="1"/>
          <p:nvPr/>
        </p:nvSpPr>
        <p:spPr>
          <a:xfrm>
            <a:off x="803007" y="163157"/>
            <a:ext cx="11307196"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 CLIMATE CHANGE MEANS FOR </a:t>
            </a:r>
            <a:r>
              <a:rPr lang="en-US" sz="2700" b="1" dirty="0" smtClean="0">
                <a:latin typeface="Montserrat"/>
                <a:ea typeface="Montserrat"/>
                <a:cs typeface="Montserrat"/>
                <a:sym typeface="Montserrat"/>
              </a:rPr>
              <a:t>DOWNTOWN</a:t>
            </a:r>
            <a:endParaRPr lang="en-US" sz="2700" b="1" dirty="0">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040365"/>
            <a:ext cx="6448927" cy="5827643"/>
          </a:xfrm>
          <a:prstGeom prst="rect">
            <a:avLst/>
          </a:prstGeom>
        </p:spPr>
      </p:pic>
      <p:pic>
        <p:nvPicPr>
          <p:cNvPr id="6" name="Shape 26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24996" y="306560"/>
            <a:ext cx="1365737" cy="179029"/>
          </a:xfrm>
          <a:prstGeom prst="rect">
            <a:avLst/>
          </a:prstGeom>
          <a:noFill/>
          <a:ln>
            <a:noFill/>
          </a:ln>
        </p:spPr>
      </p:pic>
      <p:sp>
        <p:nvSpPr>
          <p:cNvPr id="15" name="Shape 351"/>
          <p:cNvSpPr txBox="1"/>
          <p:nvPr/>
        </p:nvSpPr>
        <p:spPr>
          <a:xfrm>
            <a:off x="803007" y="556815"/>
            <a:ext cx="4082706" cy="507899"/>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More Hot Days</a:t>
            </a:r>
          </a:p>
        </p:txBody>
      </p:sp>
      <p:sp>
        <p:nvSpPr>
          <p:cNvPr id="20" name="Shape 238"/>
          <p:cNvSpPr/>
          <p:nvPr/>
        </p:nvSpPr>
        <p:spPr>
          <a:xfrm>
            <a:off x="7027534" y="3673914"/>
            <a:ext cx="5162879" cy="2635096"/>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5" name="Rectangle 4"/>
          <p:cNvSpPr/>
          <p:nvPr/>
        </p:nvSpPr>
        <p:spPr>
          <a:xfrm>
            <a:off x="7231073" y="3951760"/>
            <a:ext cx="4621139" cy="2031325"/>
          </a:xfrm>
          <a:prstGeom prst="rect">
            <a:avLst/>
          </a:prstGeom>
        </p:spPr>
        <p:txBody>
          <a:bodyPr wrap="square">
            <a:spAutoFit/>
          </a:bodyPr>
          <a:lstStyle/>
          <a:p>
            <a:pPr marL="285750" indent="-285750">
              <a:buFont typeface="Arial" charset="0"/>
              <a:buChar char="•"/>
            </a:pPr>
            <a:r>
              <a:rPr lang="en-CA" dirty="0" smtClean="0">
                <a:solidFill>
                  <a:schemeClr val="bg1"/>
                </a:solidFill>
                <a:latin typeface="Lora" charset="0"/>
                <a:ea typeface="Lora" charset="0"/>
                <a:cs typeface="Lora" charset="0"/>
              </a:rPr>
              <a:t>Urban </a:t>
            </a:r>
            <a:r>
              <a:rPr lang="en-CA" dirty="0">
                <a:solidFill>
                  <a:schemeClr val="bg1"/>
                </a:solidFill>
                <a:latin typeface="Lora" charset="0"/>
                <a:ea typeface="Lora" charset="0"/>
                <a:cs typeface="Lora" charset="0"/>
              </a:rPr>
              <a:t>“heat islands” where there is less tree canopy are hotter and most at risk</a:t>
            </a:r>
            <a:r>
              <a:rPr lang="en-CA" dirty="0" smtClean="0">
                <a:solidFill>
                  <a:schemeClr val="bg1"/>
                </a:solidFill>
                <a:latin typeface="Lora" charset="0"/>
                <a:ea typeface="Lora" charset="0"/>
                <a:cs typeface="Lora" charset="0"/>
              </a:rPr>
              <a:t>.</a:t>
            </a:r>
          </a:p>
          <a:p>
            <a:pPr marL="285750" indent="-285750">
              <a:buFont typeface="Arial" charset="0"/>
              <a:buChar char="•"/>
            </a:pPr>
            <a:endParaRPr lang="en-US" dirty="0">
              <a:solidFill>
                <a:schemeClr val="bg1"/>
              </a:solidFill>
              <a:latin typeface="Lora" charset="0"/>
              <a:ea typeface="Lora" charset="0"/>
              <a:cs typeface="Lora" charset="0"/>
            </a:endParaRPr>
          </a:p>
          <a:p>
            <a:pPr marL="285750" indent="-285750">
              <a:buFont typeface="Arial" charset="0"/>
              <a:buChar char="•"/>
            </a:pPr>
            <a:r>
              <a:rPr lang="en-US" dirty="0" smtClean="0">
                <a:solidFill>
                  <a:schemeClr val="bg1"/>
                </a:solidFill>
                <a:latin typeface="Lora" charset="0"/>
                <a:ea typeface="Lora" charset="0"/>
                <a:cs typeface="Lora" charset="0"/>
              </a:rPr>
              <a:t>Some </a:t>
            </a:r>
            <a:r>
              <a:rPr lang="en-US" dirty="0">
                <a:solidFill>
                  <a:schemeClr val="bg1"/>
                </a:solidFill>
                <a:latin typeface="Lora" charset="0"/>
                <a:ea typeface="Lora" charset="0"/>
                <a:cs typeface="Lora" charset="0"/>
              </a:rPr>
              <a:t>people are more vulnerable to heat than other such as those with illnesses or the elderly. </a:t>
            </a:r>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03033" y="5607155"/>
            <a:ext cx="2245894" cy="1260853"/>
          </a:xfrm>
          <a:prstGeom prst="rect">
            <a:avLst/>
          </a:prstGeom>
        </p:spPr>
      </p:pic>
      <p:sp>
        <p:nvSpPr>
          <p:cNvPr id="13" name="Rectangle 12"/>
          <p:cNvSpPr/>
          <p:nvPr/>
        </p:nvSpPr>
        <p:spPr>
          <a:xfrm>
            <a:off x="1874641" y="1040365"/>
            <a:ext cx="4574286" cy="437043"/>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dirty="0" smtClean="0"/>
              <a:t>Medical Illness and Heat </a:t>
            </a:r>
            <a:r>
              <a:rPr lang="en-US" sz="2000" b="1" dirty="0"/>
              <a:t>I</a:t>
            </a:r>
            <a:r>
              <a:rPr lang="en-US" sz="2000" b="1" dirty="0" smtClean="0"/>
              <a:t>sland </a:t>
            </a:r>
            <a:r>
              <a:rPr lang="en-US" sz="2000" b="1" dirty="0"/>
              <a:t>E</a:t>
            </a:r>
            <a:r>
              <a:rPr lang="en-US" sz="2000" b="1" dirty="0" smtClean="0"/>
              <a:t>xposure</a:t>
            </a:r>
            <a:endParaRPr lang="en-US" sz="2000" b="1" dirty="0"/>
          </a:p>
        </p:txBody>
      </p:sp>
    </p:spTree>
    <p:extLst>
      <p:ext uri="{BB962C8B-B14F-4D97-AF65-F5344CB8AC3E}">
        <p14:creationId xmlns:p14="http://schemas.microsoft.com/office/powerpoint/2010/main" val="8384654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77445" y="1064714"/>
            <a:ext cx="9512968" cy="5824606"/>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3" name="Shape 317"/>
          <p:cNvSpPr txBox="1"/>
          <p:nvPr/>
        </p:nvSpPr>
        <p:spPr>
          <a:xfrm>
            <a:off x="803007" y="163157"/>
            <a:ext cx="10383779"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 CLIMATE CHANGE MEANS FOR </a:t>
            </a:r>
            <a:r>
              <a:rPr lang="en-US" sz="2700" b="1" dirty="0" smtClean="0">
                <a:latin typeface="Montserrat"/>
                <a:ea typeface="Montserrat"/>
                <a:cs typeface="Montserrat"/>
                <a:sym typeface="Montserrat"/>
              </a:rPr>
              <a:t>DOWNTOWN</a:t>
            </a:r>
            <a:endParaRPr lang="en-US" sz="2700" b="1" dirty="0">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15" name="Shape 351"/>
          <p:cNvSpPr txBox="1"/>
          <p:nvPr/>
        </p:nvSpPr>
        <p:spPr>
          <a:xfrm>
            <a:off x="803007" y="556815"/>
            <a:ext cx="4082706" cy="507899"/>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More Flooding</a:t>
            </a:r>
          </a:p>
        </p:txBody>
      </p:sp>
      <p:sp>
        <p:nvSpPr>
          <p:cNvPr id="20" name="Shape 238"/>
          <p:cNvSpPr/>
          <p:nvPr/>
        </p:nvSpPr>
        <p:spPr>
          <a:xfrm>
            <a:off x="1" y="4017112"/>
            <a:ext cx="5823284" cy="1966593"/>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5" name="Rectangle 4"/>
          <p:cNvSpPr/>
          <p:nvPr/>
        </p:nvSpPr>
        <p:spPr>
          <a:xfrm>
            <a:off x="294065" y="4246833"/>
            <a:ext cx="5304008" cy="1477328"/>
          </a:xfrm>
          <a:prstGeom prst="rect">
            <a:avLst/>
          </a:prstGeom>
        </p:spPr>
        <p:txBody>
          <a:bodyPr wrap="square">
            <a:spAutoFit/>
          </a:bodyPr>
          <a:lstStyle/>
          <a:p>
            <a:r>
              <a:rPr lang="en-US" dirty="0">
                <a:solidFill>
                  <a:schemeClr val="bg1"/>
                </a:solidFill>
                <a:latin typeface="Lora" charset="0"/>
                <a:ea typeface="Lora" charset="0"/>
                <a:cs typeface="Lora" charset="0"/>
              </a:rPr>
              <a:t>Downtown’s total land area is less at risk from coastal and riverine flooding than some areas yet its density means flooding can lead to significant structural damage and economic losses. </a:t>
            </a: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Tree>
    <p:extLst>
      <p:ext uri="{BB962C8B-B14F-4D97-AF65-F5344CB8AC3E}">
        <p14:creationId xmlns:p14="http://schemas.microsoft.com/office/powerpoint/2010/main" val="1115491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2001" y="1055424"/>
            <a:ext cx="7172336" cy="5802576"/>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7"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18"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Community Assets and Flooding</a:t>
            </a:r>
          </a:p>
        </p:txBody>
      </p:sp>
      <p:sp>
        <p:nvSpPr>
          <p:cNvPr id="34" name="Shape 238"/>
          <p:cNvSpPr/>
          <p:nvPr/>
        </p:nvSpPr>
        <p:spPr>
          <a:xfrm>
            <a:off x="1588" y="5618103"/>
            <a:ext cx="5034118" cy="1239898"/>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35" name="Rectangle 34"/>
          <p:cNvSpPr/>
          <p:nvPr/>
        </p:nvSpPr>
        <p:spPr>
          <a:xfrm>
            <a:off x="197155" y="5677372"/>
            <a:ext cx="4834845" cy="1740680"/>
          </a:xfrm>
          <a:prstGeom prst="rect">
            <a:avLst/>
          </a:prstGeom>
        </p:spPr>
        <p:txBody>
          <a:bodyPr wrap="square">
            <a:noAutofit/>
          </a:bodyPr>
          <a:lstStyle/>
          <a:p>
            <a:r>
              <a:rPr lang="en-US" sz="1600" dirty="0">
                <a:solidFill>
                  <a:schemeClr val="bg1"/>
                </a:solidFill>
                <a:latin typeface="Lora" charset="0"/>
                <a:ea typeface="Lora" charset="0"/>
                <a:cs typeface="Lora" charset="0"/>
              </a:rPr>
              <a:t>The waterfront from Union Wharf to the Aquarium and inland areas near Faneuil Hall and North Station will be exposed to coastal flooding. </a:t>
            </a:r>
          </a:p>
        </p:txBody>
      </p:sp>
      <p:sp>
        <p:nvSpPr>
          <p:cNvPr id="36" name="Text Placeholder 3"/>
          <p:cNvSpPr txBox="1">
            <a:spLocks/>
          </p:cNvSpPr>
          <p:nvPr/>
        </p:nvSpPr>
        <p:spPr>
          <a:xfrm>
            <a:off x="985738" y="1301604"/>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smtClean="0">
                <a:latin typeface="Lora" charset="0"/>
                <a:ea typeface="Lora" charset="0"/>
                <a:cs typeface="Lora" charset="0"/>
              </a:rPr>
              <a:t>Downtown</a:t>
            </a:r>
            <a:endParaRPr lang="en-US" sz="1600" b="1" dirty="0">
              <a:latin typeface="Lora" charset="0"/>
              <a:ea typeface="Lora" charset="0"/>
              <a:cs typeface="Lora" charset="0"/>
            </a:endParaRPr>
          </a:p>
        </p:txBody>
      </p:sp>
      <p:sp>
        <p:nvSpPr>
          <p:cNvPr id="37" name="Text Placeholder 1"/>
          <p:cNvSpPr txBox="1">
            <a:spLocks/>
          </p:cNvSpPr>
          <p:nvPr/>
        </p:nvSpPr>
        <p:spPr>
          <a:xfrm>
            <a:off x="985738" y="1064418"/>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a:latin typeface="Lora" charset="0"/>
                <a:ea typeface="Lora" charset="0"/>
                <a:cs typeface="Lora" charset="0"/>
              </a:rPr>
              <a:t>9</a:t>
            </a:r>
            <a:r>
              <a:rPr lang="en-US" sz="1600" dirty="0" smtClean="0">
                <a:latin typeface="Lora" charset="0"/>
                <a:ea typeface="Lora" charset="0"/>
                <a:cs typeface="Lora" charset="0"/>
              </a:rPr>
              <a:t>’’ </a:t>
            </a:r>
            <a:r>
              <a:rPr lang="en-US" sz="1600" dirty="0">
                <a:latin typeface="Lora" charset="0"/>
                <a:ea typeface="Lora" charset="0"/>
                <a:cs typeface="Lora" charset="0"/>
              </a:rPr>
              <a:t>sea level rise</a:t>
            </a:r>
          </a:p>
        </p:txBody>
      </p:sp>
      <p:pic>
        <p:nvPicPr>
          <p:cNvPr id="38" name="Picture 4" descr="Legend-0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220923" y="1073931"/>
            <a:ext cx="1983414" cy="713949"/>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6301" y="1572265"/>
            <a:ext cx="3725370" cy="3749660"/>
          </a:xfrm>
          <a:prstGeom prst="rect">
            <a:avLst/>
          </a:prstGeom>
        </p:spPr>
      </p:pic>
      <p:sp>
        <p:nvSpPr>
          <p:cNvPr id="26" name="Rectangle 25"/>
          <p:cNvSpPr/>
          <p:nvPr/>
        </p:nvSpPr>
        <p:spPr>
          <a:xfrm>
            <a:off x="5032001" y="1083082"/>
            <a:ext cx="1695277" cy="437043"/>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cap="all" dirty="0"/>
              <a:t>2030</a:t>
            </a:r>
            <a:r>
              <a:rPr lang="en-US" sz="2000" b="1" dirty="0"/>
              <a:t>s</a:t>
            </a:r>
            <a:r>
              <a:rPr lang="en-US" sz="2000" b="1" cap="all" dirty="0"/>
              <a:t>-2050</a:t>
            </a:r>
            <a:r>
              <a:rPr lang="en-US" sz="2000" b="1" dirty="0"/>
              <a:t>s</a:t>
            </a:r>
            <a:endParaRPr lang="en-US" sz="2000" b="1" cap="all" dirty="0"/>
          </a:p>
        </p:txBody>
      </p:sp>
    </p:spTree>
    <p:extLst>
      <p:ext uri="{BB962C8B-B14F-4D97-AF65-F5344CB8AC3E}">
        <p14:creationId xmlns:p14="http://schemas.microsoft.com/office/powerpoint/2010/main" val="3609908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39412" y="1064418"/>
            <a:ext cx="7161219" cy="5793582"/>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5" name="Rectangle 14"/>
          <p:cNvSpPr/>
          <p:nvPr/>
        </p:nvSpPr>
        <p:spPr>
          <a:xfrm>
            <a:off x="4835558" y="1048370"/>
            <a:ext cx="1695277" cy="437043"/>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cap="all" dirty="0"/>
              <a:t>2050</a:t>
            </a:r>
            <a:r>
              <a:rPr lang="en-US" sz="2000" b="1" dirty="0"/>
              <a:t>s</a:t>
            </a:r>
            <a:r>
              <a:rPr lang="en-US" sz="2000" b="1" cap="all" dirty="0"/>
              <a:t>-2070</a:t>
            </a:r>
            <a:r>
              <a:rPr lang="en-US" sz="2000" b="1" dirty="0"/>
              <a:t>s</a:t>
            </a:r>
            <a:endParaRPr lang="en-US" sz="2000" b="1" cap="all" dirty="0"/>
          </a:p>
        </p:txBody>
      </p:sp>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20"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Community Assets and Flooding</a:t>
            </a:r>
          </a:p>
        </p:txBody>
      </p:sp>
      <p:sp>
        <p:nvSpPr>
          <p:cNvPr id="18" name="Shape 238"/>
          <p:cNvSpPr/>
          <p:nvPr/>
        </p:nvSpPr>
        <p:spPr>
          <a:xfrm>
            <a:off x="1588" y="5618103"/>
            <a:ext cx="5034118" cy="1239898"/>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19" name="Rectangle 18"/>
          <p:cNvSpPr/>
          <p:nvPr/>
        </p:nvSpPr>
        <p:spPr>
          <a:xfrm>
            <a:off x="197156" y="5677372"/>
            <a:ext cx="4730230" cy="1740680"/>
          </a:xfrm>
          <a:prstGeom prst="rect">
            <a:avLst/>
          </a:prstGeom>
        </p:spPr>
        <p:txBody>
          <a:bodyPr wrap="square">
            <a:noAutofit/>
          </a:bodyPr>
          <a:lstStyle/>
          <a:p>
            <a:r>
              <a:rPr lang="en-US" sz="1600" dirty="0">
                <a:solidFill>
                  <a:schemeClr val="bg1"/>
                </a:solidFill>
                <a:latin typeface="Lora" charset="0"/>
                <a:ea typeface="Lora" charset="0"/>
                <a:cs typeface="Lora" charset="0"/>
              </a:rPr>
              <a:t>Flooding will expand mid-century in the North End, Leather District and Chinatown and be more likely from Faneuil Hall to the Financial District. </a:t>
            </a:r>
          </a:p>
        </p:txBody>
      </p:sp>
      <p:sp>
        <p:nvSpPr>
          <p:cNvPr id="29" name="Text Placeholder 3"/>
          <p:cNvSpPr txBox="1">
            <a:spLocks/>
          </p:cNvSpPr>
          <p:nvPr/>
        </p:nvSpPr>
        <p:spPr>
          <a:xfrm>
            <a:off x="985738" y="1301604"/>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smtClean="0">
                <a:latin typeface="Lora" charset="0"/>
                <a:ea typeface="Lora" charset="0"/>
                <a:cs typeface="Lora" charset="0"/>
              </a:rPr>
              <a:t>Downtown</a:t>
            </a:r>
            <a:endParaRPr lang="en-US" sz="1600" b="1" dirty="0">
              <a:latin typeface="Lora" charset="0"/>
              <a:ea typeface="Lora" charset="0"/>
              <a:cs typeface="Lora" charset="0"/>
            </a:endParaRPr>
          </a:p>
        </p:txBody>
      </p:sp>
      <p:sp>
        <p:nvSpPr>
          <p:cNvPr id="30" name="Text Placeholder 1"/>
          <p:cNvSpPr txBox="1">
            <a:spLocks/>
          </p:cNvSpPr>
          <p:nvPr/>
        </p:nvSpPr>
        <p:spPr>
          <a:xfrm>
            <a:off x="985738" y="1064418"/>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smtClean="0">
                <a:latin typeface="Lora" charset="0"/>
                <a:ea typeface="Lora" charset="0"/>
                <a:cs typeface="Lora" charset="0"/>
              </a:rPr>
              <a:t>21’’ </a:t>
            </a:r>
            <a:r>
              <a:rPr lang="en-US" sz="1600" dirty="0">
                <a:latin typeface="Lora" charset="0"/>
                <a:ea typeface="Lora" charset="0"/>
                <a:cs typeface="Lora" charset="0"/>
              </a:rPr>
              <a:t>sea level rise</a:t>
            </a:r>
          </a:p>
        </p:txBody>
      </p:sp>
      <p:pic>
        <p:nvPicPr>
          <p:cNvPr id="31" name="Picture 4" descr="Legend-0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220923" y="1073931"/>
            <a:ext cx="1983414" cy="713949"/>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6301" y="1572265"/>
            <a:ext cx="3725370" cy="3749660"/>
          </a:xfrm>
          <a:prstGeom prst="rect">
            <a:avLst/>
          </a:prstGeom>
        </p:spPr>
      </p:pic>
    </p:spTree>
    <p:extLst>
      <p:ext uri="{BB962C8B-B14F-4D97-AF65-F5344CB8AC3E}">
        <p14:creationId xmlns:p14="http://schemas.microsoft.com/office/powerpoint/2010/main" val="342941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35706" y="1058421"/>
            <a:ext cx="7168631" cy="5799579"/>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5" name="Rectangle 14"/>
          <p:cNvSpPr/>
          <p:nvPr/>
        </p:nvSpPr>
        <p:spPr>
          <a:xfrm>
            <a:off x="5035706" y="1044329"/>
            <a:ext cx="1926687" cy="461665"/>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cap="all" smtClean="0"/>
              <a:t>2070</a:t>
            </a:r>
            <a:r>
              <a:rPr lang="en-US" sz="2000" b="1" smtClean="0"/>
              <a:t>s or LATER</a:t>
            </a:r>
            <a:endParaRPr lang="en-US" sz="2000" b="1" cap="all" dirty="0"/>
          </a:p>
        </p:txBody>
      </p:sp>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20"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Community Assets and Flooding</a:t>
            </a:r>
          </a:p>
        </p:txBody>
      </p:sp>
      <p:sp>
        <p:nvSpPr>
          <p:cNvPr id="18" name="Shape 238"/>
          <p:cNvSpPr/>
          <p:nvPr/>
        </p:nvSpPr>
        <p:spPr>
          <a:xfrm>
            <a:off x="1588" y="5734673"/>
            <a:ext cx="5034118" cy="1123327"/>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19" name="Rectangle 18"/>
          <p:cNvSpPr/>
          <p:nvPr/>
        </p:nvSpPr>
        <p:spPr>
          <a:xfrm>
            <a:off x="197156" y="5849861"/>
            <a:ext cx="4730230" cy="1740680"/>
          </a:xfrm>
          <a:prstGeom prst="rect">
            <a:avLst/>
          </a:prstGeom>
        </p:spPr>
        <p:txBody>
          <a:bodyPr wrap="square">
            <a:noAutofit/>
          </a:bodyPr>
          <a:lstStyle/>
          <a:p>
            <a:r>
              <a:rPr lang="en-US" sz="1600" dirty="0">
                <a:solidFill>
                  <a:schemeClr val="bg1"/>
                </a:solidFill>
                <a:latin typeface="Lora" charset="0"/>
                <a:ea typeface="Lora" charset="0"/>
                <a:cs typeface="Lora" charset="0"/>
              </a:rPr>
              <a:t>The most frequent exposure (10% annual chance) to flooding will be concentrated around the Aquarium. </a:t>
            </a:r>
          </a:p>
        </p:txBody>
      </p:sp>
      <p:sp>
        <p:nvSpPr>
          <p:cNvPr id="29" name="Text Placeholder 3"/>
          <p:cNvSpPr txBox="1">
            <a:spLocks/>
          </p:cNvSpPr>
          <p:nvPr/>
        </p:nvSpPr>
        <p:spPr>
          <a:xfrm>
            <a:off x="985738" y="1301604"/>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smtClean="0">
                <a:latin typeface="Lora" charset="0"/>
                <a:ea typeface="Lora" charset="0"/>
                <a:cs typeface="Lora" charset="0"/>
              </a:rPr>
              <a:t>Downtown</a:t>
            </a:r>
            <a:endParaRPr lang="en-US" sz="1600" b="1" dirty="0">
              <a:latin typeface="Lora" charset="0"/>
              <a:ea typeface="Lora" charset="0"/>
              <a:cs typeface="Lora" charset="0"/>
            </a:endParaRPr>
          </a:p>
        </p:txBody>
      </p:sp>
      <p:sp>
        <p:nvSpPr>
          <p:cNvPr id="30" name="Text Placeholder 1"/>
          <p:cNvSpPr txBox="1">
            <a:spLocks/>
          </p:cNvSpPr>
          <p:nvPr/>
        </p:nvSpPr>
        <p:spPr>
          <a:xfrm>
            <a:off x="985738" y="1064418"/>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smtClean="0">
                <a:latin typeface="Lora" charset="0"/>
                <a:ea typeface="Lora" charset="0"/>
                <a:cs typeface="Lora" charset="0"/>
              </a:rPr>
              <a:t>36’’ </a:t>
            </a:r>
            <a:r>
              <a:rPr lang="en-US" sz="1600" dirty="0">
                <a:latin typeface="Lora" charset="0"/>
                <a:ea typeface="Lora" charset="0"/>
                <a:cs typeface="Lora" charset="0"/>
              </a:rPr>
              <a:t>sea level rise</a:t>
            </a:r>
          </a:p>
        </p:txBody>
      </p:sp>
      <p:pic>
        <p:nvPicPr>
          <p:cNvPr id="31" name="Picture 4" descr="Legend-0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220923" y="1073931"/>
            <a:ext cx="1983414" cy="713949"/>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6301" y="1572265"/>
            <a:ext cx="3725370" cy="3749660"/>
          </a:xfrm>
          <a:prstGeom prst="rect">
            <a:avLst/>
          </a:prstGeom>
        </p:spPr>
      </p:pic>
    </p:spTree>
    <p:extLst>
      <p:ext uri="{BB962C8B-B14F-4D97-AF65-F5344CB8AC3E}">
        <p14:creationId xmlns:p14="http://schemas.microsoft.com/office/powerpoint/2010/main" val="10878218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19"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a:latin typeface="Montserrat" charset="0"/>
                <a:ea typeface="Montserrat" charset="0"/>
                <a:cs typeface="Montserrat" charset="0"/>
              </a:rPr>
              <a:t>People and Buildings Impacted by 1% Annual Flood Events </a:t>
            </a:r>
            <a:endParaRPr lang="en-US" sz="2000" dirty="0">
              <a:solidFill>
                <a:schemeClr val="dk2"/>
              </a:solidFill>
              <a:latin typeface="Montserrat" charset="0"/>
              <a:ea typeface="Montserrat" charset="0"/>
              <a:cs typeface="Montserrat" charset="0"/>
              <a:sym typeface="Montserrat"/>
            </a:endParaRPr>
          </a:p>
        </p:txBody>
      </p:sp>
      <p:sp>
        <p:nvSpPr>
          <p:cNvPr id="14" name="Shape 379"/>
          <p:cNvSpPr txBox="1"/>
          <p:nvPr/>
        </p:nvSpPr>
        <p:spPr>
          <a:xfrm>
            <a:off x="8168931" y="6064230"/>
            <a:ext cx="3216504" cy="345487"/>
          </a:xfrm>
          <a:prstGeom prst="rect">
            <a:avLst/>
          </a:prstGeom>
          <a:noFill/>
          <a:ln>
            <a:noFill/>
          </a:ln>
        </p:spPr>
        <p:txBody>
          <a:bodyPr lIns="45713" tIns="22850" rIns="45713" bIns="22850" anchor="t" anchorCtr="0">
            <a:noAutofit/>
          </a:bodyPr>
          <a:lstStyle/>
          <a:p>
            <a:pPr>
              <a:buSzPct val="25000"/>
            </a:pPr>
            <a:r>
              <a:rPr lang="en-CA" sz="3300" b="1" dirty="0">
                <a:solidFill>
                  <a:srgbClr val="F14F47"/>
                </a:solidFill>
                <a:latin typeface="Montserrat"/>
                <a:ea typeface="Montserrat"/>
                <a:cs typeface="Montserrat"/>
                <a:sym typeface="Montserrat"/>
              </a:rPr>
              <a:t>2070+</a:t>
            </a:r>
            <a:endParaRPr lang="en-US" sz="3300" b="1" dirty="0">
              <a:solidFill>
                <a:srgbClr val="F14F47"/>
              </a:solidFill>
              <a:latin typeface="Montserrat"/>
              <a:ea typeface="Montserrat"/>
              <a:cs typeface="Montserrat"/>
              <a:sym typeface="Montserrat"/>
            </a:endParaRPr>
          </a:p>
        </p:txBody>
      </p:sp>
      <p:sp>
        <p:nvSpPr>
          <p:cNvPr id="17" name="Shape 379"/>
          <p:cNvSpPr txBox="1"/>
          <p:nvPr/>
        </p:nvSpPr>
        <p:spPr>
          <a:xfrm>
            <a:off x="2009150" y="6093958"/>
            <a:ext cx="3216504" cy="345487"/>
          </a:xfrm>
          <a:prstGeom prst="rect">
            <a:avLst/>
          </a:prstGeom>
          <a:noFill/>
          <a:ln>
            <a:noFill/>
          </a:ln>
        </p:spPr>
        <p:txBody>
          <a:bodyPr lIns="45713" tIns="22850" rIns="45713" bIns="22850" anchor="t" anchorCtr="0">
            <a:noAutofit/>
          </a:bodyPr>
          <a:lstStyle/>
          <a:p>
            <a:pPr>
              <a:buSzPct val="25000"/>
            </a:pPr>
            <a:r>
              <a:rPr lang="en-CA" sz="3300" b="1" dirty="0">
                <a:solidFill>
                  <a:srgbClr val="F14F47"/>
                </a:solidFill>
                <a:latin typeface="Montserrat"/>
                <a:ea typeface="Montserrat"/>
                <a:cs typeface="Montserrat"/>
                <a:sym typeface="Montserrat"/>
              </a:rPr>
              <a:t>2030+</a:t>
            </a:r>
            <a:endParaRPr lang="en-US" sz="3300" b="1" dirty="0">
              <a:solidFill>
                <a:srgbClr val="F14F47"/>
              </a:solidFill>
              <a:latin typeface="Montserrat"/>
              <a:ea typeface="Montserrat"/>
              <a:cs typeface="Montserrat"/>
              <a:sym typeface="Montserrat"/>
            </a:endParaRPr>
          </a:p>
        </p:txBody>
      </p:sp>
      <p:sp>
        <p:nvSpPr>
          <p:cNvPr id="27" name="Shape 379"/>
          <p:cNvSpPr txBox="1"/>
          <p:nvPr/>
        </p:nvSpPr>
        <p:spPr>
          <a:xfrm>
            <a:off x="6624199" y="1169409"/>
            <a:ext cx="960824" cy="552302"/>
          </a:xfrm>
          <a:prstGeom prst="rect">
            <a:avLst/>
          </a:prstGeom>
          <a:noFill/>
          <a:ln>
            <a:noFill/>
          </a:ln>
        </p:spPr>
        <p:txBody>
          <a:bodyPr lIns="45713" tIns="22850" rIns="45713" bIns="22850" anchor="t" anchorCtr="0">
            <a:noAutofit/>
          </a:bodyPr>
          <a:lstStyle/>
          <a:p>
            <a:pPr algn="ctr">
              <a:buSzPct val="25000"/>
            </a:pPr>
            <a:r>
              <a:rPr lang="en-CA" sz="1600" b="1" dirty="0" smtClean="0">
                <a:solidFill>
                  <a:srgbClr val="F14F47"/>
                </a:solidFill>
                <a:latin typeface="Montserrat"/>
                <a:ea typeface="Montserrat"/>
                <a:cs typeface="Montserrat"/>
                <a:sym typeface="Montserrat"/>
              </a:rPr>
              <a:t>13,900</a:t>
            </a:r>
            <a:endParaRPr lang="en-CA" sz="1600" b="1" dirty="0">
              <a:solidFill>
                <a:srgbClr val="F14F47"/>
              </a:solidFill>
              <a:latin typeface="Montserrat"/>
              <a:ea typeface="Montserrat"/>
              <a:cs typeface="Montserrat"/>
              <a:sym typeface="Montserrat"/>
            </a:endParaRPr>
          </a:p>
          <a:p>
            <a:pPr algn="ctr">
              <a:buSzPct val="25000"/>
            </a:pPr>
            <a:r>
              <a:rPr lang="en-CA" sz="1600" b="1" dirty="0">
                <a:solidFill>
                  <a:srgbClr val="F14F47"/>
                </a:solidFill>
                <a:latin typeface="Montserrat"/>
                <a:ea typeface="Montserrat"/>
                <a:cs typeface="Montserrat"/>
                <a:sym typeface="Montserrat"/>
              </a:rPr>
              <a:t>PEOPLE</a:t>
            </a:r>
            <a:endParaRPr lang="en-US" sz="1600" b="1" dirty="0">
              <a:solidFill>
                <a:srgbClr val="F14F47"/>
              </a:solidFill>
              <a:latin typeface="Montserrat"/>
              <a:ea typeface="Montserrat"/>
              <a:cs typeface="Montserrat"/>
              <a:sym typeface="Montserrat"/>
            </a:endParaRPr>
          </a:p>
        </p:txBody>
      </p:sp>
      <p:sp>
        <p:nvSpPr>
          <p:cNvPr id="30" name="Shape 379"/>
          <p:cNvSpPr txBox="1"/>
          <p:nvPr/>
        </p:nvSpPr>
        <p:spPr>
          <a:xfrm>
            <a:off x="2463934" y="1879705"/>
            <a:ext cx="2449073" cy="552302"/>
          </a:xfrm>
          <a:prstGeom prst="rect">
            <a:avLst/>
          </a:prstGeom>
          <a:noFill/>
          <a:ln>
            <a:noFill/>
          </a:ln>
        </p:spPr>
        <p:txBody>
          <a:bodyPr lIns="45713" tIns="22850" rIns="45713" bIns="22850" anchor="t" anchorCtr="0">
            <a:noAutofit/>
          </a:bodyPr>
          <a:lstStyle/>
          <a:p>
            <a:pPr algn="ctr">
              <a:buSzPct val="25000"/>
            </a:pPr>
            <a:r>
              <a:rPr lang="en-CA" sz="1600" b="1" dirty="0" smtClean="0">
                <a:solidFill>
                  <a:srgbClr val="F14F47"/>
                </a:solidFill>
                <a:latin typeface="Montserrat"/>
                <a:ea typeface="Montserrat"/>
                <a:cs typeface="Montserrat"/>
                <a:sym typeface="Montserrat"/>
              </a:rPr>
              <a:t>400 </a:t>
            </a:r>
            <a:r>
              <a:rPr lang="en-CA" sz="1600" b="1" dirty="0">
                <a:solidFill>
                  <a:srgbClr val="F14F47"/>
                </a:solidFill>
                <a:latin typeface="Montserrat"/>
                <a:ea typeface="Montserrat"/>
                <a:cs typeface="Montserrat"/>
                <a:sym typeface="Montserrat"/>
              </a:rPr>
              <a:t>BUILDINGS</a:t>
            </a:r>
          </a:p>
          <a:p>
            <a:pPr algn="ctr">
              <a:buSzPct val="25000"/>
            </a:pPr>
            <a:r>
              <a:rPr lang="en-CA" sz="1600" b="1" dirty="0">
                <a:solidFill>
                  <a:srgbClr val="F14F47"/>
                </a:solidFill>
                <a:latin typeface="Montserrat"/>
                <a:ea typeface="Montserrat"/>
                <a:cs typeface="Montserrat"/>
                <a:sym typeface="Montserrat"/>
              </a:rPr>
              <a:t>(Worth </a:t>
            </a:r>
            <a:r>
              <a:rPr lang="en-CA" sz="1600" b="1" dirty="0" smtClean="0">
                <a:solidFill>
                  <a:srgbClr val="F14F47"/>
                </a:solidFill>
                <a:latin typeface="Montserrat"/>
                <a:ea typeface="Montserrat"/>
                <a:cs typeface="Montserrat"/>
                <a:sym typeface="Montserrat"/>
              </a:rPr>
              <a:t>$4.5B</a:t>
            </a:r>
            <a:r>
              <a:rPr lang="en-CA" sz="1600" b="1" dirty="0">
                <a:solidFill>
                  <a:srgbClr val="F14F47"/>
                </a:solidFill>
                <a:latin typeface="Montserrat"/>
                <a:ea typeface="Montserrat"/>
                <a:cs typeface="Montserrat"/>
                <a:sym typeface="Montserrat"/>
              </a:rPr>
              <a:t>)</a:t>
            </a:r>
            <a:endParaRPr lang="en-US" sz="1600" b="1" dirty="0">
              <a:solidFill>
                <a:srgbClr val="F14F47"/>
              </a:solidFill>
              <a:latin typeface="Montserrat"/>
              <a:ea typeface="Montserrat"/>
              <a:cs typeface="Montserrat"/>
              <a:sym typeface="Montserrat"/>
            </a:endParaRPr>
          </a:p>
        </p:txBody>
      </p:sp>
      <p:sp>
        <p:nvSpPr>
          <p:cNvPr id="31" name="Shape 238"/>
          <p:cNvSpPr/>
          <p:nvPr/>
        </p:nvSpPr>
        <p:spPr>
          <a:xfrm>
            <a:off x="961909" y="5935728"/>
            <a:ext cx="3718840" cy="31169"/>
          </a:xfrm>
          <a:prstGeom prst="rect">
            <a:avLst/>
          </a:prstGeom>
          <a:solidFill>
            <a:srgbClr val="F14F47"/>
          </a:solidFill>
          <a:ln>
            <a:noFill/>
          </a:ln>
        </p:spPr>
        <p:txBody>
          <a:bodyPr lIns="45713" tIns="22850" rIns="45713" bIns="22850" anchor="ctr" anchorCtr="0">
            <a:noAutofit/>
          </a:bodyPr>
          <a:lstStyle/>
          <a:p>
            <a:pPr algn="ctr"/>
            <a:endParaRPr>
              <a:solidFill>
                <a:srgbClr val="FCB614"/>
              </a:solidFill>
              <a:latin typeface="Lato"/>
              <a:ea typeface="Lato"/>
              <a:cs typeface="Lato"/>
              <a:sym typeface="Lato"/>
            </a:endParaRPr>
          </a:p>
        </p:txBody>
      </p:sp>
      <p:sp>
        <p:nvSpPr>
          <p:cNvPr id="35" name="Shape 379"/>
          <p:cNvSpPr txBox="1"/>
          <p:nvPr/>
        </p:nvSpPr>
        <p:spPr>
          <a:xfrm>
            <a:off x="8115322" y="1698525"/>
            <a:ext cx="2656019" cy="552302"/>
          </a:xfrm>
          <a:prstGeom prst="rect">
            <a:avLst/>
          </a:prstGeom>
          <a:noFill/>
          <a:ln>
            <a:noFill/>
          </a:ln>
        </p:spPr>
        <p:txBody>
          <a:bodyPr lIns="45713" tIns="22850" rIns="45713" bIns="22850" anchor="t" anchorCtr="0">
            <a:noAutofit/>
          </a:bodyPr>
          <a:lstStyle/>
          <a:p>
            <a:pPr algn="ctr">
              <a:buSzPct val="25000"/>
            </a:pPr>
            <a:r>
              <a:rPr lang="en-CA" sz="1600" b="1" dirty="0" smtClean="0">
                <a:solidFill>
                  <a:srgbClr val="F14F47"/>
                </a:solidFill>
                <a:latin typeface="Montserrat"/>
                <a:ea typeface="Montserrat"/>
                <a:cs typeface="Montserrat"/>
                <a:sym typeface="Montserrat"/>
              </a:rPr>
              <a:t>1200 </a:t>
            </a:r>
            <a:r>
              <a:rPr lang="en-CA" sz="1600" b="1" dirty="0">
                <a:solidFill>
                  <a:srgbClr val="F14F47"/>
                </a:solidFill>
                <a:latin typeface="Montserrat"/>
                <a:ea typeface="Montserrat"/>
                <a:cs typeface="Montserrat"/>
                <a:sym typeface="Montserrat"/>
              </a:rPr>
              <a:t>BUILDINGS</a:t>
            </a:r>
          </a:p>
          <a:p>
            <a:pPr algn="ctr">
              <a:buSzPct val="25000"/>
            </a:pPr>
            <a:r>
              <a:rPr lang="en-CA" sz="1600" b="1" dirty="0">
                <a:solidFill>
                  <a:srgbClr val="F14F47"/>
                </a:solidFill>
                <a:latin typeface="Montserrat"/>
                <a:ea typeface="Montserrat"/>
                <a:cs typeface="Montserrat"/>
                <a:sym typeface="Montserrat"/>
              </a:rPr>
              <a:t>(Worth </a:t>
            </a:r>
            <a:r>
              <a:rPr lang="en-CA" sz="1600" b="1" dirty="0" smtClean="0">
                <a:solidFill>
                  <a:srgbClr val="F14F47"/>
                </a:solidFill>
                <a:latin typeface="Montserrat"/>
                <a:ea typeface="Montserrat"/>
                <a:cs typeface="Montserrat"/>
                <a:sym typeface="Montserrat"/>
              </a:rPr>
              <a:t>$15B</a:t>
            </a:r>
            <a:r>
              <a:rPr lang="en-CA" sz="1600" b="1" dirty="0">
                <a:solidFill>
                  <a:srgbClr val="F14F47"/>
                </a:solidFill>
                <a:latin typeface="Montserrat"/>
                <a:ea typeface="Montserrat"/>
                <a:cs typeface="Montserrat"/>
                <a:sym typeface="Montserrat"/>
              </a:rPr>
              <a:t>)</a:t>
            </a:r>
            <a:endParaRPr lang="en-US" sz="1600" b="1" dirty="0">
              <a:solidFill>
                <a:srgbClr val="F14F47"/>
              </a:solidFill>
              <a:latin typeface="Montserrat"/>
              <a:ea typeface="Montserrat"/>
              <a:cs typeface="Montserrat"/>
              <a:sym typeface="Montserrat"/>
            </a:endParaRPr>
          </a:p>
        </p:txBody>
      </p:sp>
      <p:sp>
        <p:nvSpPr>
          <p:cNvPr id="71" name="Shape 379"/>
          <p:cNvSpPr txBox="1"/>
          <p:nvPr/>
        </p:nvSpPr>
        <p:spPr>
          <a:xfrm>
            <a:off x="1419284" y="1697702"/>
            <a:ext cx="960824" cy="552302"/>
          </a:xfrm>
          <a:prstGeom prst="rect">
            <a:avLst/>
          </a:prstGeom>
          <a:noFill/>
          <a:ln>
            <a:noFill/>
          </a:ln>
        </p:spPr>
        <p:txBody>
          <a:bodyPr lIns="45713" tIns="22850" rIns="45713" bIns="22850" anchor="t" anchorCtr="0">
            <a:noAutofit/>
          </a:bodyPr>
          <a:lstStyle/>
          <a:p>
            <a:pPr algn="ctr">
              <a:buSzPct val="25000"/>
            </a:pPr>
            <a:r>
              <a:rPr lang="en-CA" sz="1600" b="1" dirty="0" smtClean="0">
                <a:solidFill>
                  <a:srgbClr val="F14F47"/>
                </a:solidFill>
                <a:latin typeface="Montserrat"/>
                <a:ea typeface="Montserrat"/>
                <a:cs typeface="Montserrat"/>
                <a:sym typeface="Montserrat"/>
              </a:rPr>
              <a:t>4,600</a:t>
            </a:r>
            <a:endParaRPr lang="en-CA" sz="1600" b="1" dirty="0">
              <a:solidFill>
                <a:srgbClr val="F14F47"/>
              </a:solidFill>
              <a:latin typeface="Montserrat"/>
              <a:ea typeface="Montserrat"/>
              <a:cs typeface="Montserrat"/>
              <a:sym typeface="Montserrat"/>
            </a:endParaRPr>
          </a:p>
          <a:p>
            <a:pPr algn="ctr">
              <a:buSzPct val="25000"/>
            </a:pPr>
            <a:r>
              <a:rPr lang="en-CA" sz="1600" b="1" dirty="0">
                <a:solidFill>
                  <a:srgbClr val="F14F47"/>
                </a:solidFill>
                <a:latin typeface="Montserrat"/>
                <a:ea typeface="Montserrat"/>
                <a:cs typeface="Montserrat"/>
                <a:sym typeface="Montserrat"/>
              </a:rPr>
              <a:t>PEOPLE</a:t>
            </a:r>
            <a:endParaRPr lang="en-US" sz="1600" b="1" dirty="0">
              <a:solidFill>
                <a:srgbClr val="F14F47"/>
              </a:solidFill>
              <a:latin typeface="Montserrat"/>
              <a:ea typeface="Montserrat"/>
              <a:cs typeface="Montserrat"/>
              <a:sym typeface="Montserrat"/>
            </a:endParaRPr>
          </a:p>
        </p:txBody>
      </p:sp>
      <p:pic>
        <p:nvPicPr>
          <p:cNvPr id="68" name="Picture 6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0561" y="1798028"/>
            <a:ext cx="1617960" cy="1617960"/>
          </a:xfrm>
          <a:prstGeom prst="rect">
            <a:avLst/>
          </a:prstGeom>
        </p:spPr>
      </p:pic>
      <p:pic>
        <p:nvPicPr>
          <p:cNvPr id="69" name="Picture 6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1584" y="4782839"/>
            <a:ext cx="1626878" cy="1626878"/>
          </a:xfrm>
          <a:prstGeom prst="rect">
            <a:avLst/>
          </a:prstGeom>
        </p:spPr>
      </p:pic>
      <p:pic>
        <p:nvPicPr>
          <p:cNvPr id="70" name="Picture 6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676" y="2792492"/>
            <a:ext cx="1617960" cy="1617960"/>
          </a:xfrm>
          <a:prstGeom prst="rect">
            <a:avLst/>
          </a:prstGeom>
        </p:spPr>
      </p:pic>
      <p:pic>
        <p:nvPicPr>
          <p:cNvPr id="73" name="Picture 7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9842" y="3783466"/>
            <a:ext cx="1626878" cy="1626878"/>
          </a:xfrm>
          <a:prstGeom prst="rect">
            <a:avLst/>
          </a:prstGeom>
        </p:spPr>
      </p:pic>
      <p:sp>
        <p:nvSpPr>
          <p:cNvPr id="176" name="Shape 238"/>
          <p:cNvSpPr/>
          <p:nvPr/>
        </p:nvSpPr>
        <p:spPr>
          <a:xfrm>
            <a:off x="6854982" y="5935728"/>
            <a:ext cx="3718840" cy="31169"/>
          </a:xfrm>
          <a:prstGeom prst="rect">
            <a:avLst/>
          </a:prstGeom>
          <a:solidFill>
            <a:srgbClr val="F14F47"/>
          </a:solidFill>
          <a:ln>
            <a:noFill/>
          </a:ln>
        </p:spPr>
        <p:txBody>
          <a:bodyPr lIns="45713" tIns="22850" rIns="45713" bIns="22850" anchor="ctr" anchorCtr="0">
            <a:noAutofit/>
          </a:bodyPr>
          <a:lstStyle/>
          <a:p>
            <a:pPr algn="ctr"/>
            <a:endParaRPr>
              <a:solidFill>
                <a:srgbClr val="FCB614"/>
              </a:solidFill>
              <a:latin typeface="Lato"/>
              <a:ea typeface="Lato"/>
              <a:cs typeface="Lato"/>
              <a:sym typeface="Lato"/>
            </a:endParaRPr>
          </a:p>
        </p:txBody>
      </p:sp>
      <p:pic>
        <p:nvPicPr>
          <p:cNvPr id="100" name="Picture 99"/>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859958" y="2329712"/>
            <a:ext cx="180863" cy="824422"/>
          </a:xfrm>
          <a:prstGeom prst="rect">
            <a:avLst/>
          </a:prstGeom>
        </p:spPr>
      </p:pic>
      <p:pic>
        <p:nvPicPr>
          <p:cNvPr id="136" name="Picture 13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2669" y="4946048"/>
            <a:ext cx="770467" cy="770467"/>
          </a:xfrm>
          <a:prstGeom prst="rect">
            <a:avLst/>
          </a:prstGeom>
        </p:spPr>
      </p:pic>
      <p:pic>
        <p:nvPicPr>
          <p:cNvPr id="144" name="Picture 14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00135" y="4224149"/>
            <a:ext cx="770467" cy="770467"/>
          </a:xfrm>
          <a:prstGeom prst="rect">
            <a:avLst/>
          </a:prstGeom>
        </p:spPr>
      </p:pic>
      <p:pic>
        <p:nvPicPr>
          <p:cNvPr id="145" name="Picture 14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97215" y="3522852"/>
            <a:ext cx="770467" cy="770467"/>
          </a:xfrm>
          <a:prstGeom prst="rect">
            <a:avLst/>
          </a:prstGeom>
        </p:spPr>
      </p:pic>
      <p:pic>
        <p:nvPicPr>
          <p:cNvPr id="146" name="Picture 1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92896" y="2736363"/>
            <a:ext cx="774281" cy="774281"/>
          </a:xfrm>
          <a:prstGeom prst="rect">
            <a:avLst/>
          </a:prstGeom>
        </p:spPr>
      </p:pic>
      <p:pic>
        <p:nvPicPr>
          <p:cNvPr id="147" name="Picture 14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60927" y="5052712"/>
            <a:ext cx="662907" cy="662907"/>
          </a:xfrm>
          <a:prstGeom prst="rect">
            <a:avLst/>
          </a:prstGeom>
        </p:spPr>
      </p:pic>
      <p:pic>
        <p:nvPicPr>
          <p:cNvPr id="151" name="Picture 15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66539" y="4380569"/>
            <a:ext cx="657295" cy="657295"/>
          </a:xfrm>
          <a:prstGeom prst="rect">
            <a:avLst/>
          </a:prstGeom>
        </p:spPr>
      </p:pic>
      <p:pic>
        <p:nvPicPr>
          <p:cNvPr id="152" name="Picture 1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89112" y="3030622"/>
            <a:ext cx="662907" cy="662907"/>
          </a:xfrm>
          <a:prstGeom prst="rect">
            <a:avLst/>
          </a:prstGeom>
        </p:spPr>
      </p:pic>
      <p:pic>
        <p:nvPicPr>
          <p:cNvPr id="153" name="Picture 15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86652" y="3715802"/>
            <a:ext cx="657295" cy="657295"/>
          </a:xfrm>
          <a:prstGeom prst="rect">
            <a:avLst/>
          </a:prstGeom>
        </p:spPr>
      </p:pic>
      <p:pic>
        <p:nvPicPr>
          <p:cNvPr id="155" name="Picture 154"/>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800760" y="2699709"/>
            <a:ext cx="662907" cy="327177"/>
          </a:xfrm>
          <a:prstGeom prst="rect">
            <a:avLst/>
          </a:prstGeom>
        </p:spPr>
      </p:pic>
      <p:pic>
        <p:nvPicPr>
          <p:cNvPr id="156" name="Picture 15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06397" y="5149550"/>
            <a:ext cx="819903" cy="819903"/>
          </a:xfrm>
          <a:prstGeom prst="rect">
            <a:avLst/>
          </a:prstGeom>
        </p:spPr>
      </p:pic>
      <p:pic>
        <p:nvPicPr>
          <p:cNvPr id="157" name="Picture 15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7337" y="5157540"/>
            <a:ext cx="824422" cy="824422"/>
          </a:xfrm>
          <a:prstGeom prst="rect">
            <a:avLst/>
          </a:prstGeom>
        </p:spPr>
      </p:pic>
      <p:pic>
        <p:nvPicPr>
          <p:cNvPr id="158" name="Picture 15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11060" y="4593565"/>
            <a:ext cx="819903" cy="819903"/>
          </a:xfrm>
          <a:prstGeom prst="rect">
            <a:avLst/>
          </a:prstGeom>
        </p:spPr>
      </p:pic>
      <p:pic>
        <p:nvPicPr>
          <p:cNvPr id="159" name="Picture 15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92000" y="4601555"/>
            <a:ext cx="824422" cy="824422"/>
          </a:xfrm>
          <a:prstGeom prst="rect">
            <a:avLst/>
          </a:prstGeom>
        </p:spPr>
      </p:pic>
      <p:pic>
        <p:nvPicPr>
          <p:cNvPr id="177" name="Picture 17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08994" y="4020462"/>
            <a:ext cx="819903" cy="819903"/>
          </a:xfrm>
          <a:prstGeom prst="rect">
            <a:avLst/>
          </a:prstGeom>
        </p:spPr>
      </p:pic>
      <p:pic>
        <p:nvPicPr>
          <p:cNvPr id="178" name="Picture 17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9934" y="4028452"/>
            <a:ext cx="824422" cy="824422"/>
          </a:xfrm>
          <a:prstGeom prst="rect">
            <a:avLst/>
          </a:prstGeom>
        </p:spPr>
      </p:pic>
      <p:pic>
        <p:nvPicPr>
          <p:cNvPr id="179" name="Picture 17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97235" y="3462945"/>
            <a:ext cx="819903" cy="819903"/>
          </a:xfrm>
          <a:prstGeom prst="rect">
            <a:avLst/>
          </a:prstGeom>
        </p:spPr>
      </p:pic>
      <p:pic>
        <p:nvPicPr>
          <p:cNvPr id="180" name="Picture 17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8175" y="3470935"/>
            <a:ext cx="824422" cy="824422"/>
          </a:xfrm>
          <a:prstGeom prst="rect">
            <a:avLst/>
          </a:prstGeom>
        </p:spPr>
      </p:pic>
      <p:pic>
        <p:nvPicPr>
          <p:cNvPr id="181" name="Picture 18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7732" y="5144929"/>
            <a:ext cx="824422" cy="824422"/>
          </a:xfrm>
          <a:prstGeom prst="rect">
            <a:avLst/>
          </a:prstGeom>
        </p:spPr>
      </p:pic>
      <p:pic>
        <p:nvPicPr>
          <p:cNvPr id="182" name="Picture 18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2395" y="4588944"/>
            <a:ext cx="824422" cy="824422"/>
          </a:xfrm>
          <a:prstGeom prst="rect">
            <a:avLst/>
          </a:prstGeom>
        </p:spPr>
      </p:pic>
      <p:pic>
        <p:nvPicPr>
          <p:cNvPr id="183" name="Picture 18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0329" y="4015841"/>
            <a:ext cx="824422" cy="824422"/>
          </a:xfrm>
          <a:prstGeom prst="rect">
            <a:avLst/>
          </a:prstGeom>
        </p:spPr>
      </p:pic>
      <p:pic>
        <p:nvPicPr>
          <p:cNvPr id="184" name="Picture 18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570" y="3458324"/>
            <a:ext cx="824422" cy="824422"/>
          </a:xfrm>
          <a:prstGeom prst="rect">
            <a:avLst/>
          </a:prstGeom>
        </p:spPr>
      </p:pic>
      <p:pic>
        <p:nvPicPr>
          <p:cNvPr id="185" name="Picture 18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73939" y="2902929"/>
            <a:ext cx="819903" cy="819903"/>
          </a:xfrm>
          <a:prstGeom prst="rect">
            <a:avLst/>
          </a:prstGeom>
        </p:spPr>
      </p:pic>
      <p:pic>
        <p:nvPicPr>
          <p:cNvPr id="186" name="Picture 18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4879" y="2910919"/>
            <a:ext cx="824422" cy="824422"/>
          </a:xfrm>
          <a:prstGeom prst="rect">
            <a:avLst/>
          </a:prstGeom>
        </p:spPr>
      </p:pic>
      <p:pic>
        <p:nvPicPr>
          <p:cNvPr id="187" name="Picture 18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274" y="2898308"/>
            <a:ext cx="824422" cy="824422"/>
          </a:xfrm>
          <a:prstGeom prst="rect">
            <a:avLst/>
          </a:prstGeom>
        </p:spPr>
      </p:pic>
      <p:pic>
        <p:nvPicPr>
          <p:cNvPr id="188" name="Picture 18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5256" y="5100480"/>
            <a:ext cx="770467" cy="770467"/>
          </a:xfrm>
          <a:prstGeom prst="rect">
            <a:avLst/>
          </a:prstGeom>
        </p:spPr>
      </p:pic>
      <p:pic>
        <p:nvPicPr>
          <p:cNvPr id="189" name="Picture 18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12722" y="4378581"/>
            <a:ext cx="770467" cy="770467"/>
          </a:xfrm>
          <a:prstGeom prst="rect">
            <a:avLst/>
          </a:prstGeom>
        </p:spPr>
      </p:pic>
      <p:pic>
        <p:nvPicPr>
          <p:cNvPr id="190" name="Picture 18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09802" y="3677284"/>
            <a:ext cx="770467" cy="770467"/>
          </a:xfrm>
          <a:prstGeom prst="rect">
            <a:avLst/>
          </a:prstGeom>
        </p:spPr>
      </p:pic>
      <p:pic>
        <p:nvPicPr>
          <p:cNvPr id="191" name="Picture 19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70280" y="2888977"/>
            <a:ext cx="774281" cy="774281"/>
          </a:xfrm>
          <a:prstGeom prst="rect">
            <a:avLst/>
          </a:prstGeom>
        </p:spPr>
      </p:pic>
      <p:pic>
        <p:nvPicPr>
          <p:cNvPr id="192" name="Picture 19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7249" y="5100480"/>
            <a:ext cx="770467" cy="770467"/>
          </a:xfrm>
          <a:prstGeom prst="rect">
            <a:avLst/>
          </a:prstGeom>
        </p:spPr>
      </p:pic>
      <p:pic>
        <p:nvPicPr>
          <p:cNvPr id="193" name="Picture 19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74715" y="4378581"/>
            <a:ext cx="770467" cy="770467"/>
          </a:xfrm>
          <a:prstGeom prst="rect">
            <a:avLst/>
          </a:prstGeom>
        </p:spPr>
      </p:pic>
      <p:pic>
        <p:nvPicPr>
          <p:cNvPr id="194" name="Picture 19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71795" y="3677284"/>
            <a:ext cx="770467" cy="770467"/>
          </a:xfrm>
          <a:prstGeom prst="rect">
            <a:avLst/>
          </a:prstGeom>
        </p:spPr>
      </p:pic>
      <p:pic>
        <p:nvPicPr>
          <p:cNvPr id="195" name="Picture 1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18101" y="2875865"/>
            <a:ext cx="774281" cy="774281"/>
          </a:xfrm>
          <a:prstGeom prst="rect">
            <a:avLst/>
          </a:prstGeom>
        </p:spPr>
      </p:pic>
      <p:pic>
        <p:nvPicPr>
          <p:cNvPr id="196" name="Picture 19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49242" y="5095109"/>
            <a:ext cx="770467" cy="770467"/>
          </a:xfrm>
          <a:prstGeom prst="rect">
            <a:avLst/>
          </a:prstGeom>
        </p:spPr>
      </p:pic>
      <p:pic>
        <p:nvPicPr>
          <p:cNvPr id="197" name="Picture 19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36708" y="4373210"/>
            <a:ext cx="770467" cy="770467"/>
          </a:xfrm>
          <a:prstGeom prst="rect">
            <a:avLst/>
          </a:prstGeom>
        </p:spPr>
      </p:pic>
      <p:pic>
        <p:nvPicPr>
          <p:cNvPr id="198" name="Picture 19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33788" y="3671913"/>
            <a:ext cx="770467" cy="770467"/>
          </a:xfrm>
          <a:prstGeom prst="rect">
            <a:avLst/>
          </a:prstGeom>
        </p:spPr>
      </p:pic>
      <p:pic>
        <p:nvPicPr>
          <p:cNvPr id="199" name="Picture 19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8429" y="2886028"/>
            <a:ext cx="774281" cy="774281"/>
          </a:xfrm>
          <a:prstGeom prst="rect">
            <a:avLst/>
          </a:prstGeom>
        </p:spPr>
      </p:pic>
      <p:pic>
        <p:nvPicPr>
          <p:cNvPr id="200" name="Picture 19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25881" y="5192911"/>
            <a:ext cx="662907" cy="662907"/>
          </a:xfrm>
          <a:prstGeom prst="rect">
            <a:avLst/>
          </a:prstGeom>
        </p:spPr>
      </p:pic>
      <p:pic>
        <p:nvPicPr>
          <p:cNvPr id="201" name="Picture 20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1493" y="4520768"/>
            <a:ext cx="657295" cy="657295"/>
          </a:xfrm>
          <a:prstGeom prst="rect">
            <a:avLst/>
          </a:prstGeom>
        </p:spPr>
      </p:pic>
      <p:pic>
        <p:nvPicPr>
          <p:cNvPr id="202" name="Picture 20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54066" y="3170821"/>
            <a:ext cx="662907" cy="662907"/>
          </a:xfrm>
          <a:prstGeom prst="rect">
            <a:avLst/>
          </a:prstGeom>
        </p:spPr>
      </p:pic>
      <p:pic>
        <p:nvPicPr>
          <p:cNvPr id="203" name="Picture 20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51606" y="3856001"/>
            <a:ext cx="657295" cy="657295"/>
          </a:xfrm>
          <a:prstGeom prst="rect">
            <a:avLst/>
          </a:prstGeom>
        </p:spPr>
      </p:pic>
      <p:pic>
        <p:nvPicPr>
          <p:cNvPr id="204" name="Picture 20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72740" y="5192911"/>
            <a:ext cx="662907" cy="662907"/>
          </a:xfrm>
          <a:prstGeom prst="rect">
            <a:avLst/>
          </a:prstGeom>
        </p:spPr>
      </p:pic>
      <p:pic>
        <p:nvPicPr>
          <p:cNvPr id="205" name="Picture 20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78352" y="4520768"/>
            <a:ext cx="657295" cy="657295"/>
          </a:xfrm>
          <a:prstGeom prst="rect">
            <a:avLst/>
          </a:prstGeom>
        </p:spPr>
      </p:pic>
      <p:pic>
        <p:nvPicPr>
          <p:cNvPr id="206" name="Picture 20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00925" y="3170821"/>
            <a:ext cx="662907" cy="662907"/>
          </a:xfrm>
          <a:prstGeom prst="rect">
            <a:avLst/>
          </a:prstGeom>
        </p:spPr>
      </p:pic>
      <p:pic>
        <p:nvPicPr>
          <p:cNvPr id="207" name="Picture 20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98465" y="3856001"/>
            <a:ext cx="657295" cy="657295"/>
          </a:xfrm>
          <a:prstGeom prst="rect">
            <a:avLst/>
          </a:prstGeom>
        </p:spPr>
      </p:pic>
      <p:pic>
        <p:nvPicPr>
          <p:cNvPr id="208" name="Picture 20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05797" y="5192911"/>
            <a:ext cx="662907" cy="662907"/>
          </a:xfrm>
          <a:prstGeom prst="rect">
            <a:avLst/>
          </a:prstGeom>
        </p:spPr>
      </p:pic>
      <p:pic>
        <p:nvPicPr>
          <p:cNvPr id="209" name="Picture 20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11409" y="4520768"/>
            <a:ext cx="657295" cy="657295"/>
          </a:xfrm>
          <a:prstGeom prst="rect">
            <a:avLst/>
          </a:prstGeom>
        </p:spPr>
      </p:pic>
      <p:pic>
        <p:nvPicPr>
          <p:cNvPr id="210" name="Picture 20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33982" y="3170821"/>
            <a:ext cx="662907" cy="662907"/>
          </a:xfrm>
          <a:prstGeom prst="rect">
            <a:avLst/>
          </a:prstGeom>
        </p:spPr>
      </p:pic>
      <p:pic>
        <p:nvPicPr>
          <p:cNvPr id="211" name="Picture 2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31522" y="3856001"/>
            <a:ext cx="657295" cy="657295"/>
          </a:xfrm>
          <a:prstGeom prst="rect">
            <a:avLst/>
          </a:prstGeom>
        </p:spPr>
      </p:pic>
      <p:pic>
        <p:nvPicPr>
          <p:cNvPr id="212" name="Picture 2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61575" y="2538615"/>
            <a:ext cx="662907" cy="662907"/>
          </a:xfrm>
          <a:prstGeom prst="rect">
            <a:avLst/>
          </a:prstGeom>
        </p:spPr>
      </p:pic>
      <p:pic>
        <p:nvPicPr>
          <p:cNvPr id="213" name="Picture 2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08434" y="2538615"/>
            <a:ext cx="662907" cy="662907"/>
          </a:xfrm>
          <a:prstGeom prst="rect">
            <a:avLst/>
          </a:prstGeom>
        </p:spPr>
      </p:pic>
      <p:pic>
        <p:nvPicPr>
          <p:cNvPr id="214" name="Picture 2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41491" y="2538615"/>
            <a:ext cx="662907" cy="662907"/>
          </a:xfrm>
          <a:prstGeom prst="rect">
            <a:avLst/>
          </a:prstGeom>
        </p:spPr>
      </p:pic>
      <p:pic>
        <p:nvPicPr>
          <p:cNvPr id="228" name="Picture 227"/>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414455" y="4782839"/>
            <a:ext cx="392401" cy="1626878"/>
          </a:xfrm>
          <a:prstGeom prst="rect">
            <a:avLst/>
          </a:prstGeom>
        </p:spPr>
      </p:pic>
      <p:pic>
        <p:nvPicPr>
          <p:cNvPr id="229" name="Picture 228"/>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390556" y="3783466"/>
            <a:ext cx="392401" cy="1626878"/>
          </a:xfrm>
          <a:prstGeom prst="rect">
            <a:avLst/>
          </a:prstGeom>
        </p:spPr>
      </p:pic>
    </p:spTree>
    <p:extLst>
      <p:ext uri="{BB962C8B-B14F-4D97-AF65-F5344CB8AC3E}">
        <p14:creationId xmlns:p14="http://schemas.microsoft.com/office/powerpoint/2010/main" val="10281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31046"/>
            <a:ext cx="8758989" cy="5826954"/>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1588" y="4511330"/>
            <a:ext cx="6044057" cy="1713007"/>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smtClean="0">
                <a:latin typeface="Montserrat"/>
                <a:ea typeface="Montserrat"/>
                <a:cs typeface="Montserrat"/>
                <a:sym typeface="Montserrat"/>
              </a:rPr>
              <a:t>WHATS AT STAKE?</a:t>
            </a:r>
            <a:endParaRPr lang="en-US" sz="2700" b="1" dirty="0">
              <a:latin typeface="Montserrat"/>
              <a:ea typeface="Montserrat"/>
              <a:cs typeface="Montserrat"/>
              <a:sym typeface="Montserrat"/>
            </a:endParaRP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smtClean="0">
                <a:latin typeface="Montserrat" charset="0"/>
                <a:ea typeface="Montserrat" charset="0"/>
                <a:cs typeface="Montserrat" charset="0"/>
              </a:rPr>
              <a:t>Economic Output and Jobs</a:t>
            </a:r>
            <a:endParaRPr lang="en-US" sz="2000" dirty="0">
              <a:solidFill>
                <a:schemeClr val="dk2"/>
              </a:solidFill>
              <a:latin typeface="Montserrat" charset="0"/>
              <a:ea typeface="Montserrat" charset="0"/>
              <a:cs typeface="Montserrat" charset="0"/>
              <a:sym typeface="Montserrat"/>
            </a:endParaRPr>
          </a:p>
          <a:p>
            <a:pPr lvl="0">
              <a:buSzPct val="25000"/>
            </a:pP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517326" y="4690070"/>
            <a:ext cx="5421982" cy="3020819"/>
          </a:xfrm>
          <a:prstGeom prst="rect">
            <a:avLst/>
          </a:prstGeom>
          <a:noFill/>
          <a:ln>
            <a:noFill/>
          </a:ln>
        </p:spPr>
        <p:txBody>
          <a:bodyPr lIns="45713" tIns="22850" rIns="45713" bIns="22850" anchor="t" anchorCtr="0">
            <a:noAutofit/>
          </a:bodyPr>
          <a:lstStyle/>
          <a:p>
            <a:pPr>
              <a:buSzPct val="25000"/>
            </a:pPr>
            <a:r>
              <a:rPr lang="en-CA" sz="2400" dirty="0">
                <a:solidFill>
                  <a:schemeClr val="bg1"/>
                </a:solidFill>
                <a:latin typeface="Lora" charset="0"/>
                <a:ea typeface="Lora" charset="0"/>
                <a:cs typeface="Lora" charset="0"/>
              </a:rPr>
              <a:t>$68M loss of economic output and 500 jobs per year by the end of the century. </a:t>
            </a:r>
            <a:endParaRPr lang="en-US" sz="2400" dirty="0">
              <a:solidFill>
                <a:schemeClr val="bg1"/>
              </a:solidFill>
              <a:latin typeface="Lora" charset="0"/>
              <a:ea typeface="Lora" charset="0"/>
              <a:cs typeface="Lora" charset="0"/>
              <a:sym typeface="Lora"/>
            </a:endParaRPr>
          </a:p>
        </p:txBody>
      </p:sp>
      <p:pic>
        <p:nvPicPr>
          <p:cNvPr id="19" name="Shape 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48706" y="12700"/>
            <a:ext cx="971065" cy="993042"/>
          </a:xfrm>
          <a:prstGeom prst="rect">
            <a:avLst/>
          </a:prstGeom>
          <a:noFill/>
          <a:ln>
            <a:noFill/>
          </a:ln>
        </p:spPr>
      </p:pic>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119771" y="3218448"/>
            <a:ext cx="4508500" cy="3263900"/>
          </a:xfrm>
          <a:prstGeom prst="rect">
            <a:avLst/>
          </a:prstGeom>
        </p:spPr>
      </p:pic>
    </p:spTree>
    <p:extLst>
      <p:ext uri="{BB962C8B-B14F-4D97-AF65-F5344CB8AC3E}">
        <p14:creationId xmlns:p14="http://schemas.microsoft.com/office/powerpoint/2010/main" val="223586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50105" y="1054762"/>
            <a:ext cx="8340308" cy="5816267"/>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1588" y="2105014"/>
            <a:ext cx="4827086" cy="179079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smtClean="0">
                <a:latin typeface="Montserrat"/>
                <a:ea typeface="Montserrat"/>
                <a:cs typeface="Montserrat"/>
                <a:sym typeface="Montserrat"/>
              </a:rPr>
              <a:t>DOWNTOWN IN </a:t>
            </a:r>
            <a:r>
              <a:rPr lang="en-US" sz="2700" b="1" dirty="0">
                <a:latin typeface="Montserrat"/>
                <a:ea typeface="Montserrat"/>
                <a:cs typeface="Montserrat"/>
                <a:sym typeface="Montserrat"/>
              </a:rPr>
              <a:t>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charset="0"/>
                <a:ea typeface="Montserrat" charset="0"/>
                <a:cs typeface="Montserrat" charset="0"/>
              </a:rPr>
              <a:t>Prepared and Connected Communities</a:t>
            </a:r>
            <a:endParaRPr lang="en-US" sz="2000" dirty="0">
              <a:solidFill>
                <a:schemeClr val="dk2"/>
              </a:solidFill>
              <a:latin typeface="Montserrat" charset="0"/>
              <a:ea typeface="Montserrat" charset="0"/>
              <a:cs typeface="Montserrat" charset="0"/>
              <a:sym typeface="Montserrat"/>
            </a:endParaRPr>
          </a:p>
          <a:p>
            <a:pPr lvl="0">
              <a:buSzPct val="25000"/>
            </a:pP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517325" y="2283754"/>
            <a:ext cx="5421982"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marL="285750" indent="-285750">
              <a:buClr>
                <a:schemeClr val="bg1"/>
              </a:buClr>
              <a:buSzPct val="100000"/>
              <a:buFont typeface="Arial" charset="0"/>
              <a:buChar char="•"/>
            </a:pPr>
            <a:endParaRPr lang="en-US" sz="1600" dirty="0">
              <a:solidFill>
                <a:schemeClr val="bg1"/>
              </a:solidFill>
              <a:latin typeface="Lora"/>
              <a:ea typeface="Lora"/>
              <a:cs typeface="Lora"/>
              <a:sym typeface="Lora"/>
            </a:endParaRP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Engage Bostonians as partners</a:t>
            </a: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Co-create neighborhood plans</a:t>
            </a: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Provide training for jobs in resilience</a:t>
            </a:r>
          </a:p>
        </p:txBody>
      </p:sp>
      <p:pic>
        <p:nvPicPr>
          <p:cNvPr id="19" name="Shape 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48706" y="12700"/>
            <a:ext cx="971065" cy="993042"/>
          </a:xfrm>
          <a:prstGeom prst="rect">
            <a:avLst/>
          </a:prstGeom>
          <a:noFill/>
          <a:ln>
            <a:noFill/>
          </a:ln>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0571" y="96253"/>
            <a:ext cx="1131805" cy="813130"/>
          </a:xfrm>
          <a:prstGeom prst="rect">
            <a:avLst/>
          </a:prstGeom>
        </p:spPr>
      </p:pic>
    </p:spTree>
    <p:extLst>
      <p:ext uri="{BB962C8B-B14F-4D97-AF65-F5344CB8AC3E}">
        <p14:creationId xmlns:p14="http://schemas.microsoft.com/office/powerpoint/2010/main" val="2106293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5855</TotalTime>
  <Words>661</Words>
  <Application>Microsoft Macintosh PowerPoint</Application>
  <PresentationFormat>Widescreen</PresentationFormat>
  <Paragraphs>97</Paragraphs>
  <Slides>12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Calibri</vt:lpstr>
      <vt:lpstr>Calibri Light</vt:lpstr>
      <vt:lpstr>Lato</vt:lpstr>
      <vt:lpstr>Lora</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Zachary Eaves</dc:creator>
  <cp:lastModifiedBy>Zachary Eaves</cp:lastModifiedBy>
  <cp:revision>24</cp:revision>
  <dcterms:created xsi:type="dcterms:W3CDTF">2017-02-09T21:08:46Z</dcterms:created>
  <dcterms:modified xsi:type="dcterms:W3CDTF">2017-03-23T21:03:24Z</dcterms:modified>
</cp:coreProperties>
</file>