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58" r:id="rId3"/>
    <p:sldId id="259" r:id="rId4"/>
    <p:sldId id="260" r:id="rId5"/>
    <p:sldId id="261" r:id="rId6"/>
    <p:sldId id="268" r:id="rId7"/>
    <p:sldId id="264" r:id="rId8"/>
    <p:sldId id="271" r:id="rId9"/>
    <p:sldId id="270"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091"/>
    <p:restoredTop sz="71703"/>
  </p:normalViewPr>
  <p:slideViewPr>
    <p:cSldViewPr snapToGrid="0" snapToObjects="1">
      <p:cViewPr>
        <p:scale>
          <a:sx n="65" d="100"/>
          <a:sy n="65" d="100"/>
        </p:scale>
        <p:origin x="704" y="7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F7B69-17E7-A44F-8470-C267FB300CFB}" type="datetimeFigureOut">
              <a:rPr lang="en-US" smtClean="0"/>
              <a:t>3/23/17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E7D5E-93B1-664B-90F5-E226BF7D6C32}" type="slidenum">
              <a:rPr lang="en-US" smtClean="0"/>
              <a:t>‹#›</a:t>
            </a:fld>
            <a:endParaRPr lang="en-US"/>
          </a:p>
        </p:txBody>
      </p:sp>
    </p:spTree>
    <p:extLst>
      <p:ext uri="{BB962C8B-B14F-4D97-AF65-F5344CB8AC3E}">
        <p14:creationId xmlns:p14="http://schemas.microsoft.com/office/powerpoint/2010/main" val="6395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9E7D5E-93B1-664B-90F5-E226BF7D6C32}" type="slidenum">
              <a:rPr lang="en-US" smtClean="0"/>
              <a:t>1</a:t>
            </a:fld>
            <a:endParaRPr lang="en-US"/>
          </a:p>
        </p:txBody>
      </p:sp>
    </p:spTree>
    <p:extLst>
      <p:ext uri="{BB962C8B-B14F-4D97-AF65-F5344CB8AC3E}">
        <p14:creationId xmlns:p14="http://schemas.microsoft.com/office/powerpoint/2010/main" val="1286749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Roxbury is not facing near term threats but will see flooding as soon as the 2050s requiring protections:</a:t>
            </a:r>
          </a:p>
          <a:p>
            <a:r>
              <a:rPr lang="en-US" sz="1200" kern="1200" dirty="0" smtClean="0">
                <a:solidFill>
                  <a:schemeClr val="tx1"/>
                </a:solidFill>
                <a:effectLst/>
                <a:latin typeface="+mn-lt"/>
                <a:ea typeface="+mn-ea"/>
                <a:cs typeface="+mn-cs"/>
              </a:rPr>
              <a:t>• At the </a:t>
            </a:r>
            <a:r>
              <a:rPr lang="en-US" sz="1200" b="1" kern="1200" dirty="0" smtClean="0">
                <a:solidFill>
                  <a:schemeClr val="tx1"/>
                </a:solidFill>
                <a:effectLst/>
                <a:latin typeface="+mn-lt"/>
                <a:ea typeface="+mn-ea"/>
                <a:cs typeface="+mn-cs"/>
              </a:rPr>
              <a:t>South Boston Waterfront, </a:t>
            </a:r>
            <a:r>
              <a:rPr lang="en-US" sz="1200" kern="1200" dirty="0" smtClean="0">
                <a:solidFill>
                  <a:schemeClr val="tx1"/>
                </a:solidFill>
                <a:effectLst/>
                <a:latin typeface="+mn-lt"/>
                <a:ea typeface="+mn-ea"/>
                <a:cs typeface="+mn-cs"/>
              </a:rPr>
              <a:t>addressing inland flood pathways originating from Fort Point Channel, Boston Harbor, and the Reserve Channel </a:t>
            </a:r>
          </a:p>
          <a:p>
            <a:r>
              <a:rPr lang="en-US" sz="1200" kern="1200" dirty="0" smtClean="0">
                <a:solidFill>
                  <a:schemeClr val="tx1"/>
                </a:solidFill>
                <a:effectLst/>
                <a:latin typeface="+mn-lt"/>
                <a:ea typeface="+mn-ea"/>
                <a:cs typeface="+mn-cs"/>
              </a:rPr>
              <a:t>• At </a:t>
            </a:r>
            <a:r>
              <a:rPr lang="en-US" sz="1200" b="1" kern="1200" dirty="0" smtClean="0">
                <a:solidFill>
                  <a:schemeClr val="tx1"/>
                </a:solidFill>
                <a:effectLst/>
                <a:latin typeface="+mn-lt"/>
                <a:ea typeface="+mn-ea"/>
                <a:cs typeface="+mn-cs"/>
              </a:rPr>
              <a:t>Dorchester Bay, </a:t>
            </a:r>
            <a:r>
              <a:rPr lang="en-US" sz="1200" kern="1200" dirty="0" smtClean="0">
                <a:solidFill>
                  <a:schemeClr val="tx1"/>
                </a:solidFill>
                <a:effectLst/>
                <a:latin typeface="+mn-lt"/>
                <a:ea typeface="+mn-ea"/>
                <a:cs typeface="+mn-cs"/>
              </a:rPr>
              <a:t>addressing inland flood pathways originating from the Old Harbor and </a:t>
            </a:r>
            <a:r>
              <a:rPr lang="en-US" sz="1200" kern="1200" dirty="0" err="1" smtClean="0">
                <a:solidFill>
                  <a:schemeClr val="tx1"/>
                </a:solidFill>
                <a:effectLst/>
                <a:latin typeface="+mn-lt"/>
                <a:ea typeface="+mn-ea"/>
                <a:cs typeface="+mn-cs"/>
              </a:rPr>
              <a:t>Savin</a:t>
            </a:r>
            <a:r>
              <a:rPr lang="en-US" sz="1200" kern="1200" dirty="0" smtClean="0">
                <a:solidFill>
                  <a:schemeClr val="tx1"/>
                </a:solidFill>
                <a:effectLst/>
                <a:latin typeface="+mn-lt"/>
                <a:ea typeface="+mn-ea"/>
                <a:cs typeface="+mn-cs"/>
              </a:rPr>
              <a:t> Hill Cove </a:t>
            </a:r>
          </a:p>
          <a:p>
            <a:r>
              <a:rPr lang="en-US" sz="1200" kern="1200" dirty="0" smtClean="0">
                <a:solidFill>
                  <a:schemeClr val="tx1"/>
                </a:solidFill>
                <a:effectLst/>
                <a:latin typeface="+mn-lt"/>
                <a:ea typeface="+mn-ea"/>
                <a:cs typeface="+mn-cs"/>
              </a:rPr>
              <a:t>• At the </a:t>
            </a:r>
            <a:r>
              <a:rPr lang="en-US" sz="1200" b="1" kern="1200" dirty="0" smtClean="0">
                <a:solidFill>
                  <a:schemeClr val="tx1"/>
                </a:solidFill>
                <a:effectLst/>
                <a:latin typeface="+mn-lt"/>
                <a:ea typeface="+mn-ea"/>
                <a:cs typeface="+mn-cs"/>
              </a:rPr>
              <a:t>New Charles River Dam, </a:t>
            </a:r>
            <a:r>
              <a:rPr lang="en-US" sz="1200" kern="1200" dirty="0" smtClean="0">
                <a:solidFill>
                  <a:schemeClr val="tx1"/>
                </a:solidFill>
                <a:effectLst/>
                <a:latin typeface="+mn-lt"/>
                <a:ea typeface="+mn-ea"/>
                <a:cs typeface="+mn-cs"/>
              </a:rPr>
              <a:t>addressing potential overtopping or flanking of the dam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0375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8308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4234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Roxbury has some of the hottest summer temperatures and has a high percentage of community members who may be more at risk including low income, older  Bostonians and children, and those dealing with medical illnesses.</a:t>
            </a:r>
          </a:p>
          <a:p>
            <a:endParaRPr lang="en-US" dirty="0"/>
          </a:p>
        </p:txBody>
      </p:sp>
      <p:sp>
        <p:nvSpPr>
          <p:cNvPr id="4" name="Slide Number Placeholder 3"/>
          <p:cNvSpPr>
            <a:spLocks noGrp="1"/>
          </p:cNvSpPr>
          <p:nvPr>
            <p:ph type="sldNum" sz="quarter" idx="10"/>
          </p:nvPr>
        </p:nvSpPr>
        <p:spPr/>
        <p:txBody>
          <a:bodyPr/>
          <a:lstStyle/>
          <a:p>
            <a:fld id="{019E7D5E-93B1-664B-90F5-E226BF7D6C32}" type="slidenum">
              <a:rPr lang="en-US" smtClean="0"/>
              <a:t>2</a:t>
            </a:fld>
            <a:endParaRPr lang="en-US"/>
          </a:p>
        </p:txBody>
      </p:sp>
    </p:spTree>
    <p:extLst>
      <p:ext uri="{BB962C8B-B14F-4D97-AF65-F5344CB8AC3E}">
        <p14:creationId xmlns:p14="http://schemas.microsoft.com/office/powerpoint/2010/main" val="1057743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Stormwater flooding is already an issue for Roxbury with Melnea Cass Blvd often impacted during heavy rains. More frequent intense storms will extend the exposure into the Lower Roxbury and Hampton George including the northern edge of Malcolm X Park and the area north of King Towers.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810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Flood progression into Roxbury takes place through the South End. In addition to impacting the roads, the </a:t>
            </a:r>
            <a:r>
              <a:rPr lang="en-US" sz="1200" kern="1200" dirty="0" err="1" smtClean="0">
                <a:solidFill>
                  <a:schemeClr val="tx1"/>
                </a:solidFill>
                <a:effectLst/>
                <a:latin typeface="+mn-lt"/>
                <a:ea typeface="+mn-ea"/>
                <a:cs typeface="+mn-cs"/>
              </a:rPr>
              <a:t>Amtrack</a:t>
            </a:r>
            <a:r>
              <a:rPr lang="en-US" sz="1200" kern="1200" dirty="0" smtClean="0">
                <a:solidFill>
                  <a:schemeClr val="tx1"/>
                </a:solidFill>
                <a:effectLst/>
                <a:latin typeface="+mn-lt"/>
                <a:ea typeface="+mn-ea"/>
                <a:cs typeface="+mn-cs"/>
              </a:rPr>
              <a:t>/MBTA lines between Tremont and Columbus are exposed to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flooding.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812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6174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Roxbury is among the least exposed in terms of land area, population, and buildings when compared to other neighborhoods. Later in the century the population and buildings exposed greatly increase including to the Boston Water and Sewer Commission headquarters.</a:t>
            </a:r>
            <a:r>
              <a:rPr lang="en-US" dirty="0" smtClean="0">
                <a:effectLst/>
              </a:rPr>
              <a:t>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4735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6432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Roxbury has high concentrations of vulnerable populations, but also many community organizations and non-profits that serve residents. </a:t>
            </a:r>
            <a:r>
              <a:rPr lang="en-US" sz="1200" kern="1200" dirty="0" smtClean="0">
                <a:solidFill>
                  <a:schemeClr val="tx1"/>
                </a:solidFill>
                <a:effectLst/>
                <a:latin typeface="+mn-lt"/>
                <a:ea typeface="+mn-ea"/>
                <a:cs typeface="+mn-cs"/>
              </a:rPr>
              <a:t>Several Boston Centers for Youth and Families (BCYF) connect residents to resources and information and act as cooling centers. Community development corporations advocate for the neighborhood and develop affordable housing. These organizations help supplement the resource network for residents who have special needs and vulnerabilities and enhance resilience in the community in hazard events </a:t>
            </a:r>
          </a:p>
          <a:p>
            <a:r>
              <a:rPr lang="en-US" sz="1200" kern="1200" dirty="0" smtClean="0">
                <a:solidFill>
                  <a:schemeClr val="tx1"/>
                </a:solidFill>
                <a:effectLst/>
                <a:latin typeface="+mn-lt"/>
                <a:ea typeface="+mn-ea"/>
                <a:cs typeface="+mn-cs"/>
              </a:rPr>
              <a:t>83% of residents are people of color, the second highest concentration of people of color in the entire city and much higher than Boston as a whole.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0558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4586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52443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98721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429044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bout Us 1">
    <p:spTree>
      <p:nvGrpSpPr>
        <p:cNvPr id="1" name="Shape 31"/>
        <p:cNvGrpSpPr/>
        <p:nvPr/>
      </p:nvGrpSpPr>
      <p:grpSpPr>
        <a:xfrm>
          <a:off x="0" y="0"/>
          <a:ext cx="0" cy="0"/>
          <a:chOff x="0" y="0"/>
          <a:chExt cx="0" cy="0"/>
        </a:xfrm>
      </p:grpSpPr>
      <p:sp>
        <p:nvSpPr>
          <p:cNvPr id="32" name="Shape 32"/>
          <p:cNvSpPr>
            <a:spLocks noGrp="1"/>
          </p:cNvSpPr>
          <p:nvPr>
            <p:ph type="pic" idx="2"/>
          </p:nvPr>
        </p:nvSpPr>
        <p:spPr>
          <a:xfrm>
            <a:off x="2275839" y="1926167"/>
            <a:ext cx="1733551" cy="1733549"/>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Montserrat"/>
                <a:ea typeface="Montserrat"/>
                <a:cs typeface="Montserrat"/>
                <a:sym typeface="Montserrat"/>
              </a:defRPr>
            </a:lvl1pPr>
            <a:lvl2pPr marL="457108" marR="0" lvl="1" indent="-6258" algn="l" rtl="0">
              <a:lnSpc>
                <a:spcPct val="90000"/>
              </a:lnSpc>
              <a:spcBef>
                <a:spcPts val="500"/>
              </a:spcBef>
              <a:buClr>
                <a:schemeClr val="dk1"/>
              </a:buClr>
              <a:buFont typeface="Arial"/>
              <a:buNone/>
              <a:defRPr sz="2000" b="0" i="0" u="none" strike="noStrike" cap="none">
                <a:solidFill>
                  <a:schemeClr val="dk1"/>
                </a:solidFill>
                <a:latin typeface="Montserrat"/>
                <a:ea typeface="Montserrat"/>
                <a:cs typeface="Montserrat"/>
                <a:sym typeface="Montserrat"/>
              </a:defRPr>
            </a:lvl2pPr>
            <a:lvl3pPr marL="914217" marR="0" lvl="2" indent="-6167" algn="l" rtl="0">
              <a:lnSpc>
                <a:spcPct val="90000"/>
              </a:lnSpc>
              <a:spcBef>
                <a:spcPts val="500"/>
              </a:spcBef>
              <a:buClr>
                <a:schemeClr val="dk1"/>
              </a:buClr>
              <a:buFont typeface="Arial"/>
              <a:buNone/>
              <a:defRPr sz="1800" b="0" i="0" u="none" strike="noStrike" cap="none">
                <a:solidFill>
                  <a:schemeClr val="dk1"/>
                </a:solidFill>
                <a:latin typeface="Montserrat"/>
                <a:ea typeface="Montserrat"/>
                <a:cs typeface="Montserrat"/>
                <a:sym typeface="Montserrat"/>
              </a:defRPr>
            </a:lvl3pPr>
            <a:lvl4pPr marL="1371326" marR="0" lvl="3" indent="-6076" algn="l" rtl="0">
              <a:lnSpc>
                <a:spcPct val="90000"/>
              </a:lnSpc>
              <a:spcBef>
                <a:spcPts val="500"/>
              </a:spcBef>
              <a:buClr>
                <a:schemeClr val="dk1"/>
              </a:buClr>
              <a:buFont typeface="Arial"/>
              <a:buNone/>
              <a:defRPr sz="1600" b="0" i="0" u="none" strike="noStrike" cap="none">
                <a:solidFill>
                  <a:schemeClr val="dk1"/>
                </a:solidFill>
                <a:latin typeface="Montserrat"/>
                <a:ea typeface="Montserrat"/>
                <a:cs typeface="Montserrat"/>
                <a:sym typeface="Montserrat"/>
              </a:defRPr>
            </a:lvl4pPr>
            <a:lvl5pPr marL="1828434" marR="0" lvl="4" indent="-5984" algn="l" rtl="0">
              <a:lnSpc>
                <a:spcPct val="90000"/>
              </a:lnSpc>
              <a:spcBef>
                <a:spcPts val="500"/>
              </a:spcBef>
              <a:buClr>
                <a:schemeClr val="dk1"/>
              </a:buClr>
              <a:buFont typeface="Arial"/>
              <a:buNone/>
              <a:defRPr sz="1600" b="0" i="0" u="none" strike="noStrike" cap="none">
                <a:solidFill>
                  <a:schemeClr val="dk1"/>
                </a:solidFill>
                <a:latin typeface="Montserrat"/>
                <a:ea typeface="Montserrat"/>
                <a:cs typeface="Montserrat"/>
                <a:sym typeface="Montserrat"/>
              </a:defRPr>
            </a:lvl5pPr>
            <a:lvl6pPr marL="2514097" marR="0" lvl="5" indent="-120147"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6pPr>
            <a:lvl7pPr marL="2971206" marR="0" lvl="6" indent="-120055"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7pPr>
            <a:lvl8pPr marL="3428314" marR="0" lvl="7" indent="-119964"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8pPr>
            <a:lvl9pPr marL="3885423" marR="0" lvl="8" indent="-119873"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50027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55308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39220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91723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B965CC-EB59-7541-8E9F-2268C42B54D9}" type="datetimeFigureOut">
              <a:rPr lang="en-US" smtClean="0"/>
              <a:t>3/23/17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212003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B965CC-EB59-7541-8E9F-2268C42B54D9}" type="datetimeFigureOut">
              <a:rPr lang="en-US" smtClean="0"/>
              <a:t>3/23/17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44612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965CC-EB59-7541-8E9F-2268C42B54D9}" type="datetimeFigureOut">
              <a:rPr lang="en-US" smtClean="0"/>
              <a:t>3/23/17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23638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93807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4750039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965CC-EB59-7541-8E9F-2268C42B54D9}" type="datetimeFigureOut">
              <a:rPr lang="en-US" smtClean="0"/>
              <a:t>3/23/17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E95B7-B451-CD45-97A0-28C0B5437902}" type="slidenum">
              <a:rPr lang="en-US" smtClean="0"/>
              <a:t>‹#›</a:t>
            </a:fld>
            <a:endParaRPr lang="en-US"/>
          </a:p>
        </p:txBody>
      </p:sp>
    </p:spTree>
    <p:extLst>
      <p:ext uri="{BB962C8B-B14F-4D97-AF65-F5344CB8AC3E}">
        <p14:creationId xmlns:p14="http://schemas.microsoft.com/office/powerpoint/2010/main" val="1751349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jpg"/><Relationship Id="rId5"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1.png"/><Relationship Id="rId5" Type="http://schemas.openxmlformats.org/officeDocument/2006/relationships/image" Target="../media/image26.jpeg"/><Relationship Id="rId6" Type="http://schemas.openxmlformats.org/officeDocument/2006/relationships/image" Target="../media/image27.jp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1.png"/><Relationship Id="rId5" Type="http://schemas.openxmlformats.org/officeDocument/2006/relationships/image" Target="../media/image29.jp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png"/><Relationship Id="rId5"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png"/><Relationship Id="rId5"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jp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tiff"/><Relationship Id="rId5" Type="http://schemas.openxmlformats.org/officeDocument/2006/relationships/image" Target="../media/image13.tiff"/><Relationship Id="rId6" Type="http://schemas.openxmlformats.org/officeDocument/2006/relationships/image" Target="../media/image14.tiff"/><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png"/><Relationship Id="rId5" Type="http://schemas.openxmlformats.org/officeDocument/2006/relationships/image" Target="../media/image16.jpeg"/><Relationship Id="rId6"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1.png"/><Relationship Id="rId6" Type="http://schemas.openxmlformats.org/officeDocument/2006/relationships/image" Target="../media/image16.jpeg"/><Relationship Id="rId7" Type="http://schemas.openxmlformats.org/officeDocument/2006/relationships/image" Target="../media/image22.jp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0160786"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883217" y="259643"/>
            <a:ext cx="7439411" cy="634771"/>
          </a:xfrm>
          <a:prstGeom prst="rect">
            <a:avLst/>
          </a:prstGeom>
          <a:noFill/>
          <a:ln>
            <a:noFill/>
          </a:ln>
        </p:spPr>
        <p:txBody>
          <a:bodyPr lIns="45713" tIns="22850" rIns="45713" bIns="22850" anchor="t" anchorCtr="0">
            <a:noAutofit/>
          </a:bodyPr>
          <a:lstStyle/>
          <a:p>
            <a:pPr>
              <a:buSzPct val="25000"/>
            </a:pPr>
            <a:r>
              <a:rPr lang="en-US" sz="3000" dirty="0">
                <a:latin typeface="Montserrat"/>
                <a:ea typeface="Montserrat"/>
                <a:cs typeface="Montserrat"/>
                <a:sym typeface="Montserrat"/>
              </a:rPr>
              <a:t>FOCUS AREA: </a:t>
            </a:r>
            <a:r>
              <a:rPr lang="en-US" sz="3000" b="1" dirty="0" smtClean="0">
                <a:latin typeface="Montserrat"/>
                <a:ea typeface="Montserrat"/>
                <a:cs typeface="Montserrat"/>
                <a:sym typeface="Montserrat"/>
              </a:rPr>
              <a:t>ROXBURY</a:t>
            </a:r>
          </a:p>
          <a:p>
            <a:pPr>
              <a:buSzPct val="25000"/>
            </a:pPr>
            <a:endParaRPr lang="en-US" sz="300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6"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487511" y="359498"/>
            <a:ext cx="1365737" cy="179029"/>
          </a:xfrm>
          <a:prstGeom prst="rect">
            <a:avLst/>
          </a:prstGeom>
          <a:noFill/>
          <a:ln>
            <a:noFill/>
          </a:ln>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70287" y="2738863"/>
            <a:ext cx="1301249" cy="1759985"/>
          </a:xfrm>
          <a:prstGeom prst="rect">
            <a:avLst/>
          </a:prstGeom>
        </p:spPr>
      </p:pic>
      <p:grpSp>
        <p:nvGrpSpPr>
          <p:cNvPr id="11" name="Group 10"/>
          <p:cNvGrpSpPr/>
          <p:nvPr/>
        </p:nvGrpSpPr>
        <p:grpSpPr>
          <a:xfrm>
            <a:off x="10487512" y="1053661"/>
            <a:ext cx="1218252" cy="1506659"/>
            <a:chOff x="16057537" y="763507"/>
            <a:chExt cx="3373463" cy="4295788"/>
          </a:xfrm>
        </p:grpSpPr>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342325" y="763507"/>
              <a:ext cx="3088675" cy="4295788"/>
            </a:xfrm>
            <a:prstGeom prst="rect">
              <a:avLst/>
            </a:prstGeom>
          </p:spPr>
        </p:pic>
        <p:sp>
          <p:nvSpPr>
            <p:cNvPr id="13" name="Rectangle 12"/>
            <p:cNvSpPr/>
            <p:nvPr/>
          </p:nvSpPr>
          <p:spPr>
            <a:xfrm>
              <a:off x="16057537" y="3331029"/>
              <a:ext cx="1054806" cy="1122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a:p>
          </p:txBody>
        </p:sp>
      </p:grpSp>
      <p:sp>
        <p:nvSpPr>
          <p:cNvPr id="16" name="Shape 379"/>
          <p:cNvSpPr txBox="1"/>
          <p:nvPr/>
        </p:nvSpPr>
        <p:spPr>
          <a:xfrm>
            <a:off x="918205" y="5733496"/>
            <a:ext cx="8628131" cy="459303"/>
          </a:xfrm>
          <a:prstGeom prst="rect">
            <a:avLst/>
          </a:prstGeom>
          <a:noFill/>
          <a:ln>
            <a:noFill/>
          </a:ln>
        </p:spPr>
        <p:txBody>
          <a:bodyPr lIns="45713" tIns="22850" rIns="45713" bIns="22850" anchor="t" anchorCtr="0">
            <a:noAutofit/>
          </a:bodyPr>
          <a:lstStyle/>
          <a:p>
            <a:pPr lvl="0">
              <a:buSzPct val="25000"/>
            </a:pPr>
            <a:r>
              <a:rPr lang="en-US" sz="2400" dirty="0" smtClean="0">
                <a:latin typeface="Lora" charset="0"/>
                <a:ea typeface="Lora" charset="0"/>
                <a:cs typeface="Lora" charset="0"/>
              </a:rPr>
              <a:t>71,000</a:t>
            </a:r>
            <a:r>
              <a:rPr lang="en-US" sz="2400" dirty="0">
                <a:latin typeface="Lora" charset="0"/>
                <a:ea typeface="Lora" charset="0"/>
                <a:cs typeface="Lora" charset="0"/>
              </a:rPr>
              <a:t>+ people, </a:t>
            </a:r>
            <a:r>
              <a:rPr lang="en-US" sz="2400" dirty="0" smtClean="0">
                <a:latin typeface="Lora" charset="0"/>
                <a:ea typeface="Lora" charset="0"/>
                <a:cs typeface="Lora" charset="0"/>
              </a:rPr>
              <a:t>24,000 </a:t>
            </a:r>
            <a:r>
              <a:rPr lang="en-US" sz="2400" dirty="0">
                <a:latin typeface="Lora" charset="0"/>
                <a:ea typeface="Lora" charset="0"/>
                <a:cs typeface="Lora" charset="0"/>
              </a:rPr>
              <a:t>jobs, </a:t>
            </a:r>
            <a:r>
              <a:rPr lang="en-US" sz="2400" dirty="0" smtClean="0">
                <a:latin typeface="Lora" charset="0"/>
                <a:ea typeface="Lora" charset="0"/>
                <a:cs typeface="Lora" charset="0"/>
              </a:rPr>
              <a:t>+$4.2 </a:t>
            </a:r>
            <a:r>
              <a:rPr lang="en-US" sz="2400" dirty="0">
                <a:latin typeface="Lora" charset="0"/>
                <a:ea typeface="Lora" charset="0"/>
                <a:cs typeface="Lora" charset="0"/>
              </a:rPr>
              <a:t>billion to city economy. </a:t>
            </a:r>
            <a:endParaRPr lang="en-US" sz="2400" dirty="0">
              <a:solidFill>
                <a:schemeClr val="dk2"/>
              </a:solidFill>
              <a:latin typeface="Lora" charset="0"/>
              <a:ea typeface="Lora" charset="0"/>
              <a:cs typeface="Lora" charset="0"/>
              <a:sym typeface="Montserrat"/>
            </a:endParaRPr>
          </a:p>
        </p:txBody>
      </p:sp>
      <p:sp>
        <p:nvSpPr>
          <p:cNvPr id="17" name="Shape 238"/>
          <p:cNvSpPr/>
          <p:nvPr/>
        </p:nvSpPr>
        <p:spPr>
          <a:xfrm>
            <a:off x="0" y="5905997"/>
            <a:ext cx="734479" cy="114300"/>
          </a:xfrm>
          <a:prstGeom prst="rect">
            <a:avLst/>
          </a:prstGeom>
          <a:solidFill>
            <a:srgbClr val="F14F47"/>
          </a:solidFill>
          <a:ln>
            <a:noFill/>
          </a:ln>
        </p:spPr>
        <p:txBody>
          <a:bodyPr lIns="45713" tIns="22850" rIns="45713" bIns="22850" anchor="ctr" anchorCtr="0">
            <a:noAutofit/>
          </a:bodyPr>
          <a:lstStyle/>
          <a:p>
            <a:pPr algn="ctr"/>
            <a:endParaRPr>
              <a:solidFill>
                <a:srgbClr val="62AB45"/>
              </a:solidFill>
              <a:latin typeface="Lato"/>
              <a:ea typeface="Lato"/>
              <a:cs typeface="Lato"/>
              <a:sym typeface="Lato"/>
            </a:endParaRPr>
          </a:p>
        </p:txBody>
      </p:sp>
      <p:pic>
        <p:nvPicPr>
          <p:cNvPr id="14" name="Pictur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626540" y="4677391"/>
            <a:ext cx="1252504" cy="1694769"/>
          </a:xfrm>
          <a:prstGeom prst="rect">
            <a:avLst/>
          </a:prstGeom>
        </p:spPr>
      </p:pic>
      <p:sp>
        <p:nvSpPr>
          <p:cNvPr id="2" name="Rectangle 1"/>
          <p:cNvSpPr/>
          <p:nvPr/>
        </p:nvSpPr>
        <p:spPr>
          <a:xfrm>
            <a:off x="10222334" y="1753848"/>
            <a:ext cx="706058" cy="698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4090"/>
          <a:stretch/>
        </p:blipFill>
        <p:spPr>
          <a:xfrm>
            <a:off x="0" y="1044329"/>
            <a:ext cx="10268570" cy="4104141"/>
          </a:xfrm>
          <a:prstGeom prst="rect">
            <a:avLst/>
          </a:prstGeom>
        </p:spPr>
      </p:pic>
    </p:spTree>
    <p:extLst>
      <p:ext uri="{BB962C8B-B14F-4D97-AF65-F5344CB8AC3E}">
        <p14:creationId xmlns:p14="http://schemas.microsoft.com/office/powerpoint/2010/main" val="70911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6147943" y="2822643"/>
            <a:ext cx="6044057" cy="2902296"/>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ROXBURY </a:t>
            </a:r>
            <a:r>
              <a:rPr lang="en-US" sz="2700" b="1" dirty="0" smtClean="0">
                <a:latin typeface="Montserrat"/>
                <a:ea typeface="Montserrat"/>
                <a:cs typeface="Montserrat"/>
                <a:sym typeface="Montserrat"/>
              </a:rPr>
              <a:t>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charset="0"/>
                <a:ea typeface="Montserrat" charset="0"/>
                <a:cs typeface="Montserrat" charset="0"/>
              </a:rPr>
              <a:t>Protected Shores</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6663681" y="3001383"/>
            <a:ext cx="5180214"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Engage Bostonians as partners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Co-create neighborhood plans</a:t>
            </a:r>
          </a:p>
          <a:p>
            <a:pPr marL="285750" indent="-285750">
              <a:buClr>
                <a:schemeClr val="bg1"/>
              </a:buClr>
              <a:buSzPct val="100000"/>
              <a:buFont typeface="Arial" charset="0"/>
              <a:buChar char="•"/>
            </a:pPr>
            <a:r>
              <a:rPr lang="en-US" sz="1600" dirty="0">
                <a:solidFill>
                  <a:schemeClr val="bg1"/>
                </a:solidFill>
                <a:latin typeface="Lora" charset="0"/>
                <a:ea typeface="Lora" charset="0"/>
                <a:cs typeface="Lora" charset="0"/>
                <a:sym typeface="Lora"/>
              </a:rPr>
              <a:t>Provide training for jobs in resilience</a:t>
            </a:r>
          </a:p>
          <a:p>
            <a:pPr marL="285750" indent="-285750">
              <a:buFont typeface="Arial" charset="0"/>
              <a:buChar char="•"/>
            </a:pPr>
            <a:r>
              <a:rPr lang="en-US" sz="1600" dirty="0">
                <a:solidFill>
                  <a:schemeClr val="bg1"/>
                </a:solidFill>
                <a:latin typeface="Lora" charset="0"/>
                <a:ea typeface="Lora" charset="0"/>
                <a:cs typeface="Lora" charset="0"/>
              </a:rPr>
              <a:t>As soon as the 2050s, the northern edge of Roxbury will be exposed to flooding requiring protection at the South Boston Waterfront, Dorchester Bay, and the New Charles River Dam.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7236" y="35445"/>
            <a:ext cx="1242480" cy="89264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578" y="1168400"/>
            <a:ext cx="5461000" cy="5689600"/>
          </a:xfrm>
          <a:prstGeom prst="rect">
            <a:avLst/>
          </a:prstGeom>
        </p:spPr>
      </p:pic>
    </p:spTree>
    <p:extLst>
      <p:ext uri="{BB962C8B-B14F-4D97-AF65-F5344CB8AC3E}">
        <p14:creationId xmlns:p14="http://schemas.microsoft.com/office/powerpoint/2010/main" val="829967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0413" y="1143000"/>
            <a:ext cx="7620000" cy="5715000"/>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8" y="3125459"/>
            <a:ext cx="5724525" cy="2877776"/>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ROXBURY </a:t>
            </a:r>
            <a:r>
              <a:rPr lang="en-US" sz="2700" b="1" dirty="0" smtClean="0">
                <a:latin typeface="Montserrat"/>
                <a:ea typeface="Montserrat"/>
                <a:cs typeface="Montserrat"/>
                <a:sym typeface="Montserrat"/>
              </a:rPr>
              <a:t>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Resilient Infrastructure</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446088" y="3304199"/>
            <a:ext cx="5044157"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85750" indent="-285750">
              <a:buFont typeface="Arial" charset="0"/>
              <a:buChar char="•"/>
            </a:pPr>
            <a:r>
              <a:rPr lang="en-US" sz="1600" dirty="0" smtClean="0">
                <a:solidFill>
                  <a:schemeClr val="bg1"/>
                </a:solidFill>
                <a:latin typeface="Lora" charset="0"/>
                <a:ea typeface="Lora" charset="0"/>
                <a:cs typeface="Lora" charset="0"/>
              </a:rPr>
              <a:t>Develop </a:t>
            </a:r>
            <a:r>
              <a:rPr lang="en-US" sz="1600" dirty="0">
                <a:solidFill>
                  <a:schemeClr val="bg1"/>
                </a:solidFill>
                <a:latin typeface="Lora" charset="0"/>
                <a:ea typeface="Lora" charset="0"/>
                <a:cs typeface="Lora" charset="0"/>
              </a:rPr>
              <a:t>coordinated risk response plans for extreme weather events.</a:t>
            </a:r>
          </a:p>
          <a:p>
            <a:pPr marL="285750" indent="-285750">
              <a:buFont typeface="Arial" charset="0"/>
              <a:buChar char="•"/>
            </a:pPr>
            <a:r>
              <a:rPr lang="en-US" sz="1600" dirty="0" smtClean="0">
                <a:solidFill>
                  <a:schemeClr val="bg1"/>
                </a:solidFill>
                <a:latin typeface="Lora" charset="0"/>
                <a:ea typeface="Lora" charset="0"/>
                <a:cs typeface="Lora" charset="0"/>
              </a:rPr>
              <a:t>Support </a:t>
            </a:r>
            <a:r>
              <a:rPr lang="en-US" sz="1600" dirty="0">
                <a:solidFill>
                  <a:schemeClr val="bg1"/>
                </a:solidFill>
                <a:latin typeface="Lora" charset="0"/>
                <a:ea typeface="Lora" charset="0"/>
                <a:cs typeface="Lora" charset="0"/>
              </a:rPr>
              <a:t>MTBA’s assessment of flooding of the Orange Line.</a:t>
            </a:r>
          </a:p>
          <a:p>
            <a:pPr marL="285750" indent="-285750">
              <a:buFont typeface="Arial" charset="0"/>
              <a:buChar char="•"/>
            </a:pPr>
            <a:r>
              <a:rPr lang="en-US" sz="1600" dirty="0" smtClean="0">
                <a:solidFill>
                  <a:schemeClr val="bg1"/>
                </a:solidFill>
                <a:latin typeface="Lora" charset="0"/>
                <a:ea typeface="Lora" charset="0"/>
                <a:cs typeface="Lora" charset="0"/>
              </a:rPr>
              <a:t>Explore </a:t>
            </a:r>
            <a:r>
              <a:rPr lang="en-US" sz="1600" dirty="0">
                <a:solidFill>
                  <a:schemeClr val="bg1"/>
                </a:solidFill>
                <a:latin typeface="Lora" charset="0"/>
                <a:ea typeface="Lora" charset="0"/>
                <a:cs typeface="Lora" charset="0"/>
              </a:rPr>
              <a:t>options for energy justice </a:t>
            </a:r>
            <a:r>
              <a:rPr lang="en-US" sz="1600" dirty="0" err="1">
                <a:solidFill>
                  <a:schemeClr val="bg1"/>
                </a:solidFill>
                <a:latin typeface="Lora" charset="0"/>
                <a:ea typeface="Lora" charset="0"/>
                <a:cs typeface="Lora" charset="0"/>
              </a:rPr>
              <a:t>microgrids</a:t>
            </a:r>
            <a:r>
              <a:rPr lang="en-US" sz="1600" dirty="0">
                <a:solidFill>
                  <a:schemeClr val="bg1"/>
                </a:solidFill>
                <a:latin typeface="Lora" charset="0"/>
                <a:ea typeface="Lora" charset="0"/>
                <a:cs typeface="Lora" charset="0"/>
              </a:rPr>
              <a:t> in Roxbury which has the greatest potential for solar in the city.  </a:t>
            </a:r>
          </a:p>
        </p:txBody>
      </p:sp>
      <p:pic>
        <p:nvPicPr>
          <p:cNvPr id="11"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61945" y="157833"/>
            <a:ext cx="1291748" cy="756751"/>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9124" y="0"/>
            <a:ext cx="1392867" cy="1000687"/>
          </a:xfrm>
          <a:prstGeom prst="rect">
            <a:avLst/>
          </a:prstGeom>
        </p:spPr>
      </p:pic>
    </p:spTree>
    <p:extLst>
      <p:ext uri="{BB962C8B-B14F-4D97-AF65-F5344CB8AC3E}">
        <p14:creationId xmlns:p14="http://schemas.microsoft.com/office/powerpoint/2010/main" val="1160132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88" y="1053638"/>
            <a:ext cx="8710921" cy="5804362"/>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6147943" y="3185455"/>
            <a:ext cx="6044057" cy="28194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ROXBURY </a:t>
            </a:r>
            <a:r>
              <a:rPr lang="en-US" sz="2700" b="1" dirty="0" smtClean="0">
                <a:latin typeface="Montserrat"/>
                <a:ea typeface="Montserrat"/>
                <a:cs typeface="Montserrat"/>
                <a:sym typeface="Montserrat"/>
              </a:rPr>
              <a:t>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Adaptive Buildings</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6663681" y="3423829"/>
            <a:ext cx="5421982"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85750" indent="-285750">
              <a:buFont typeface="Arial" charset="0"/>
              <a:buChar char="•"/>
            </a:pPr>
            <a:r>
              <a:rPr lang="en-CA" sz="1600" dirty="0" smtClean="0">
                <a:solidFill>
                  <a:schemeClr val="bg1"/>
                </a:solidFill>
                <a:latin typeface="Lora" charset="0"/>
                <a:ea typeface="Lora" charset="0"/>
                <a:cs typeface="Lora" charset="0"/>
              </a:rPr>
              <a:t>Update </a:t>
            </a:r>
            <a:r>
              <a:rPr lang="en-CA" sz="1600" dirty="0">
                <a:solidFill>
                  <a:schemeClr val="bg1"/>
                </a:solidFill>
                <a:latin typeface="Lora" charset="0"/>
                <a:ea typeface="Lora" charset="0"/>
                <a:cs typeface="Lora" charset="0"/>
              </a:rPr>
              <a:t>zoning and building codes and notify developers with projects in the pipeline to update plans.</a:t>
            </a:r>
            <a:endParaRPr lang="en-US" sz="1600" dirty="0">
              <a:solidFill>
                <a:schemeClr val="bg1"/>
              </a:solidFill>
              <a:latin typeface="Lora" charset="0"/>
              <a:ea typeface="Lora" charset="0"/>
              <a:cs typeface="Lora" charset="0"/>
            </a:endParaRPr>
          </a:p>
          <a:p>
            <a:pPr marL="285750" indent="-285750">
              <a:buFont typeface="Arial" charset="0"/>
              <a:buChar char="•"/>
            </a:pPr>
            <a:r>
              <a:rPr lang="en-CA" sz="1600" dirty="0" smtClean="0">
                <a:solidFill>
                  <a:schemeClr val="bg1"/>
                </a:solidFill>
                <a:latin typeface="Lora" charset="0"/>
                <a:ea typeface="Lora" charset="0"/>
                <a:cs typeface="Lora" charset="0"/>
              </a:rPr>
              <a:t>Help </a:t>
            </a:r>
            <a:r>
              <a:rPr lang="en-CA" sz="1600" dirty="0">
                <a:solidFill>
                  <a:schemeClr val="bg1"/>
                </a:solidFill>
                <a:latin typeface="Lora" charset="0"/>
                <a:ea typeface="Lora" charset="0"/>
                <a:cs typeface="Lora" charset="0"/>
              </a:rPr>
              <a:t>building owners assess potential impacts and increase resilience.</a:t>
            </a:r>
            <a:endParaRPr lang="en-US" sz="1600" dirty="0">
              <a:solidFill>
                <a:schemeClr val="bg1"/>
              </a:solidFill>
              <a:latin typeface="Lora" charset="0"/>
              <a:ea typeface="Lora" charset="0"/>
              <a:cs typeface="Lora" charset="0"/>
            </a:endParaRPr>
          </a:p>
          <a:p>
            <a:pPr marL="285750" indent="-285750">
              <a:buFont typeface="Arial" charset="0"/>
              <a:buChar char="•"/>
            </a:pPr>
            <a:r>
              <a:rPr lang="en-CA" sz="1600" dirty="0" smtClean="0">
                <a:solidFill>
                  <a:schemeClr val="bg1"/>
                </a:solidFill>
                <a:latin typeface="Lora" charset="0"/>
                <a:ea typeface="Lora" charset="0"/>
                <a:cs typeface="Lora" charset="0"/>
              </a:rPr>
              <a:t>Promote </a:t>
            </a:r>
            <a:r>
              <a:rPr lang="en-CA" sz="1600" dirty="0">
                <a:solidFill>
                  <a:schemeClr val="bg1"/>
                </a:solidFill>
                <a:latin typeface="Lora" charset="0"/>
                <a:ea typeface="Lora" charset="0"/>
                <a:cs typeface="Lora" charset="0"/>
              </a:rPr>
              <a:t>access to insurance.</a:t>
            </a:r>
            <a:endParaRPr lang="en-US" sz="1600" dirty="0">
              <a:solidFill>
                <a:schemeClr val="bg1"/>
              </a:solidFill>
              <a:latin typeface="Lora" charset="0"/>
              <a:ea typeface="Lora" charset="0"/>
              <a:cs typeface="Lora"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1053" y="79540"/>
            <a:ext cx="1131804" cy="813130"/>
          </a:xfrm>
          <a:prstGeom prst="rect">
            <a:avLst/>
          </a:prstGeom>
        </p:spPr>
      </p:pic>
    </p:spTree>
    <p:extLst>
      <p:ext uri="{BB962C8B-B14F-4D97-AF65-F5344CB8AC3E}">
        <p14:creationId xmlns:p14="http://schemas.microsoft.com/office/powerpoint/2010/main" val="769163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east boston heat wa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1389" y="1064714"/>
            <a:ext cx="7090611" cy="3972848"/>
          </a:xfrm>
          <a:prstGeom prst="rect">
            <a:avLst/>
          </a:prstGeom>
          <a:noFill/>
          <a:extLst>
            <a:ext uri="{909E8E84-426E-40DD-AFC4-6F175D3DCCD1}">
              <a14:hiddenFill xmlns:a14="http://schemas.microsoft.com/office/drawing/2010/main">
                <a:solidFill>
                  <a:srgbClr val="FFFFFF"/>
                </a:solidFill>
              </a14:hiddenFill>
            </a:ext>
          </a:extLst>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803007" y="163157"/>
            <a:ext cx="11307196"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 CLIMATE CHANGE MEANS FOR </a:t>
            </a:r>
            <a:r>
              <a:rPr lang="en-US" sz="2700" b="1" dirty="0" smtClean="0">
                <a:latin typeface="Montserrat"/>
                <a:ea typeface="Montserrat"/>
                <a:cs typeface="Montserrat"/>
                <a:sym typeface="Montserrat"/>
              </a:rPr>
              <a:t>ROXBURY</a:t>
            </a:r>
            <a:endParaRPr lang="en-US" sz="270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6"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24996" y="306560"/>
            <a:ext cx="1365737" cy="179029"/>
          </a:xfrm>
          <a:prstGeom prst="rect">
            <a:avLst/>
          </a:prstGeom>
          <a:noFill/>
          <a:ln>
            <a:noFill/>
          </a:ln>
        </p:spPr>
      </p:pic>
      <p:sp>
        <p:nvSpPr>
          <p:cNvPr id="15" name="Shape 351"/>
          <p:cNvSpPr txBox="1"/>
          <p:nvPr/>
        </p:nvSpPr>
        <p:spPr>
          <a:xfrm>
            <a:off x="803007" y="556815"/>
            <a:ext cx="4082706" cy="507899"/>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More Hot Days</a:t>
            </a:r>
          </a:p>
        </p:txBody>
      </p:sp>
      <p:sp>
        <p:nvSpPr>
          <p:cNvPr id="20" name="Shape 238"/>
          <p:cNvSpPr/>
          <p:nvPr/>
        </p:nvSpPr>
        <p:spPr>
          <a:xfrm>
            <a:off x="7047063" y="3720014"/>
            <a:ext cx="5162879" cy="2635096"/>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 name="Rectangle 4"/>
          <p:cNvSpPr/>
          <p:nvPr/>
        </p:nvSpPr>
        <p:spPr>
          <a:xfrm>
            <a:off x="7250602" y="3997860"/>
            <a:ext cx="4621139" cy="2031325"/>
          </a:xfrm>
          <a:prstGeom prst="rect">
            <a:avLst/>
          </a:prstGeom>
        </p:spPr>
        <p:txBody>
          <a:bodyPr wrap="square">
            <a:spAutoFit/>
          </a:bodyPr>
          <a:lstStyle/>
          <a:p>
            <a:pPr marL="285750" indent="-285750">
              <a:buFont typeface="Arial" charset="0"/>
              <a:buChar char="•"/>
            </a:pPr>
            <a:r>
              <a:rPr lang="en-CA" dirty="0" smtClean="0">
                <a:solidFill>
                  <a:schemeClr val="bg1"/>
                </a:solidFill>
                <a:latin typeface="Lora" charset="0"/>
                <a:ea typeface="Lora" charset="0"/>
                <a:cs typeface="Lora" charset="0"/>
              </a:rPr>
              <a:t>Urban </a:t>
            </a:r>
            <a:r>
              <a:rPr lang="en-CA" dirty="0">
                <a:solidFill>
                  <a:schemeClr val="bg1"/>
                </a:solidFill>
                <a:latin typeface="Lora" charset="0"/>
                <a:ea typeface="Lora" charset="0"/>
                <a:cs typeface="Lora" charset="0"/>
              </a:rPr>
              <a:t>“heat islands” where there is less tree canopy are hotter and most at risk</a:t>
            </a:r>
            <a:r>
              <a:rPr lang="en-CA" dirty="0" smtClean="0">
                <a:solidFill>
                  <a:schemeClr val="bg1"/>
                </a:solidFill>
                <a:latin typeface="Lora" charset="0"/>
                <a:ea typeface="Lora" charset="0"/>
                <a:cs typeface="Lora" charset="0"/>
              </a:rPr>
              <a:t>.</a:t>
            </a:r>
          </a:p>
          <a:p>
            <a:pPr marL="285750" indent="-285750">
              <a:buFont typeface="Arial" charset="0"/>
              <a:buChar char="•"/>
            </a:pPr>
            <a:endParaRPr lang="en-US" dirty="0">
              <a:solidFill>
                <a:schemeClr val="bg1"/>
              </a:solidFill>
              <a:latin typeface="Lora" charset="0"/>
              <a:ea typeface="Lora" charset="0"/>
              <a:cs typeface="Lora" charset="0"/>
            </a:endParaRPr>
          </a:p>
          <a:p>
            <a:pPr marL="285750" indent="-285750">
              <a:buFont typeface="Arial" charset="0"/>
              <a:buChar char="•"/>
            </a:pPr>
            <a:r>
              <a:rPr lang="en-US" dirty="0" smtClean="0">
                <a:solidFill>
                  <a:schemeClr val="bg1"/>
                </a:solidFill>
                <a:latin typeface="Lora" charset="0"/>
                <a:ea typeface="Lora" charset="0"/>
                <a:cs typeface="Lora" charset="0"/>
              </a:rPr>
              <a:t>Some </a:t>
            </a:r>
            <a:r>
              <a:rPr lang="en-US" dirty="0">
                <a:solidFill>
                  <a:schemeClr val="bg1"/>
                </a:solidFill>
                <a:latin typeface="Lora" charset="0"/>
                <a:ea typeface="Lora" charset="0"/>
                <a:cs typeface="Lora" charset="0"/>
              </a:rPr>
              <a:t>people are more vulnerable to heat than other such as those with illnesses or who are low income.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 y="1040365"/>
            <a:ext cx="5103675" cy="5858377"/>
          </a:xfrm>
          <a:prstGeom prst="rect">
            <a:avLst/>
          </a:prstGeom>
        </p:spPr>
      </p:pic>
      <p:sp>
        <p:nvSpPr>
          <p:cNvPr id="24" name="Rectangle 23"/>
          <p:cNvSpPr/>
          <p:nvPr/>
        </p:nvSpPr>
        <p:spPr>
          <a:xfrm>
            <a:off x="-2286" y="1031653"/>
            <a:ext cx="3218286" cy="461665"/>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smtClean="0"/>
              <a:t>Urban Heat </a:t>
            </a:r>
            <a:r>
              <a:rPr lang="en-US" sz="2000" b="1" dirty="0"/>
              <a:t>I</a:t>
            </a:r>
            <a:r>
              <a:rPr lang="en-US" sz="2000" b="1" dirty="0" smtClean="0"/>
              <a:t>sland </a:t>
            </a:r>
            <a:r>
              <a:rPr lang="en-US" sz="2000" b="1" dirty="0"/>
              <a:t>E</a:t>
            </a:r>
            <a:r>
              <a:rPr lang="en-US" sz="2000" b="1" dirty="0" smtClean="0"/>
              <a:t>xposure</a:t>
            </a:r>
            <a:endParaRPr lang="en-US" sz="2000" b="1" dirty="0"/>
          </a:p>
        </p:txBody>
      </p:sp>
    </p:spTree>
    <p:extLst>
      <p:ext uri="{BB962C8B-B14F-4D97-AF65-F5344CB8AC3E}">
        <p14:creationId xmlns:p14="http://schemas.microsoft.com/office/powerpoint/2010/main" val="1635500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717701" y="1104488"/>
            <a:ext cx="5474299" cy="31078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07486"/>
            <a:ext cx="6703635" cy="5128591"/>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803007" y="163157"/>
            <a:ext cx="10383779"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 CLIMATE CHANGE MEANS FOR </a:t>
            </a:r>
            <a:r>
              <a:rPr lang="en-US" sz="2700" b="1" dirty="0" smtClean="0">
                <a:latin typeface="Montserrat"/>
                <a:ea typeface="Montserrat"/>
                <a:cs typeface="Montserrat"/>
                <a:sym typeface="Montserrat"/>
              </a:rPr>
              <a:t>ROXBURY</a:t>
            </a:r>
            <a:endParaRPr lang="en-US" sz="270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15" name="Shape 351"/>
          <p:cNvSpPr txBox="1"/>
          <p:nvPr/>
        </p:nvSpPr>
        <p:spPr>
          <a:xfrm>
            <a:off x="803007" y="556815"/>
            <a:ext cx="4082706" cy="507899"/>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More Flooding</a:t>
            </a:r>
          </a:p>
        </p:txBody>
      </p:sp>
      <p:sp>
        <p:nvSpPr>
          <p:cNvPr id="20" name="Shape 238"/>
          <p:cNvSpPr/>
          <p:nvPr/>
        </p:nvSpPr>
        <p:spPr>
          <a:xfrm>
            <a:off x="7387435" y="4065238"/>
            <a:ext cx="4802978" cy="1997631"/>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 name="Rectangle 4"/>
          <p:cNvSpPr/>
          <p:nvPr/>
        </p:nvSpPr>
        <p:spPr>
          <a:xfrm>
            <a:off x="7871791" y="4294959"/>
            <a:ext cx="3872638" cy="1477328"/>
          </a:xfrm>
          <a:prstGeom prst="rect">
            <a:avLst/>
          </a:prstGeom>
        </p:spPr>
        <p:txBody>
          <a:bodyPr wrap="square">
            <a:spAutoFit/>
          </a:bodyPr>
          <a:lstStyle/>
          <a:p>
            <a:r>
              <a:rPr lang="en-US" dirty="0">
                <a:solidFill>
                  <a:schemeClr val="bg1"/>
                </a:solidFill>
                <a:latin typeface="Lora" charset="0"/>
                <a:ea typeface="Lora" charset="0"/>
                <a:cs typeface="Lora" charset="0"/>
              </a:rPr>
              <a:t>Stormwater flooding already occurs in Roxbury with Melnea Cass Blvd often impacted. Even a few inches of road flooding can block access to essential services.</a:t>
            </a:r>
          </a:p>
        </p:txBody>
      </p:sp>
      <p:pic>
        <p:nvPicPr>
          <p:cNvPr id="13" name="Shape 26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Tree>
    <p:extLst>
      <p:ext uri="{BB962C8B-B14F-4D97-AF65-F5344CB8AC3E}">
        <p14:creationId xmlns:p14="http://schemas.microsoft.com/office/powerpoint/2010/main" val="1115491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7"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8"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smtClean="0">
                <a:latin typeface="Montserrat"/>
                <a:ea typeface="Montserrat"/>
                <a:cs typeface="Montserrat"/>
                <a:sym typeface="Montserrat"/>
              </a:rPr>
              <a:t>Stormwater Flooding</a:t>
            </a:r>
            <a:endParaRPr lang="en-US" sz="2000" dirty="0">
              <a:latin typeface="Montserrat"/>
              <a:ea typeface="Montserrat"/>
              <a:cs typeface="Montserrat"/>
              <a:sym typeface="Montserrat"/>
            </a:endParaRPr>
          </a:p>
        </p:txBody>
      </p:sp>
      <p:sp>
        <p:nvSpPr>
          <p:cNvPr id="34" name="Shape 238"/>
          <p:cNvSpPr/>
          <p:nvPr/>
        </p:nvSpPr>
        <p:spPr>
          <a:xfrm>
            <a:off x="1588" y="4078214"/>
            <a:ext cx="5034118" cy="1239898"/>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35" name="Rectangle 34"/>
          <p:cNvSpPr/>
          <p:nvPr/>
        </p:nvSpPr>
        <p:spPr>
          <a:xfrm>
            <a:off x="197156" y="4217693"/>
            <a:ext cx="4166298" cy="1740680"/>
          </a:xfrm>
          <a:prstGeom prst="rect">
            <a:avLst/>
          </a:prstGeom>
        </p:spPr>
        <p:txBody>
          <a:bodyPr wrap="square">
            <a:noAutofit/>
          </a:bodyPr>
          <a:lstStyle/>
          <a:p>
            <a:r>
              <a:rPr lang="en-US" sz="1600" dirty="0">
                <a:solidFill>
                  <a:schemeClr val="bg1"/>
                </a:solidFill>
                <a:latin typeface="Lora" charset="0"/>
                <a:ea typeface="Lora" charset="0"/>
                <a:cs typeface="Lora" charset="0"/>
              </a:rPr>
              <a:t>West Roxbury has one of the largest areas of land expected to be affected by </a:t>
            </a:r>
            <a:r>
              <a:rPr lang="en-US" sz="1600" dirty="0" err="1">
                <a:solidFill>
                  <a:schemeClr val="bg1"/>
                </a:solidFill>
                <a:latin typeface="Lora" charset="0"/>
                <a:ea typeface="Lora" charset="0"/>
                <a:cs typeface="Lora" charset="0"/>
              </a:rPr>
              <a:t>stormwater</a:t>
            </a:r>
            <a:r>
              <a:rPr lang="en-US" sz="1600" dirty="0">
                <a:solidFill>
                  <a:schemeClr val="bg1"/>
                </a:solidFill>
                <a:latin typeface="Lora" charset="0"/>
                <a:ea typeface="Lora" charset="0"/>
                <a:cs typeface="Lora" charset="0"/>
              </a:rPr>
              <a:t> flooding in the city.</a:t>
            </a:r>
          </a:p>
        </p:txBody>
      </p:sp>
      <p:sp>
        <p:nvSpPr>
          <p:cNvPr id="36" name="Text Placeholder 3"/>
          <p:cNvSpPr txBox="1">
            <a:spLocks/>
          </p:cNvSpPr>
          <p:nvPr/>
        </p:nvSpPr>
        <p:spPr>
          <a:xfrm>
            <a:off x="926301" y="1700966"/>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latin typeface="Lora" charset="0"/>
                <a:ea typeface="Lora" charset="0"/>
                <a:cs typeface="Lora" charset="0"/>
              </a:rPr>
              <a:t>Roxbury</a:t>
            </a:r>
            <a:endParaRPr lang="en-US" sz="1600" b="1" dirty="0">
              <a:latin typeface="Lora" charset="0"/>
              <a:ea typeface="Lora" charset="0"/>
              <a:cs typeface="Lora" charset="0"/>
            </a:endParaRPr>
          </a:p>
        </p:txBody>
      </p:sp>
      <p:sp>
        <p:nvSpPr>
          <p:cNvPr id="37" name="Text Placeholder 1"/>
          <p:cNvSpPr txBox="1">
            <a:spLocks/>
          </p:cNvSpPr>
          <p:nvPr/>
        </p:nvSpPr>
        <p:spPr>
          <a:xfrm>
            <a:off x="926301" y="1463780"/>
            <a:ext cx="2415188" cy="2833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smtClean="0">
                <a:latin typeface="Lora" charset="0"/>
                <a:ea typeface="Lora" charset="0"/>
                <a:cs typeface="Lora" charset="0"/>
              </a:rPr>
              <a:t>10-Year 24-Hour Flood</a:t>
            </a:r>
            <a:endParaRPr lang="en-US" sz="1600" dirty="0">
              <a:latin typeface="Lora" charset="0"/>
              <a:ea typeface="Lora" charset="0"/>
              <a:cs typeface="Lora"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0126" y="1090163"/>
            <a:ext cx="7570287" cy="5767838"/>
          </a:xfrm>
          <a:prstGeom prst="rect">
            <a:avLst/>
          </a:prstGeom>
        </p:spPr>
      </p:pic>
    </p:spTree>
    <p:extLst>
      <p:ext uri="{BB962C8B-B14F-4D97-AF65-F5344CB8AC3E}">
        <p14:creationId xmlns:p14="http://schemas.microsoft.com/office/powerpoint/2010/main" val="360990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20"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smtClean="0">
                <a:latin typeface="Montserrat"/>
                <a:ea typeface="Montserrat"/>
                <a:cs typeface="Montserrat"/>
                <a:sym typeface="Montserrat"/>
              </a:rPr>
              <a:t>People and Buildings Impacted by Stormwater</a:t>
            </a:r>
            <a:endParaRPr lang="en-US" sz="2000" dirty="0">
              <a:latin typeface="Montserrat"/>
              <a:ea typeface="Montserrat"/>
              <a:cs typeface="Montserrat"/>
              <a:sym typeface="Montserra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48" y="1222688"/>
            <a:ext cx="11658600" cy="5168900"/>
          </a:xfrm>
          <a:prstGeom prst="rect">
            <a:avLst/>
          </a:prstGeom>
        </p:spPr>
      </p:pic>
    </p:spTree>
    <p:extLst>
      <p:ext uri="{BB962C8B-B14F-4D97-AF65-F5344CB8AC3E}">
        <p14:creationId xmlns:p14="http://schemas.microsoft.com/office/powerpoint/2010/main" val="342941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9"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People and Buildings Impacted by 1% Annual Flood Events </a:t>
            </a:r>
            <a:endParaRPr lang="en-US" sz="2000" dirty="0">
              <a:solidFill>
                <a:schemeClr val="dk2"/>
              </a:solidFill>
              <a:latin typeface="Montserrat" charset="0"/>
              <a:ea typeface="Montserrat" charset="0"/>
              <a:cs typeface="Montserrat" charset="0"/>
              <a:sym typeface="Montserrat"/>
            </a:endParaRPr>
          </a:p>
        </p:txBody>
      </p:sp>
      <p:sp>
        <p:nvSpPr>
          <p:cNvPr id="14" name="Shape 379"/>
          <p:cNvSpPr txBox="1"/>
          <p:nvPr/>
        </p:nvSpPr>
        <p:spPr>
          <a:xfrm>
            <a:off x="8168931" y="6064230"/>
            <a:ext cx="3216504" cy="345487"/>
          </a:xfrm>
          <a:prstGeom prst="rect">
            <a:avLst/>
          </a:prstGeom>
          <a:noFill/>
          <a:ln>
            <a:noFill/>
          </a:ln>
        </p:spPr>
        <p:txBody>
          <a:bodyPr lIns="45713" tIns="22850" rIns="45713" bIns="22850" anchor="t" anchorCtr="0">
            <a:noAutofit/>
          </a:bodyPr>
          <a:lstStyle/>
          <a:p>
            <a:pPr>
              <a:buSzPct val="25000"/>
            </a:pPr>
            <a:r>
              <a:rPr lang="en-CA" sz="3300" b="1" dirty="0">
                <a:solidFill>
                  <a:srgbClr val="F14F47"/>
                </a:solidFill>
                <a:latin typeface="Montserrat"/>
                <a:ea typeface="Montserrat"/>
                <a:cs typeface="Montserrat"/>
                <a:sym typeface="Montserrat"/>
              </a:rPr>
              <a:t>2070+</a:t>
            </a:r>
            <a:endParaRPr lang="en-US" sz="3300" b="1" dirty="0">
              <a:solidFill>
                <a:srgbClr val="F14F47"/>
              </a:solidFill>
              <a:latin typeface="Montserrat"/>
              <a:ea typeface="Montserrat"/>
              <a:cs typeface="Montserrat"/>
              <a:sym typeface="Montserrat"/>
            </a:endParaRPr>
          </a:p>
        </p:txBody>
      </p:sp>
      <p:sp>
        <p:nvSpPr>
          <p:cNvPr id="27" name="Shape 379"/>
          <p:cNvSpPr txBox="1"/>
          <p:nvPr/>
        </p:nvSpPr>
        <p:spPr>
          <a:xfrm>
            <a:off x="6624199" y="1169409"/>
            <a:ext cx="960824"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1,800</a:t>
            </a:r>
            <a:endParaRPr lang="en-CA" sz="1600" b="1" dirty="0">
              <a:solidFill>
                <a:srgbClr val="F14F47"/>
              </a:solidFill>
              <a:latin typeface="Montserrat"/>
              <a:ea typeface="Montserrat"/>
              <a:cs typeface="Montserrat"/>
              <a:sym typeface="Montserrat"/>
            </a:endParaRPr>
          </a:p>
          <a:p>
            <a:pPr algn="ctr">
              <a:buSzPct val="25000"/>
            </a:pPr>
            <a:r>
              <a:rPr lang="en-CA" sz="1600" b="1" dirty="0">
                <a:solidFill>
                  <a:srgbClr val="F14F47"/>
                </a:solidFill>
                <a:latin typeface="Montserrat"/>
                <a:ea typeface="Montserrat"/>
                <a:cs typeface="Montserrat"/>
                <a:sym typeface="Montserrat"/>
              </a:rPr>
              <a:t>PEOPLE</a:t>
            </a:r>
            <a:endParaRPr lang="en-US" sz="1600" b="1" dirty="0">
              <a:solidFill>
                <a:srgbClr val="F14F47"/>
              </a:solidFill>
              <a:latin typeface="Montserrat"/>
              <a:ea typeface="Montserrat"/>
              <a:cs typeface="Montserrat"/>
              <a:sym typeface="Montserrat"/>
            </a:endParaRPr>
          </a:p>
        </p:txBody>
      </p:sp>
      <p:sp>
        <p:nvSpPr>
          <p:cNvPr id="35" name="Shape 379"/>
          <p:cNvSpPr txBox="1"/>
          <p:nvPr/>
        </p:nvSpPr>
        <p:spPr>
          <a:xfrm>
            <a:off x="8566753" y="1184518"/>
            <a:ext cx="2656019"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230 </a:t>
            </a:r>
            <a:r>
              <a:rPr lang="en-CA" sz="1600" b="1" dirty="0">
                <a:solidFill>
                  <a:srgbClr val="F14F47"/>
                </a:solidFill>
                <a:latin typeface="Montserrat"/>
                <a:ea typeface="Montserrat"/>
                <a:cs typeface="Montserrat"/>
                <a:sym typeface="Montserrat"/>
              </a:rPr>
              <a:t>BUILDINGS</a:t>
            </a:r>
          </a:p>
          <a:p>
            <a:pPr algn="ctr">
              <a:buSzPct val="25000"/>
            </a:pPr>
            <a:r>
              <a:rPr lang="en-CA" sz="1600" b="1" dirty="0">
                <a:solidFill>
                  <a:srgbClr val="F14F47"/>
                </a:solidFill>
                <a:latin typeface="Montserrat"/>
                <a:ea typeface="Montserrat"/>
                <a:cs typeface="Montserrat"/>
                <a:sym typeface="Montserrat"/>
              </a:rPr>
              <a:t>(Worth </a:t>
            </a:r>
            <a:r>
              <a:rPr lang="en-CA" sz="1600" b="1" dirty="0" smtClean="0">
                <a:solidFill>
                  <a:srgbClr val="F14F47"/>
                </a:solidFill>
                <a:latin typeface="Montserrat"/>
                <a:ea typeface="Montserrat"/>
                <a:cs typeface="Montserrat"/>
                <a:sym typeface="Montserrat"/>
              </a:rPr>
              <a:t>$700</a:t>
            </a:r>
            <a:r>
              <a:rPr lang="en-CA" sz="1600" b="1" dirty="0">
                <a:solidFill>
                  <a:srgbClr val="F14F47"/>
                </a:solidFill>
                <a:latin typeface="Montserrat"/>
                <a:ea typeface="Montserrat"/>
                <a:cs typeface="Montserrat"/>
                <a:sym typeface="Montserrat"/>
              </a:rPr>
              <a:t>M</a:t>
            </a:r>
            <a:r>
              <a:rPr lang="en-CA" sz="1600" b="1" dirty="0" smtClean="0">
                <a:solidFill>
                  <a:srgbClr val="F14F47"/>
                </a:solidFill>
                <a:latin typeface="Montserrat"/>
                <a:ea typeface="Montserrat"/>
                <a:cs typeface="Montserrat"/>
                <a:sym typeface="Montserrat"/>
              </a:rPr>
              <a:t>)</a:t>
            </a:r>
            <a:endParaRPr lang="en-US" sz="1600" b="1" dirty="0">
              <a:solidFill>
                <a:srgbClr val="F14F47"/>
              </a:solidFill>
              <a:latin typeface="Montserrat"/>
              <a:ea typeface="Montserrat"/>
              <a:cs typeface="Montserrat"/>
              <a:sym typeface="Montserrat"/>
            </a:endParaRPr>
          </a:p>
        </p:txBody>
      </p:sp>
      <p:pic>
        <p:nvPicPr>
          <p:cNvPr id="68" name="Picture 6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2225" y="1798028"/>
            <a:ext cx="1617960" cy="1617960"/>
          </a:xfrm>
          <a:prstGeom prst="rect">
            <a:avLst/>
          </a:prstGeom>
        </p:spPr>
      </p:pic>
      <p:pic>
        <p:nvPicPr>
          <p:cNvPr id="69" name="Picture 6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1584" y="4782839"/>
            <a:ext cx="1626878" cy="1626878"/>
          </a:xfrm>
          <a:prstGeom prst="rect">
            <a:avLst/>
          </a:prstGeom>
        </p:spPr>
      </p:pic>
      <p:pic>
        <p:nvPicPr>
          <p:cNvPr id="70" name="Picture 6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5222" y="2792492"/>
            <a:ext cx="1617960" cy="1617960"/>
          </a:xfrm>
          <a:prstGeom prst="rect">
            <a:avLst/>
          </a:prstGeom>
        </p:spPr>
      </p:pic>
      <p:pic>
        <p:nvPicPr>
          <p:cNvPr id="73" name="Picture 7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9842" y="3783466"/>
            <a:ext cx="1626878" cy="1626878"/>
          </a:xfrm>
          <a:prstGeom prst="rect">
            <a:avLst/>
          </a:prstGeom>
        </p:spPr>
      </p:pic>
      <p:sp>
        <p:nvSpPr>
          <p:cNvPr id="176" name="Shape 238"/>
          <p:cNvSpPr/>
          <p:nvPr/>
        </p:nvSpPr>
        <p:spPr>
          <a:xfrm>
            <a:off x="6854982" y="5935728"/>
            <a:ext cx="3718840" cy="31169"/>
          </a:xfrm>
          <a:prstGeom prst="rect">
            <a:avLst/>
          </a:prstGeom>
          <a:solidFill>
            <a:srgbClr val="F14F47"/>
          </a:solidFill>
          <a:ln>
            <a:noFill/>
          </a:ln>
        </p:spPr>
        <p:txBody>
          <a:bodyPr lIns="45713" tIns="22850" rIns="45713" bIns="22850" anchor="ctr" anchorCtr="0">
            <a:noAutofit/>
          </a:bodyPr>
          <a:lstStyle/>
          <a:p>
            <a:pPr algn="ctr"/>
            <a:endParaRPr>
              <a:solidFill>
                <a:srgbClr val="FCB614"/>
              </a:solidFill>
              <a:latin typeface="Lato"/>
              <a:ea typeface="Lato"/>
              <a:cs typeface="Lato"/>
              <a:sym typeface="Lato"/>
            </a:endParaRPr>
          </a:p>
        </p:txBody>
      </p:sp>
      <p:pic>
        <p:nvPicPr>
          <p:cNvPr id="188" name="Picture 187"/>
          <p:cNvPicPr>
            <a:picLocks noChangeAspect="1"/>
          </p:cNvPicPr>
          <p:nvPr/>
        </p:nvPicPr>
        <p:blipFill>
          <a:blip r:embed="rId5"/>
          <a:stretch>
            <a:fillRect/>
          </a:stretch>
        </p:blipFill>
        <p:spPr>
          <a:xfrm>
            <a:off x="7925256" y="5100480"/>
            <a:ext cx="770467" cy="770467"/>
          </a:xfrm>
          <a:prstGeom prst="rect">
            <a:avLst/>
          </a:prstGeom>
        </p:spPr>
      </p:pic>
      <p:pic>
        <p:nvPicPr>
          <p:cNvPr id="189" name="Picture 188"/>
          <p:cNvPicPr>
            <a:picLocks noChangeAspect="1"/>
          </p:cNvPicPr>
          <p:nvPr/>
        </p:nvPicPr>
        <p:blipFill>
          <a:blip r:embed="rId5"/>
          <a:stretch>
            <a:fillRect/>
          </a:stretch>
        </p:blipFill>
        <p:spPr>
          <a:xfrm>
            <a:off x="7912722" y="4378581"/>
            <a:ext cx="770467" cy="770467"/>
          </a:xfrm>
          <a:prstGeom prst="rect">
            <a:avLst/>
          </a:prstGeom>
        </p:spPr>
      </p:pic>
      <p:pic>
        <p:nvPicPr>
          <p:cNvPr id="190" name="Picture 189"/>
          <p:cNvPicPr>
            <a:picLocks noChangeAspect="1"/>
          </p:cNvPicPr>
          <p:nvPr/>
        </p:nvPicPr>
        <p:blipFill>
          <a:blip r:embed="rId5"/>
          <a:stretch>
            <a:fillRect/>
          </a:stretch>
        </p:blipFill>
        <p:spPr>
          <a:xfrm>
            <a:off x="7909802" y="3677284"/>
            <a:ext cx="770467" cy="770467"/>
          </a:xfrm>
          <a:prstGeom prst="rect">
            <a:avLst/>
          </a:prstGeom>
        </p:spPr>
      </p:pic>
      <p:pic>
        <p:nvPicPr>
          <p:cNvPr id="191" name="Picture 190"/>
          <p:cNvPicPr>
            <a:picLocks noChangeAspect="1"/>
          </p:cNvPicPr>
          <p:nvPr/>
        </p:nvPicPr>
        <p:blipFill>
          <a:blip r:embed="rId5"/>
          <a:stretch>
            <a:fillRect/>
          </a:stretch>
        </p:blipFill>
        <p:spPr>
          <a:xfrm>
            <a:off x="8370280" y="2888977"/>
            <a:ext cx="774281" cy="774281"/>
          </a:xfrm>
          <a:prstGeom prst="rect">
            <a:avLst/>
          </a:prstGeom>
        </p:spPr>
      </p:pic>
      <p:pic>
        <p:nvPicPr>
          <p:cNvPr id="192" name="Picture 191"/>
          <p:cNvPicPr>
            <a:picLocks noChangeAspect="1"/>
          </p:cNvPicPr>
          <p:nvPr/>
        </p:nvPicPr>
        <p:blipFill>
          <a:blip r:embed="rId5"/>
          <a:stretch>
            <a:fillRect/>
          </a:stretch>
        </p:blipFill>
        <p:spPr>
          <a:xfrm>
            <a:off x="8387249" y="5100480"/>
            <a:ext cx="770467" cy="770467"/>
          </a:xfrm>
          <a:prstGeom prst="rect">
            <a:avLst/>
          </a:prstGeom>
        </p:spPr>
      </p:pic>
      <p:pic>
        <p:nvPicPr>
          <p:cNvPr id="193" name="Picture 192"/>
          <p:cNvPicPr>
            <a:picLocks noChangeAspect="1"/>
          </p:cNvPicPr>
          <p:nvPr/>
        </p:nvPicPr>
        <p:blipFill>
          <a:blip r:embed="rId5"/>
          <a:stretch>
            <a:fillRect/>
          </a:stretch>
        </p:blipFill>
        <p:spPr>
          <a:xfrm>
            <a:off x="8374715" y="4378581"/>
            <a:ext cx="770467" cy="770467"/>
          </a:xfrm>
          <a:prstGeom prst="rect">
            <a:avLst/>
          </a:prstGeom>
        </p:spPr>
      </p:pic>
      <p:pic>
        <p:nvPicPr>
          <p:cNvPr id="194" name="Picture 193"/>
          <p:cNvPicPr>
            <a:picLocks noChangeAspect="1"/>
          </p:cNvPicPr>
          <p:nvPr/>
        </p:nvPicPr>
        <p:blipFill>
          <a:blip r:embed="rId5"/>
          <a:stretch>
            <a:fillRect/>
          </a:stretch>
        </p:blipFill>
        <p:spPr>
          <a:xfrm>
            <a:off x="8371795" y="3677284"/>
            <a:ext cx="770467" cy="770467"/>
          </a:xfrm>
          <a:prstGeom prst="rect">
            <a:avLst/>
          </a:prstGeom>
        </p:spPr>
      </p:pic>
      <p:pic>
        <p:nvPicPr>
          <p:cNvPr id="195" name="Picture 194"/>
          <p:cNvPicPr>
            <a:picLocks noChangeAspect="1"/>
          </p:cNvPicPr>
          <p:nvPr/>
        </p:nvPicPr>
        <p:blipFill>
          <a:blip r:embed="rId5"/>
          <a:stretch>
            <a:fillRect/>
          </a:stretch>
        </p:blipFill>
        <p:spPr>
          <a:xfrm>
            <a:off x="8818101" y="2875865"/>
            <a:ext cx="774281" cy="774281"/>
          </a:xfrm>
          <a:prstGeom prst="rect">
            <a:avLst/>
          </a:prstGeom>
        </p:spPr>
      </p:pic>
      <p:pic>
        <p:nvPicPr>
          <p:cNvPr id="196" name="Picture 195"/>
          <p:cNvPicPr>
            <a:picLocks noChangeAspect="1"/>
          </p:cNvPicPr>
          <p:nvPr/>
        </p:nvPicPr>
        <p:blipFill>
          <a:blip r:embed="rId5"/>
          <a:stretch>
            <a:fillRect/>
          </a:stretch>
        </p:blipFill>
        <p:spPr>
          <a:xfrm>
            <a:off x="8849242" y="5095109"/>
            <a:ext cx="770467" cy="770467"/>
          </a:xfrm>
          <a:prstGeom prst="rect">
            <a:avLst/>
          </a:prstGeom>
        </p:spPr>
      </p:pic>
      <p:pic>
        <p:nvPicPr>
          <p:cNvPr id="197" name="Picture 196"/>
          <p:cNvPicPr>
            <a:picLocks noChangeAspect="1"/>
          </p:cNvPicPr>
          <p:nvPr/>
        </p:nvPicPr>
        <p:blipFill>
          <a:blip r:embed="rId5"/>
          <a:stretch>
            <a:fillRect/>
          </a:stretch>
        </p:blipFill>
        <p:spPr>
          <a:xfrm>
            <a:off x="8836708" y="4373210"/>
            <a:ext cx="770467" cy="770467"/>
          </a:xfrm>
          <a:prstGeom prst="rect">
            <a:avLst/>
          </a:prstGeom>
        </p:spPr>
      </p:pic>
      <p:pic>
        <p:nvPicPr>
          <p:cNvPr id="198" name="Picture 197"/>
          <p:cNvPicPr>
            <a:picLocks noChangeAspect="1"/>
          </p:cNvPicPr>
          <p:nvPr/>
        </p:nvPicPr>
        <p:blipFill>
          <a:blip r:embed="rId5"/>
          <a:stretch>
            <a:fillRect/>
          </a:stretch>
        </p:blipFill>
        <p:spPr>
          <a:xfrm>
            <a:off x="8833788" y="3671913"/>
            <a:ext cx="770467" cy="770467"/>
          </a:xfrm>
          <a:prstGeom prst="rect">
            <a:avLst/>
          </a:prstGeom>
        </p:spPr>
      </p:pic>
      <p:pic>
        <p:nvPicPr>
          <p:cNvPr id="199" name="Picture 198"/>
          <p:cNvPicPr>
            <a:picLocks noChangeAspect="1"/>
          </p:cNvPicPr>
          <p:nvPr/>
        </p:nvPicPr>
        <p:blipFill>
          <a:blip r:embed="rId5"/>
          <a:stretch>
            <a:fillRect/>
          </a:stretch>
        </p:blipFill>
        <p:spPr>
          <a:xfrm>
            <a:off x="7928429" y="2886028"/>
            <a:ext cx="774281" cy="774281"/>
          </a:xfrm>
          <a:prstGeom prst="rect">
            <a:avLst/>
          </a:prstGeom>
        </p:spPr>
      </p:pic>
      <p:pic>
        <p:nvPicPr>
          <p:cNvPr id="200" name="Picture 19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46608" y="3193094"/>
            <a:ext cx="662907" cy="662907"/>
          </a:xfrm>
          <a:prstGeom prst="rect">
            <a:avLst/>
          </a:prstGeom>
        </p:spPr>
      </p:pic>
      <p:pic>
        <p:nvPicPr>
          <p:cNvPr id="201" name="Picture 20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11409" y="3848529"/>
            <a:ext cx="657295" cy="657295"/>
          </a:xfrm>
          <a:prstGeom prst="rect">
            <a:avLst/>
          </a:prstGeom>
        </p:spPr>
      </p:pic>
      <p:pic>
        <p:nvPicPr>
          <p:cNvPr id="204" name="Picture 20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72740" y="5192911"/>
            <a:ext cx="662907" cy="662907"/>
          </a:xfrm>
          <a:prstGeom prst="rect">
            <a:avLst/>
          </a:prstGeom>
        </p:spPr>
      </p:pic>
      <p:pic>
        <p:nvPicPr>
          <p:cNvPr id="205" name="Picture 20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78352" y="4520768"/>
            <a:ext cx="657295" cy="657295"/>
          </a:xfrm>
          <a:prstGeom prst="rect">
            <a:avLst/>
          </a:prstGeom>
        </p:spPr>
      </p:pic>
      <p:pic>
        <p:nvPicPr>
          <p:cNvPr id="207" name="Picture 20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98465" y="3856001"/>
            <a:ext cx="657295" cy="657295"/>
          </a:xfrm>
          <a:prstGeom prst="rect">
            <a:avLst/>
          </a:prstGeom>
        </p:spPr>
      </p:pic>
      <p:pic>
        <p:nvPicPr>
          <p:cNvPr id="208" name="Picture 20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05797" y="5192911"/>
            <a:ext cx="662907" cy="662907"/>
          </a:xfrm>
          <a:prstGeom prst="rect">
            <a:avLst/>
          </a:prstGeom>
        </p:spPr>
      </p:pic>
      <p:pic>
        <p:nvPicPr>
          <p:cNvPr id="209" name="Picture 20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11409" y="4520768"/>
            <a:ext cx="657295" cy="657295"/>
          </a:xfrm>
          <a:prstGeom prst="rect">
            <a:avLst/>
          </a:prstGeom>
        </p:spPr>
      </p:pic>
      <p:pic>
        <p:nvPicPr>
          <p:cNvPr id="228" name="Picture 227"/>
          <p:cNvPicPr>
            <a:picLocks noChangeAspect="1"/>
          </p:cNvPicPr>
          <p:nvPr/>
        </p:nvPicPr>
        <p:blipFill rotWithShape="1">
          <a:blip r:embed="rId4" cstate="screen">
            <a:extLst>
              <a:ext uri="{28A0092B-C50C-407E-A947-70E740481C1C}">
                <a14:useLocalDpi xmlns:a14="http://schemas.microsoft.com/office/drawing/2010/main"/>
              </a:ext>
            </a:extLst>
          </a:blip>
          <a:srcRect r="75880"/>
          <a:stretch/>
        </p:blipFill>
        <p:spPr>
          <a:xfrm>
            <a:off x="6414455" y="4782839"/>
            <a:ext cx="392401" cy="1626878"/>
          </a:xfrm>
          <a:prstGeom prst="rect">
            <a:avLst/>
          </a:prstGeom>
        </p:spPr>
      </p:pic>
      <p:pic>
        <p:nvPicPr>
          <p:cNvPr id="229" name="Picture 228"/>
          <p:cNvPicPr>
            <a:picLocks noChangeAspect="1"/>
          </p:cNvPicPr>
          <p:nvPr/>
        </p:nvPicPr>
        <p:blipFill rotWithShape="1">
          <a:blip r:embed="rId4" cstate="screen">
            <a:extLst>
              <a:ext uri="{28A0092B-C50C-407E-A947-70E740481C1C}">
                <a14:useLocalDpi xmlns:a14="http://schemas.microsoft.com/office/drawing/2010/main"/>
              </a:ext>
            </a:extLst>
          </a:blip>
          <a:srcRect r="75880"/>
          <a:stretch/>
        </p:blipFill>
        <p:spPr>
          <a:xfrm>
            <a:off x="6390556" y="3783466"/>
            <a:ext cx="392401" cy="1626878"/>
          </a:xfrm>
          <a:prstGeom prst="rect">
            <a:avLst/>
          </a:prstGeom>
        </p:spPr>
      </p:pic>
      <p:sp>
        <p:nvSpPr>
          <p:cNvPr id="74" name="Shape 238"/>
          <p:cNvSpPr/>
          <p:nvPr/>
        </p:nvSpPr>
        <p:spPr>
          <a:xfrm>
            <a:off x="1588" y="4240760"/>
            <a:ext cx="5034118" cy="1123327"/>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75" name="Rectangle 74"/>
          <p:cNvSpPr/>
          <p:nvPr/>
        </p:nvSpPr>
        <p:spPr>
          <a:xfrm>
            <a:off x="197156" y="4355948"/>
            <a:ext cx="4730230" cy="1740680"/>
          </a:xfrm>
          <a:prstGeom prst="rect">
            <a:avLst/>
          </a:prstGeom>
        </p:spPr>
        <p:txBody>
          <a:bodyPr wrap="square">
            <a:noAutofit/>
          </a:bodyPr>
          <a:lstStyle/>
          <a:p>
            <a:r>
              <a:rPr lang="en-US" sz="1600" dirty="0">
                <a:solidFill>
                  <a:schemeClr val="bg1"/>
                </a:solidFill>
                <a:latin typeface="Lora" charset="0"/>
                <a:ea typeface="Lora" charset="0"/>
                <a:cs typeface="Lora" charset="0"/>
              </a:rPr>
              <a:t>Roxbury’s population remains largely unexposed to coastal flood impacts until later in the century. </a:t>
            </a:r>
          </a:p>
        </p:txBody>
      </p:sp>
      <p:pic>
        <p:nvPicPr>
          <p:cNvPr id="76" name="Picture 75"/>
          <p:cNvPicPr>
            <a:picLocks noChangeAspect="1"/>
          </p:cNvPicPr>
          <p:nvPr/>
        </p:nvPicPr>
        <p:blipFill rotWithShape="1">
          <a:blip r:embed="rId4" cstate="screen">
            <a:extLst>
              <a:ext uri="{28A0092B-C50C-407E-A947-70E740481C1C}">
                <a14:useLocalDpi xmlns:a14="http://schemas.microsoft.com/office/drawing/2010/main"/>
              </a:ext>
            </a:extLst>
          </a:blip>
          <a:srcRect r="75880"/>
          <a:stretch/>
        </p:blipFill>
        <p:spPr>
          <a:xfrm>
            <a:off x="6053601" y="4795443"/>
            <a:ext cx="392401" cy="1626878"/>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r="75880"/>
          <a:stretch/>
        </p:blipFill>
        <p:spPr>
          <a:xfrm>
            <a:off x="6029702" y="3796070"/>
            <a:ext cx="392401" cy="1626878"/>
          </a:xfrm>
          <a:prstGeom prst="rect">
            <a:avLst/>
          </a:prstGeom>
        </p:spPr>
      </p:pic>
      <p:pic>
        <p:nvPicPr>
          <p:cNvPr id="78" name="Picture 77"/>
          <p:cNvPicPr>
            <a:picLocks noChangeAspect="1"/>
          </p:cNvPicPr>
          <p:nvPr/>
        </p:nvPicPr>
        <p:blipFill rotWithShape="1">
          <a:blip r:embed="rId4" cstate="screen">
            <a:extLst>
              <a:ext uri="{28A0092B-C50C-407E-A947-70E740481C1C}">
                <a14:useLocalDpi xmlns:a14="http://schemas.microsoft.com/office/drawing/2010/main"/>
              </a:ext>
            </a:extLst>
          </a:blip>
          <a:srcRect r="75880"/>
          <a:stretch/>
        </p:blipFill>
        <p:spPr>
          <a:xfrm>
            <a:off x="6404685" y="2788483"/>
            <a:ext cx="392401" cy="1626878"/>
          </a:xfrm>
          <a:prstGeom prst="rect">
            <a:avLst/>
          </a:prstGeom>
        </p:spPr>
      </p:pic>
      <p:pic>
        <p:nvPicPr>
          <p:cNvPr id="80" name="Picture 79"/>
          <p:cNvPicPr>
            <a:picLocks noChangeAspect="1"/>
          </p:cNvPicPr>
          <p:nvPr/>
        </p:nvPicPr>
        <p:blipFill rotWithShape="1">
          <a:blip r:embed="rId4" cstate="screen">
            <a:extLst>
              <a:ext uri="{28A0092B-C50C-407E-A947-70E740481C1C}">
                <a14:useLocalDpi xmlns:a14="http://schemas.microsoft.com/office/drawing/2010/main"/>
              </a:ext>
            </a:extLst>
          </a:blip>
          <a:srcRect r="75880"/>
          <a:stretch/>
        </p:blipFill>
        <p:spPr>
          <a:xfrm>
            <a:off x="6043831" y="2801087"/>
            <a:ext cx="392401" cy="1626878"/>
          </a:xfrm>
          <a:prstGeom prst="rect">
            <a:avLst/>
          </a:prstGeom>
        </p:spPr>
      </p:pic>
      <p:pic>
        <p:nvPicPr>
          <p:cNvPr id="82" name="Picture 81"/>
          <p:cNvPicPr>
            <a:picLocks noChangeAspect="1"/>
          </p:cNvPicPr>
          <p:nvPr/>
        </p:nvPicPr>
        <p:blipFill>
          <a:blip r:embed="rId5"/>
          <a:stretch>
            <a:fillRect/>
          </a:stretch>
        </p:blipFill>
        <p:spPr>
          <a:xfrm>
            <a:off x="9291071" y="2886028"/>
            <a:ext cx="774281" cy="774281"/>
          </a:xfrm>
          <a:prstGeom prst="rect">
            <a:avLst/>
          </a:prstGeom>
        </p:spPr>
      </p:pic>
      <p:pic>
        <p:nvPicPr>
          <p:cNvPr id="83" name="Picture 82"/>
          <p:cNvPicPr>
            <a:picLocks noChangeAspect="1"/>
          </p:cNvPicPr>
          <p:nvPr/>
        </p:nvPicPr>
        <p:blipFill>
          <a:blip r:embed="rId5"/>
          <a:stretch>
            <a:fillRect/>
          </a:stretch>
        </p:blipFill>
        <p:spPr>
          <a:xfrm>
            <a:off x="9322212" y="5105272"/>
            <a:ext cx="770467" cy="770467"/>
          </a:xfrm>
          <a:prstGeom prst="rect">
            <a:avLst/>
          </a:prstGeom>
        </p:spPr>
      </p:pic>
      <p:pic>
        <p:nvPicPr>
          <p:cNvPr id="84" name="Picture 83"/>
          <p:cNvPicPr>
            <a:picLocks noChangeAspect="1"/>
          </p:cNvPicPr>
          <p:nvPr/>
        </p:nvPicPr>
        <p:blipFill>
          <a:blip r:embed="rId5"/>
          <a:stretch>
            <a:fillRect/>
          </a:stretch>
        </p:blipFill>
        <p:spPr>
          <a:xfrm>
            <a:off x="9309678" y="4383373"/>
            <a:ext cx="770467" cy="770467"/>
          </a:xfrm>
          <a:prstGeom prst="rect">
            <a:avLst/>
          </a:prstGeom>
        </p:spPr>
      </p:pic>
      <p:pic>
        <p:nvPicPr>
          <p:cNvPr id="85" name="Picture 84"/>
          <p:cNvPicPr>
            <a:picLocks noChangeAspect="1"/>
          </p:cNvPicPr>
          <p:nvPr/>
        </p:nvPicPr>
        <p:blipFill>
          <a:blip r:embed="rId5"/>
          <a:stretch>
            <a:fillRect/>
          </a:stretch>
        </p:blipFill>
        <p:spPr>
          <a:xfrm>
            <a:off x="9306758" y="3682076"/>
            <a:ext cx="770467" cy="770467"/>
          </a:xfrm>
          <a:prstGeom prst="rect">
            <a:avLst/>
          </a:prstGeom>
        </p:spPr>
      </p:pic>
      <p:pic>
        <p:nvPicPr>
          <p:cNvPr id="86" name="Picture 85"/>
          <p:cNvPicPr>
            <a:picLocks noChangeAspect="1"/>
          </p:cNvPicPr>
          <p:nvPr/>
        </p:nvPicPr>
        <p:blipFill>
          <a:blip r:embed="rId5"/>
          <a:stretch>
            <a:fillRect/>
          </a:stretch>
        </p:blipFill>
        <p:spPr>
          <a:xfrm>
            <a:off x="8586593" y="2175354"/>
            <a:ext cx="774281" cy="774281"/>
          </a:xfrm>
          <a:prstGeom prst="rect">
            <a:avLst/>
          </a:prstGeom>
        </p:spPr>
      </p:pic>
      <p:pic>
        <p:nvPicPr>
          <p:cNvPr id="87" name="Picture 86"/>
          <p:cNvPicPr>
            <a:picLocks noChangeAspect="1"/>
          </p:cNvPicPr>
          <p:nvPr/>
        </p:nvPicPr>
        <p:blipFill>
          <a:blip r:embed="rId5"/>
          <a:stretch>
            <a:fillRect/>
          </a:stretch>
        </p:blipFill>
        <p:spPr>
          <a:xfrm>
            <a:off x="9034414" y="2162242"/>
            <a:ext cx="774281" cy="774281"/>
          </a:xfrm>
          <a:prstGeom prst="rect">
            <a:avLst/>
          </a:prstGeom>
        </p:spPr>
      </p:pic>
      <p:pic>
        <p:nvPicPr>
          <p:cNvPr id="88" name="Picture 87"/>
          <p:cNvPicPr>
            <a:picLocks noChangeAspect="1"/>
          </p:cNvPicPr>
          <p:nvPr/>
        </p:nvPicPr>
        <p:blipFill>
          <a:blip r:embed="rId5"/>
          <a:stretch>
            <a:fillRect/>
          </a:stretch>
        </p:blipFill>
        <p:spPr>
          <a:xfrm>
            <a:off x="8144742" y="2172405"/>
            <a:ext cx="774281" cy="774281"/>
          </a:xfrm>
          <a:prstGeom prst="rect">
            <a:avLst/>
          </a:prstGeom>
        </p:spPr>
      </p:pic>
    </p:spTree>
    <p:extLst>
      <p:ext uri="{BB962C8B-B14F-4D97-AF65-F5344CB8AC3E}">
        <p14:creationId xmlns:p14="http://schemas.microsoft.com/office/powerpoint/2010/main" val="10281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1046"/>
            <a:ext cx="8758989" cy="5826954"/>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8" y="4511331"/>
            <a:ext cx="6044057" cy="1311954"/>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WHATS AT STAKE?</a:t>
            </a:r>
            <a:endParaRPr lang="en-US" sz="2700" b="1" dirty="0">
              <a:latin typeface="Montserrat"/>
              <a:ea typeface="Montserrat"/>
              <a:cs typeface="Montserrat"/>
              <a:sym typeface="Montserrat"/>
            </a:endParaRP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smtClean="0">
                <a:latin typeface="Montserrat" charset="0"/>
                <a:ea typeface="Montserrat" charset="0"/>
                <a:cs typeface="Montserrat" charset="0"/>
              </a:rPr>
              <a:t>Economic Output and Jobs</a:t>
            </a:r>
            <a:endParaRPr lang="en-US" sz="2000" dirty="0">
              <a:solidFill>
                <a:schemeClr val="dk2"/>
              </a:solidFill>
              <a:latin typeface="Montserrat" charset="0"/>
              <a:ea typeface="Montserrat" charset="0"/>
              <a:cs typeface="Montserrat" charset="0"/>
              <a:sym typeface="Montserrat"/>
            </a:endParaRPr>
          </a:p>
          <a:p>
            <a:pPr lvl="0">
              <a:buSzPct val="25000"/>
            </a:pP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517326" y="4690070"/>
            <a:ext cx="5421982" cy="924667"/>
          </a:xfrm>
          <a:prstGeom prst="rect">
            <a:avLst/>
          </a:prstGeom>
          <a:noFill/>
          <a:ln>
            <a:noFill/>
          </a:ln>
        </p:spPr>
        <p:txBody>
          <a:bodyPr lIns="45713" tIns="22850" rIns="45713" bIns="22850" anchor="t" anchorCtr="0">
            <a:noAutofit/>
          </a:bodyPr>
          <a:lstStyle/>
          <a:p>
            <a:r>
              <a:rPr lang="en-US" sz="2400" dirty="0">
                <a:solidFill>
                  <a:schemeClr val="bg1"/>
                </a:solidFill>
                <a:latin typeface="Lora" charset="0"/>
                <a:ea typeface="Lora" charset="0"/>
                <a:cs typeface="Lora" charset="0"/>
              </a:rPr>
              <a:t>$1.4M loss of economic output per year by 2070</a:t>
            </a:r>
          </a:p>
        </p:txBody>
      </p:sp>
      <p:pic>
        <p:nvPicPr>
          <p:cNvPr id="19"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48706" y="12700"/>
            <a:ext cx="971065" cy="993042"/>
          </a:xfrm>
          <a:prstGeom prst="rect">
            <a:avLst/>
          </a:prstGeom>
          <a:noFill/>
          <a:ln>
            <a:no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2874" y="3334084"/>
            <a:ext cx="5791200" cy="3302000"/>
          </a:xfrm>
          <a:prstGeom prst="rect">
            <a:avLst/>
          </a:prstGeom>
        </p:spPr>
      </p:pic>
    </p:spTree>
    <p:extLst>
      <p:ext uri="{BB962C8B-B14F-4D97-AF65-F5344CB8AC3E}">
        <p14:creationId xmlns:p14="http://schemas.microsoft.com/office/powerpoint/2010/main" val="223586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0" y="3733752"/>
            <a:ext cx="3760147" cy="253325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4112" y="306560"/>
            <a:ext cx="9067931"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IMPACTS DON</a:t>
            </a:r>
            <a:r>
              <a:rPr lang="mr-IN" sz="2700" b="1" dirty="0" smtClean="0">
                <a:latin typeface="Montserrat"/>
                <a:ea typeface="Montserrat"/>
                <a:cs typeface="Montserrat"/>
                <a:sym typeface="Montserrat"/>
              </a:rPr>
              <a:t>’</a:t>
            </a:r>
            <a:r>
              <a:rPr lang="en-US" sz="2700" b="1" dirty="0" smtClean="0">
                <a:latin typeface="Montserrat"/>
                <a:ea typeface="Montserrat"/>
                <a:cs typeface="Montserrat"/>
                <a:sym typeface="Montserrat"/>
              </a:rPr>
              <a:t>T AFFECT EVERYONE EQUALLY</a:t>
            </a:r>
            <a:endParaRPr lang="en-US" sz="2700" b="1" dirty="0">
              <a:latin typeface="Montserrat"/>
              <a:ea typeface="Montserrat"/>
              <a:cs typeface="Montserrat"/>
              <a:sym typeface="Montserrat"/>
            </a:endParaRPr>
          </a:p>
        </p:txBody>
      </p:sp>
      <p:sp>
        <p:nvSpPr>
          <p:cNvPr id="18" name="Shape 446"/>
          <p:cNvSpPr txBox="1"/>
          <p:nvPr/>
        </p:nvSpPr>
        <p:spPr>
          <a:xfrm>
            <a:off x="460612" y="4075714"/>
            <a:ext cx="2842100" cy="924667"/>
          </a:xfrm>
          <a:prstGeom prst="rect">
            <a:avLst/>
          </a:prstGeom>
          <a:noFill/>
          <a:ln>
            <a:noFill/>
          </a:ln>
        </p:spPr>
        <p:txBody>
          <a:bodyPr lIns="45713" tIns="22850" rIns="45713" bIns="22850" anchor="t" anchorCtr="0">
            <a:noAutofit/>
          </a:bodyPr>
          <a:lstStyle/>
          <a:p>
            <a:r>
              <a:rPr lang="en-US" sz="1600" dirty="0">
                <a:solidFill>
                  <a:schemeClr val="bg1"/>
                </a:solidFill>
                <a:latin typeface="Lora" charset="0"/>
                <a:ea typeface="Lora" charset="0"/>
                <a:cs typeface="Lora" charset="0"/>
              </a:rPr>
              <a:t>Roxbury has a richly diverse population. The vast majority of community members fall into at least one vulnerable category and most fall into several categories.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9" y="1044329"/>
            <a:ext cx="8580938" cy="268942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984"/>
          <a:stretch/>
        </p:blipFill>
        <p:spPr>
          <a:xfrm>
            <a:off x="3761735" y="3565310"/>
            <a:ext cx="8428678" cy="2701701"/>
          </a:xfrm>
          <a:prstGeom prst="rect">
            <a:avLst/>
          </a:prstGeom>
        </p:spPr>
      </p:pic>
    </p:spTree>
    <p:extLst>
      <p:ext uri="{BB962C8B-B14F-4D97-AF65-F5344CB8AC3E}">
        <p14:creationId xmlns:p14="http://schemas.microsoft.com/office/powerpoint/2010/main" val="1487009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044328"/>
            <a:ext cx="4572000" cy="3433991"/>
          </a:xfrm>
          <a:prstGeom prst="rect">
            <a:avLst/>
          </a:prstGeom>
        </p:spPr>
      </p:pic>
      <p:pic>
        <p:nvPicPr>
          <p:cNvPr id="3" name="Picture 2"/>
          <p:cNvPicPr>
            <a:picLocks noChangeAspect="1"/>
          </p:cNvPicPr>
          <p:nvPr/>
        </p:nvPicPr>
        <p:blipFill rotWithShape="1">
          <a:blip r:embed="rId4"/>
          <a:srcRect t="5548"/>
          <a:stretch/>
        </p:blipFill>
        <p:spPr>
          <a:xfrm>
            <a:off x="4851883" y="1708287"/>
            <a:ext cx="7340117" cy="5207277"/>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8" y="4045337"/>
            <a:ext cx="5663716" cy="1997654"/>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ROXBURY 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charset="0"/>
                <a:ea typeface="Montserrat" charset="0"/>
                <a:cs typeface="Montserrat" charset="0"/>
              </a:rPr>
              <a:t>Prepared and Connected Communities</a:t>
            </a:r>
            <a:endParaRPr lang="en-US" sz="2000" dirty="0">
              <a:solidFill>
                <a:schemeClr val="dk2"/>
              </a:solidFill>
              <a:latin typeface="Montserrat" charset="0"/>
              <a:ea typeface="Montserrat" charset="0"/>
              <a:cs typeface="Montserrat" charset="0"/>
              <a:sym typeface="Montserrat"/>
            </a:endParaRPr>
          </a:p>
          <a:p>
            <a:pPr lvl="0">
              <a:buSzPct val="25000"/>
            </a:pP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409448" y="4322584"/>
            <a:ext cx="5255857" cy="2046824"/>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a:t>
            </a:r>
            <a:r>
              <a:rPr lang="en-US" sz="2400" b="1" dirty="0" smtClean="0">
                <a:solidFill>
                  <a:schemeClr val="bg1"/>
                </a:solidFill>
                <a:latin typeface="Montserrat"/>
                <a:ea typeface="Montserrat"/>
                <a:cs typeface="Montserrat"/>
                <a:sym typeface="Montserrat"/>
              </a:rPr>
              <a:t>STRATEGIES</a:t>
            </a:r>
            <a:r>
              <a:rPr lang="en-US" sz="2400" b="1" dirty="0">
                <a:solidFill>
                  <a:schemeClr val="bg1"/>
                </a:solidFill>
                <a:latin typeface="Montserrat"/>
                <a:ea typeface="Montserrat"/>
                <a:cs typeface="Montserrat"/>
                <a:sym typeface="Montserrat"/>
              </a:rPr>
              <a:t>: </a:t>
            </a:r>
          </a:p>
          <a:p>
            <a:pPr marL="285750" indent="-285750">
              <a:buClr>
                <a:schemeClr val="bg1"/>
              </a:buClr>
              <a:buSzPct val="100000"/>
              <a:buFont typeface="Arial" charset="0"/>
              <a:buChar char="•"/>
            </a:pPr>
            <a:endParaRPr lang="en-US" sz="1600" dirty="0">
              <a:solidFill>
                <a:schemeClr val="bg1"/>
              </a:solidFill>
              <a:latin typeface="Lora"/>
              <a:ea typeface="Lora"/>
              <a:cs typeface="Lora"/>
              <a:sym typeface="Lora"/>
            </a:endParaRP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Engage Bostonians as partners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Co-create neighborhood plans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Provide training for jobs in resilience</a:t>
            </a:r>
          </a:p>
        </p:txBody>
      </p:sp>
      <p:pic>
        <p:nvPicPr>
          <p:cNvPr id="19" name="Shape 43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148706" y="12700"/>
            <a:ext cx="971065" cy="993042"/>
          </a:xfrm>
          <a:prstGeom prst="rect">
            <a:avLst/>
          </a:prstGeom>
          <a:noFill/>
          <a:ln>
            <a:noFill/>
          </a:ln>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0571" y="96253"/>
            <a:ext cx="1131805" cy="813130"/>
          </a:xfrm>
          <a:prstGeom prst="rect">
            <a:avLst/>
          </a:prstGeom>
        </p:spPr>
      </p:pic>
    </p:spTree>
    <p:extLst>
      <p:ext uri="{BB962C8B-B14F-4D97-AF65-F5344CB8AC3E}">
        <p14:creationId xmlns:p14="http://schemas.microsoft.com/office/powerpoint/2010/main" val="2106293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18967</TotalTime>
  <Words>756</Words>
  <Application>Microsoft Macintosh PowerPoint</Application>
  <PresentationFormat>Widescreen</PresentationFormat>
  <Paragraphs>82</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Calibri</vt:lpstr>
      <vt:lpstr>Calibri Light</vt:lpstr>
      <vt:lpstr>Lato</vt:lpstr>
      <vt:lpstr>Lora</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Eaves</dc:creator>
  <cp:lastModifiedBy>Zachary Eaves</cp:lastModifiedBy>
  <cp:revision>31</cp:revision>
  <dcterms:created xsi:type="dcterms:W3CDTF">2017-02-09T21:08:46Z</dcterms:created>
  <dcterms:modified xsi:type="dcterms:W3CDTF">2017-03-23T19:26:04Z</dcterms:modified>
</cp:coreProperties>
</file>