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257" r:id="rId2"/>
    <p:sldId id="258" r:id="rId3"/>
    <p:sldId id="259" r:id="rId4"/>
    <p:sldId id="260" r:id="rId5"/>
    <p:sldId id="261" r:id="rId6"/>
    <p:sldId id="262" r:id="rId7"/>
    <p:sldId id="263" r:id="rId8"/>
    <p:sldId id="268" r:id="rId9"/>
    <p:sldId id="264" r:id="rId10"/>
    <p:sldId id="265" r:id="rId11"/>
    <p:sldId id="266" r:id="rId12"/>
    <p:sldId id="26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390"/>
    <p:restoredTop sz="74176"/>
  </p:normalViewPr>
  <p:slideViewPr>
    <p:cSldViewPr snapToGrid="0" snapToObjects="1">
      <p:cViewPr>
        <p:scale>
          <a:sx n="95" d="100"/>
          <a:sy n="95" d="100"/>
        </p:scale>
        <p:origin x="65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notesMaster" Target="notesMasters/notesMaster1.xml"/><Relationship Id="rId15" Type="http://schemas.openxmlformats.org/officeDocument/2006/relationships/presProps" Target="presProps.xml"/><Relationship Id="rId16" Type="http://schemas.openxmlformats.org/officeDocument/2006/relationships/viewProps" Target="viewProps.xml"/><Relationship Id="rId17" Type="http://schemas.openxmlformats.org/officeDocument/2006/relationships/theme" Target="theme/theme1.xml"/><Relationship Id="rId1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DF7B69-17E7-A44F-8470-C267FB300CFB}" type="datetimeFigureOut">
              <a:rPr lang="en-US" smtClean="0"/>
              <a:t>3/23/17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9E7D5E-93B1-664B-90F5-E226BF7D6C32}" type="slidenum">
              <a:rPr lang="en-US" smtClean="0"/>
              <a:t>‹#›</a:t>
            </a:fld>
            <a:endParaRPr lang="en-US"/>
          </a:p>
        </p:txBody>
      </p:sp>
    </p:spTree>
    <p:extLst>
      <p:ext uri="{BB962C8B-B14F-4D97-AF65-F5344CB8AC3E}">
        <p14:creationId xmlns:p14="http://schemas.microsoft.com/office/powerpoint/2010/main" val="63952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South Boston and the South End can also expect to see the greatest increase in land exposed to </a:t>
            </a:r>
            <a:r>
              <a:rPr lang="en-US" sz="1200" kern="1200" dirty="0" err="1" smtClean="0">
                <a:solidFill>
                  <a:schemeClr val="tx1"/>
                </a:solidFill>
                <a:effectLst/>
                <a:latin typeface="+mn-lt"/>
                <a:ea typeface="+mn-ea"/>
                <a:cs typeface="+mn-cs"/>
              </a:rPr>
              <a:t>stormwater</a:t>
            </a:r>
            <a:r>
              <a:rPr lang="en-US" sz="1200" kern="1200" dirty="0" smtClean="0">
                <a:solidFill>
                  <a:schemeClr val="tx1"/>
                </a:solidFill>
                <a:effectLst/>
                <a:latin typeface="+mn-lt"/>
                <a:ea typeface="+mn-ea"/>
                <a:cs typeface="+mn-cs"/>
              </a:rPr>
              <a:t> flooding as sea levels rise and precipitation events become more extreme.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281079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tdworld.com</a:t>
            </a:r>
            <a:r>
              <a:rPr lang="en-US" dirty="0" smtClean="0"/>
              <a:t>/site-files/</a:t>
            </a:r>
            <a:r>
              <a:rPr lang="en-US" dirty="0" err="1" smtClean="0"/>
              <a:t>tdworld.com</a:t>
            </a:r>
            <a:r>
              <a:rPr lang="en-US" dirty="0" smtClean="0"/>
              <a:t>/files/</a:t>
            </a:r>
            <a:r>
              <a:rPr lang="en-US" dirty="0" err="1" smtClean="0"/>
              <a:t>gallery_images</a:t>
            </a:r>
            <a:r>
              <a:rPr lang="en-US" dirty="0" smtClean="0"/>
              <a:t>/boston4.jpg?1468416021</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242345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South Boston is a peninsula that houses many important transportation hubs; and growing and changing waterfront communities.  </a:t>
            </a:r>
          </a:p>
          <a:p>
            <a:r>
              <a:rPr lang="en-US" sz="1200" kern="1200" dirty="0" smtClean="0">
                <a:solidFill>
                  <a:schemeClr val="tx1"/>
                </a:solidFill>
                <a:effectLst/>
                <a:latin typeface="+mn-lt"/>
                <a:ea typeface="+mn-ea"/>
                <a:cs typeface="+mn-cs"/>
              </a:rPr>
              <a:t>*In the short term, entrances and exits to the Ted Williams Tunnels are at risk from low probability storms (1% annual flooding event), potentially cutting South Boston off from East Boston. </a:t>
            </a:r>
          </a:p>
          <a:p>
            <a:r>
              <a:rPr lang="en-US" sz="1200" kern="1200" dirty="0" smtClean="0">
                <a:solidFill>
                  <a:schemeClr val="tx1"/>
                </a:solidFill>
                <a:effectLst/>
                <a:latin typeface="+mn-lt"/>
                <a:ea typeface="+mn-ea"/>
                <a:cs typeface="+mn-cs"/>
              </a:rPr>
              <a:t>*This level of flooding would also place important community assets at risk including the Curley Center, the EMS Harbor Unit, and one of South Boston’s pump stations. </a:t>
            </a:r>
          </a:p>
          <a:p>
            <a:r>
              <a:rPr lang="en-CA" sz="1200" kern="1200" dirty="0" smtClean="0">
                <a:solidFill>
                  <a:schemeClr val="tx1"/>
                </a:solidFill>
                <a:effectLst/>
                <a:latin typeface="+mn-lt"/>
                <a:ea typeface="+mn-ea"/>
                <a:cs typeface="+mn-cs"/>
              </a:rPr>
              <a:t>*Though Substation 99 power station is expected to be exposed to low-probability flooding in the near term (1 percent annual chance event), it sits on a 15-foot-high elevated steel platform with reinforced cast-in-place concrete at its base. Sitting almost 26 feet above current mean sea level, this substation is expected to withstand storm surge and flood scenarios throughout this century.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318123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the second half of century, 1% annual chance flooding events could cut South Boston off from other parts of the city due to flooding on the South Boston Bypass, Dorchester, and William J. Day Boulevard; and essential locations such as the McCormack Development will be exposed.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26174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latin typeface="+mn-lt"/>
                <a:ea typeface="+mn-ea"/>
                <a:cs typeface="+mn-cs"/>
              </a:rPr>
              <a:t>Resilience planning requires consideration of the South Boston Waterfront’s long, low-lying waterfront edges and flood pathways through Fort Point Channel and Joseph Moakley Park, which create challenges for local flood defenses.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795461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effectLst/>
                <a:latin typeface="+mn-lt"/>
                <a:ea typeface="+mn-ea"/>
                <a:cs typeface="+mn-cs"/>
              </a:rPr>
              <a:t>South Boston is second only to Downtown with total real estate market value expected to be exposed to flooding during high tides in the near term. In the late century, the community will continue to have the largest share (25 percent) of Boston’s total real estate market value exposed.</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309914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540433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664320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503758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www.subchat.com</a:t>
            </a:r>
            <a:r>
              <a:rPr lang="en-US" dirty="0" smtClean="0"/>
              <a:t>/</a:t>
            </a:r>
            <a:r>
              <a:rPr lang="en-US" dirty="0" err="1" smtClean="0"/>
              <a:t>read.asp?Id</a:t>
            </a:r>
            <a:r>
              <a:rPr lang="en-US" dirty="0" smtClean="0"/>
              <a:t>=1175613</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483082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5B965CC-EB59-7541-8E9F-2268C42B54D9}" type="datetimeFigureOut">
              <a:rPr lang="en-US" smtClean="0"/>
              <a:t>3/23/17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0E95B7-B451-CD45-97A0-28C0B5437902}" type="slidenum">
              <a:rPr lang="en-US" smtClean="0"/>
              <a:t>‹#›</a:t>
            </a:fld>
            <a:endParaRPr lang="en-US"/>
          </a:p>
        </p:txBody>
      </p:sp>
    </p:spTree>
    <p:extLst>
      <p:ext uri="{BB962C8B-B14F-4D97-AF65-F5344CB8AC3E}">
        <p14:creationId xmlns:p14="http://schemas.microsoft.com/office/powerpoint/2010/main" val="15244328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B965CC-EB59-7541-8E9F-2268C42B54D9}" type="datetimeFigureOut">
              <a:rPr lang="en-US" smtClean="0"/>
              <a:t>3/23/17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0E95B7-B451-CD45-97A0-28C0B5437902}" type="slidenum">
              <a:rPr lang="en-US" smtClean="0"/>
              <a:t>‹#›</a:t>
            </a:fld>
            <a:endParaRPr lang="en-US"/>
          </a:p>
        </p:txBody>
      </p:sp>
    </p:spTree>
    <p:extLst>
      <p:ext uri="{BB962C8B-B14F-4D97-AF65-F5344CB8AC3E}">
        <p14:creationId xmlns:p14="http://schemas.microsoft.com/office/powerpoint/2010/main" val="19872133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B965CC-EB59-7541-8E9F-2268C42B54D9}" type="datetimeFigureOut">
              <a:rPr lang="en-US" smtClean="0"/>
              <a:t>3/23/17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0E95B7-B451-CD45-97A0-28C0B5437902}" type="slidenum">
              <a:rPr lang="en-US" smtClean="0"/>
              <a:t>‹#›</a:t>
            </a:fld>
            <a:endParaRPr lang="en-US"/>
          </a:p>
        </p:txBody>
      </p:sp>
    </p:spTree>
    <p:extLst>
      <p:ext uri="{BB962C8B-B14F-4D97-AF65-F5344CB8AC3E}">
        <p14:creationId xmlns:p14="http://schemas.microsoft.com/office/powerpoint/2010/main" val="14290448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About Us 1">
    <p:spTree>
      <p:nvGrpSpPr>
        <p:cNvPr id="1" name="Shape 31"/>
        <p:cNvGrpSpPr/>
        <p:nvPr/>
      </p:nvGrpSpPr>
      <p:grpSpPr>
        <a:xfrm>
          <a:off x="0" y="0"/>
          <a:ext cx="0" cy="0"/>
          <a:chOff x="0" y="0"/>
          <a:chExt cx="0" cy="0"/>
        </a:xfrm>
      </p:grpSpPr>
      <p:sp>
        <p:nvSpPr>
          <p:cNvPr id="32" name="Shape 32"/>
          <p:cNvSpPr>
            <a:spLocks noGrp="1"/>
          </p:cNvSpPr>
          <p:nvPr>
            <p:ph type="pic" idx="2"/>
          </p:nvPr>
        </p:nvSpPr>
        <p:spPr>
          <a:xfrm>
            <a:off x="2275839" y="1926167"/>
            <a:ext cx="1733551" cy="1733549"/>
          </a:xfrm>
          <a:prstGeom prst="ellipse">
            <a:avLst/>
          </a:prstGeom>
          <a:solidFill>
            <a:srgbClr val="F2F2F2"/>
          </a:solid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1200" b="0" i="0" u="none" strike="noStrike" cap="none">
                <a:solidFill>
                  <a:schemeClr val="dk1"/>
                </a:solidFill>
                <a:latin typeface="Montserrat"/>
                <a:ea typeface="Montserrat"/>
                <a:cs typeface="Montserrat"/>
                <a:sym typeface="Montserrat"/>
              </a:defRPr>
            </a:lvl1pPr>
            <a:lvl2pPr marL="457108" marR="0" lvl="1" indent="-6258" algn="l" rtl="0">
              <a:lnSpc>
                <a:spcPct val="90000"/>
              </a:lnSpc>
              <a:spcBef>
                <a:spcPts val="500"/>
              </a:spcBef>
              <a:buClr>
                <a:schemeClr val="dk1"/>
              </a:buClr>
              <a:buFont typeface="Arial"/>
              <a:buNone/>
              <a:defRPr sz="2000" b="0" i="0" u="none" strike="noStrike" cap="none">
                <a:solidFill>
                  <a:schemeClr val="dk1"/>
                </a:solidFill>
                <a:latin typeface="Montserrat"/>
                <a:ea typeface="Montserrat"/>
                <a:cs typeface="Montserrat"/>
                <a:sym typeface="Montserrat"/>
              </a:defRPr>
            </a:lvl2pPr>
            <a:lvl3pPr marL="914217" marR="0" lvl="2" indent="-6167" algn="l" rtl="0">
              <a:lnSpc>
                <a:spcPct val="90000"/>
              </a:lnSpc>
              <a:spcBef>
                <a:spcPts val="500"/>
              </a:spcBef>
              <a:buClr>
                <a:schemeClr val="dk1"/>
              </a:buClr>
              <a:buFont typeface="Arial"/>
              <a:buNone/>
              <a:defRPr sz="1800" b="0" i="0" u="none" strike="noStrike" cap="none">
                <a:solidFill>
                  <a:schemeClr val="dk1"/>
                </a:solidFill>
                <a:latin typeface="Montserrat"/>
                <a:ea typeface="Montserrat"/>
                <a:cs typeface="Montserrat"/>
                <a:sym typeface="Montserrat"/>
              </a:defRPr>
            </a:lvl3pPr>
            <a:lvl4pPr marL="1371326" marR="0" lvl="3" indent="-6076" algn="l" rtl="0">
              <a:lnSpc>
                <a:spcPct val="90000"/>
              </a:lnSpc>
              <a:spcBef>
                <a:spcPts val="500"/>
              </a:spcBef>
              <a:buClr>
                <a:schemeClr val="dk1"/>
              </a:buClr>
              <a:buFont typeface="Arial"/>
              <a:buNone/>
              <a:defRPr sz="1600" b="0" i="0" u="none" strike="noStrike" cap="none">
                <a:solidFill>
                  <a:schemeClr val="dk1"/>
                </a:solidFill>
                <a:latin typeface="Montserrat"/>
                <a:ea typeface="Montserrat"/>
                <a:cs typeface="Montserrat"/>
                <a:sym typeface="Montserrat"/>
              </a:defRPr>
            </a:lvl4pPr>
            <a:lvl5pPr marL="1828434" marR="0" lvl="4" indent="-5984" algn="l" rtl="0">
              <a:lnSpc>
                <a:spcPct val="90000"/>
              </a:lnSpc>
              <a:spcBef>
                <a:spcPts val="500"/>
              </a:spcBef>
              <a:buClr>
                <a:schemeClr val="dk1"/>
              </a:buClr>
              <a:buFont typeface="Arial"/>
              <a:buNone/>
              <a:defRPr sz="1600" b="0" i="0" u="none" strike="noStrike" cap="none">
                <a:solidFill>
                  <a:schemeClr val="dk1"/>
                </a:solidFill>
                <a:latin typeface="Montserrat"/>
                <a:ea typeface="Montserrat"/>
                <a:cs typeface="Montserrat"/>
                <a:sym typeface="Montserrat"/>
              </a:defRPr>
            </a:lvl5pPr>
            <a:lvl6pPr marL="2514097" marR="0" lvl="5" indent="-120147" algn="l" rtl="0">
              <a:lnSpc>
                <a:spcPct val="90000"/>
              </a:lnSpc>
              <a:spcBef>
                <a:spcPts val="500"/>
              </a:spcBef>
              <a:buClr>
                <a:schemeClr val="dk1"/>
              </a:buClr>
              <a:buSzPct val="100000"/>
              <a:buFont typeface="Arial"/>
              <a:buChar char="•"/>
              <a:defRPr sz="1800" b="0" i="0" u="none" strike="noStrike" cap="none">
                <a:solidFill>
                  <a:schemeClr val="dk1"/>
                </a:solidFill>
                <a:latin typeface="Lato"/>
                <a:ea typeface="Lato"/>
                <a:cs typeface="Lato"/>
                <a:sym typeface="Lato"/>
              </a:defRPr>
            </a:lvl6pPr>
            <a:lvl7pPr marL="2971206" marR="0" lvl="6" indent="-120055" algn="l" rtl="0">
              <a:lnSpc>
                <a:spcPct val="90000"/>
              </a:lnSpc>
              <a:spcBef>
                <a:spcPts val="500"/>
              </a:spcBef>
              <a:buClr>
                <a:schemeClr val="dk1"/>
              </a:buClr>
              <a:buSzPct val="100000"/>
              <a:buFont typeface="Arial"/>
              <a:buChar char="•"/>
              <a:defRPr sz="1800" b="0" i="0" u="none" strike="noStrike" cap="none">
                <a:solidFill>
                  <a:schemeClr val="dk1"/>
                </a:solidFill>
                <a:latin typeface="Lato"/>
                <a:ea typeface="Lato"/>
                <a:cs typeface="Lato"/>
                <a:sym typeface="Lato"/>
              </a:defRPr>
            </a:lvl7pPr>
            <a:lvl8pPr marL="3428314" marR="0" lvl="7" indent="-119964" algn="l" rtl="0">
              <a:lnSpc>
                <a:spcPct val="90000"/>
              </a:lnSpc>
              <a:spcBef>
                <a:spcPts val="500"/>
              </a:spcBef>
              <a:buClr>
                <a:schemeClr val="dk1"/>
              </a:buClr>
              <a:buSzPct val="100000"/>
              <a:buFont typeface="Arial"/>
              <a:buChar char="•"/>
              <a:defRPr sz="1800" b="0" i="0" u="none" strike="noStrike" cap="none">
                <a:solidFill>
                  <a:schemeClr val="dk1"/>
                </a:solidFill>
                <a:latin typeface="Lato"/>
                <a:ea typeface="Lato"/>
                <a:cs typeface="Lato"/>
                <a:sym typeface="Lato"/>
              </a:defRPr>
            </a:lvl8pPr>
            <a:lvl9pPr marL="3885423" marR="0" lvl="8" indent="-119873" algn="l" rtl="0">
              <a:lnSpc>
                <a:spcPct val="90000"/>
              </a:lnSpc>
              <a:spcBef>
                <a:spcPts val="500"/>
              </a:spcBef>
              <a:buClr>
                <a:schemeClr val="dk1"/>
              </a:buClr>
              <a:buSzPct val="100000"/>
              <a:buFont typeface="Arial"/>
              <a:buChar char="•"/>
              <a:defRPr sz="1800" b="0" i="0" u="none" strike="noStrike" cap="none">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500274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B965CC-EB59-7541-8E9F-2268C42B54D9}" type="datetimeFigureOut">
              <a:rPr lang="en-US" smtClean="0"/>
              <a:t>3/23/17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0E95B7-B451-CD45-97A0-28C0B5437902}" type="slidenum">
              <a:rPr lang="en-US" smtClean="0"/>
              <a:t>‹#›</a:t>
            </a:fld>
            <a:endParaRPr lang="en-US"/>
          </a:p>
        </p:txBody>
      </p:sp>
    </p:spTree>
    <p:extLst>
      <p:ext uri="{BB962C8B-B14F-4D97-AF65-F5344CB8AC3E}">
        <p14:creationId xmlns:p14="http://schemas.microsoft.com/office/powerpoint/2010/main" val="5530851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5B965CC-EB59-7541-8E9F-2268C42B54D9}" type="datetimeFigureOut">
              <a:rPr lang="en-US" smtClean="0"/>
              <a:t>3/23/17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0E95B7-B451-CD45-97A0-28C0B5437902}" type="slidenum">
              <a:rPr lang="en-US" smtClean="0"/>
              <a:t>‹#›</a:t>
            </a:fld>
            <a:endParaRPr lang="en-US"/>
          </a:p>
        </p:txBody>
      </p:sp>
    </p:spTree>
    <p:extLst>
      <p:ext uri="{BB962C8B-B14F-4D97-AF65-F5344CB8AC3E}">
        <p14:creationId xmlns:p14="http://schemas.microsoft.com/office/powerpoint/2010/main" val="1392202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5B965CC-EB59-7541-8E9F-2268C42B54D9}" type="datetimeFigureOut">
              <a:rPr lang="en-US" smtClean="0"/>
              <a:t>3/23/17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0E95B7-B451-CD45-97A0-28C0B5437902}" type="slidenum">
              <a:rPr lang="en-US" smtClean="0"/>
              <a:t>‹#›</a:t>
            </a:fld>
            <a:endParaRPr lang="en-US"/>
          </a:p>
        </p:txBody>
      </p:sp>
    </p:spTree>
    <p:extLst>
      <p:ext uri="{BB962C8B-B14F-4D97-AF65-F5344CB8AC3E}">
        <p14:creationId xmlns:p14="http://schemas.microsoft.com/office/powerpoint/2010/main" val="19172347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5B965CC-EB59-7541-8E9F-2268C42B54D9}" type="datetimeFigureOut">
              <a:rPr lang="en-US" smtClean="0"/>
              <a:t>3/23/17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0E95B7-B451-CD45-97A0-28C0B5437902}" type="slidenum">
              <a:rPr lang="en-US" smtClean="0"/>
              <a:t>‹#›</a:t>
            </a:fld>
            <a:endParaRPr lang="en-US"/>
          </a:p>
        </p:txBody>
      </p:sp>
    </p:spTree>
    <p:extLst>
      <p:ext uri="{BB962C8B-B14F-4D97-AF65-F5344CB8AC3E}">
        <p14:creationId xmlns:p14="http://schemas.microsoft.com/office/powerpoint/2010/main" val="21200389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5B965CC-EB59-7541-8E9F-2268C42B54D9}" type="datetimeFigureOut">
              <a:rPr lang="en-US" smtClean="0"/>
              <a:t>3/23/17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0E95B7-B451-CD45-97A0-28C0B5437902}" type="slidenum">
              <a:rPr lang="en-US" smtClean="0"/>
              <a:t>‹#›</a:t>
            </a:fld>
            <a:endParaRPr lang="en-US"/>
          </a:p>
        </p:txBody>
      </p:sp>
    </p:spTree>
    <p:extLst>
      <p:ext uri="{BB962C8B-B14F-4D97-AF65-F5344CB8AC3E}">
        <p14:creationId xmlns:p14="http://schemas.microsoft.com/office/powerpoint/2010/main" val="446129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B965CC-EB59-7541-8E9F-2268C42B54D9}" type="datetimeFigureOut">
              <a:rPr lang="en-US" smtClean="0"/>
              <a:t>3/23/17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0E95B7-B451-CD45-97A0-28C0B5437902}" type="slidenum">
              <a:rPr lang="en-US" smtClean="0"/>
              <a:t>‹#›</a:t>
            </a:fld>
            <a:endParaRPr lang="en-US"/>
          </a:p>
        </p:txBody>
      </p:sp>
    </p:spTree>
    <p:extLst>
      <p:ext uri="{BB962C8B-B14F-4D97-AF65-F5344CB8AC3E}">
        <p14:creationId xmlns:p14="http://schemas.microsoft.com/office/powerpoint/2010/main" val="12363889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B965CC-EB59-7541-8E9F-2268C42B54D9}" type="datetimeFigureOut">
              <a:rPr lang="en-US" smtClean="0"/>
              <a:t>3/23/17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0E95B7-B451-CD45-97A0-28C0B5437902}" type="slidenum">
              <a:rPr lang="en-US" smtClean="0"/>
              <a:t>‹#›</a:t>
            </a:fld>
            <a:endParaRPr lang="en-US"/>
          </a:p>
        </p:txBody>
      </p:sp>
    </p:spTree>
    <p:extLst>
      <p:ext uri="{BB962C8B-B14F-4D97-AF65-F5344CB8AC3E}">
        <p14:creationId xmlns:p14="http://schemas.microsoft.com/office/powerpoint/2010/main" val="9380705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B965CC-EB59-7541-8E9F-2268C42B54D9}" type="datetimeFigureOut">
              <a:rPr lang="en-US" smtClean="0"/>
              <a:t>3/23/17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0E95B7-B451-CD45-97A0-28C0B5437902}" type="slidenum">
              <a:rPr lang="en-US" smtClean="0"/>
              <a:t>‹#›</a:t>
            </a:fld>
            <a:endParaRPr lang="en-US"/>
          </a:p>
        </p:txBody>
      </p:sp>
    </p:spTree>
    <p:extLst>
      <p:ext uri="{BB962C8B-B14F-4D97-AF65-F5344CB8AC3E}">
        <p14:creationId xmlns:p14="http://schemas.microsoft.com/office/powerpoint/2010/main" val="147500392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B965CC-EB59-7541-8E9F-2268C42B54D9}" type="datetimeFigureOut">
              <a:rPr lang="en-US" smtClean="0"/>
              <a:t>3/23/17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0E95B7-B451-CD45-97A0-28C0B5437902}" type="slidenum">
              <a:rPr lang="en-US" smtClean="0"/>
              <a:t>‹#›</a:t>
            </a:fld>
            <a:endParaRPr lang="en-US"/>
          </a:p>
        </p:txBody>
      </p:sp>
    </p:spTree>
    <p:extLst>
      <p:ext uri="{BB962C8B-B14F-4D97-AF65-F5344CB8AC3E}">
        <p14:creationId xmlns:p14="http://schemas.microsoft.com/office/powerpoint/2010/main" val="17513497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image" Target="../media/image5.jpeg"/><Relationship Id="rId1" Type="http://schemas.openxmlformats.org/officeDocument/2006/relationships/slideLayout" Target="../slideLayouts/slideLayout12.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2.png"/><Relationship Id="rId5" Type="http://schemas.openxmlformats.org/officeDocument/2006/relationships/image" Target="../media/image31.jpeg"/><Relationship Id="rId1" Type="http://schemas.openxmlformats.org/officeDocument/2006/relationships/slideLayout" Target="../slideLayouts/slideLayout12.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32.tiff"/><Relationship Id="rId4" Type="http://schemas.openxmlformats.org/officeDocument/2006/relationships/image" Target="../media/image2.png"/><Relationship Id="rId5" Type="http://schemas.openxmlformats.org/officeDocument/2006/relationships/image" Target="../media/image33.jpeg"/><Relationship Id="rId1" Type="http://schemas.openxmlformats.org/officeDocument/2006/relationships/slideLayout" Target="../slideLayouts/slideLayout12.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image" Target="../media/image34.tiff"/><Relationship Id="rId4" Type="http://schemas.openxmlformats.org/officeDocument/2006/relationships/image" Target="../media/image2.png"/><Relationship Id="rId5" Type="http://schemas.openxmlformats.org/officeDocument/2006/relationships/image" Target="../media/image35.jpeg"/><Relationship Id="rId1" Type="http://schemas.openxmlformats.org/officeDocument/2006/relationships/slideLayout" Target="../slideLayouts/slideLayout12.xml"/><Relationship Id="rId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g"/><Relationship Id="rId1" Type="http://schemas.openxmlformats.org/officeDocument/2006/relationships/slideLayout" Target="../slideLayouts/slideLayout12.xml"/><Relationship Id="rId2"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8.tiff"/><Relationship Id="rId4" Type="http://schemas.openxmlformats.org/officeDocument/2006/relationships/image" Target="../media/image2.png"/><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2.png"/><Relationship Id="rId5" Type="http://schemas.openxmlformats.org/officeDocument/2006/relationships/image" Target="../media/image10.jpeg"/><Relationship Id="rId6" Type="http://schemas.openxmlformats.org/officeDocument/2006/relationships/image" Target="../media/image11.jpeg"/><Relationship Id="rId7" Type="http://schemas.openxmlformats.org/officeDocument/2006/relationships/image" Target="../media/image12.jpeg"/><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2.png"/><Relationship Id="rId5" Type="http://schemas.openxmlformats.org/officeDocument/2006/relationships/image" Target="../media/image11.jpeg"/><Relationship Id="rId6" Type="http://schemas.openxmlformats.org/officeDocument/2006/relationships/image" Target="../media/image12.jpeg"/><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2.png"/><Relationship Id="rId5" Type="http://schemas.openxmlformats.org/officeDocument/2006/relationships/image" Target="../media/image11.jpeg"/><Relationship Id="rId6" Type="http://schemas.openxmlformats.org/officeDocument/2006/relationships/image" Target="../media/image12.jpeg"/><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1" Type="http://schemas.openxmlformats.org/officeDocument/2006/relationships/image" Target="../media/image22.tiff"/><Relationship Id="rId12" Type="http://schemas.openxmlformats.org/officeDocument/2006/relationships/image" Target="../media/image23.tiff"/><Relationship Id="rId13" Type="http://schemas.openxmlformats.org/officeDocument/2006/relationships/image" Target="../media/image24.tiff"/><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image" Target="../media/image15.tiff"/><Relationship Id="rId5" Type="http://schemas.openxmlformats.org/officeDocument/2006/relationships/image" Target="../media/image16.tiff"/><Relationship Id="rId6" Type="http://schemas.openxmlformats.org/officeDocument/2006/relationships/image" Target="../media/image17.tiff"/><Relationship Id="rId7" Type="http://schemas.openxmlformats.org/officeDocument/2006/relationships/image" Target="../media/image18.tiff"/><Relationship Id="rId8" Type="http://schemas.openxmlformats.org/officeDocument/2006/relationships/image" Target="../media/image19.tiff"/><Relationship Id="rId9" Type="http://schemas.openxmlformats.org/officeDocument/2006/relationships/image" Target="../media/image20.tiff"/><Relationship Id="rId10" Type="http://schemas.openxmlformats.org/officeDocument/2006/relationships/image" Target="../media/image21.tiff"/></Relationships>
</file>

<file path=ppt/slides/_rels/slide8.xml.rels><?xml version="1.0" encoding="UTF-8" standalone="yes"?>
<Relationships xmlns="http://schemas.openxmlformats.org/package/2006/relationships"><Relationship Id="rId3" Type="http://schemas.openxmlformats.org/officeDocument/2006/relationships/image" Target="../media/image25.tiff"/><Relationship Id="rId4" Type="http://schemas.openxmlformats.org/officeDocument/2006/relationships/image" Target="../media/image2.png"/><Relationship Id="rId5" Type="http://schemas.openxmlformats.org/officeDocument/2006/relationships/image" Target="../media/image26.png"/><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27.tiff"/><Relationship Id="rId4" Type="http://schemas.openxmlformats.org/officeDocument/2006/relationships/image" Target="../media/image2.png"/><Relationship Id="rId5" Type="http://schemas.openxmlformats.org/officeDocument/2006/relationships/image" Target="../media/image28.jpeg"/><Relationship Id="rId6" Type="http://schemas.openxmlformats.org/officeDocument/2006/relationships/image" Target="../media/image29.jpeg"/><Relationship Id="rId1" Type="http://schemas.openxmlformats.org/officeDocument/2006/relationships/slideLayout" Target="../slideLayouts/slideLayout12.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052597"/>
            <a:ext cx="9375220" cy="4823767"/>
          </a:xfrm>
          <a:prstGeom prst="rect">
            <a:avLst/>
          </a:prstGeom>
        </p:spPr>
      </p:pic>
      <p:sp>
        <p:nvSpPr>
          <p:cNvPr id="8" name="Shape 235"/>
          <p:cNvSpPr/>
          <p:nvPr/>
        </p:nvSpPr>
        <p:spPr>
          <a:xfrm>
            <a:off x="1588" y="0"/>
            <a:ext cx="10160786" cy="1044329"/>
          </a:xfrm>
          <a:prstGeom prst="rect">
            <a:avLst/>
          </a:prstGeom>
          <a:solidFill>
            <a:schemeClr val="lt1">
              <a:alpha val="66000"/>
            </a:schemeClr>
          </a:solidFill>
          <a:ln>
            <a:noFill/>
          </a:ln>
        </p:spPr>
        <p:txBody>
          <a:bodyPr lIns="45713" tIns="22850" rIns="45713" bIns="22850" anchor="ctr" anchorCtr="0">
            <a:noAutofit/>
          </a:bodyPr>
          <a:lstStyle/>
          <a:p>
            <a:pPr algn="ctr"/>
            <a:endParaRPr>
              <a:solidFill>
                <a:schemeClr val="lt1"/>
              </a:solidFill>
              <a:latin typeface="Montserrat"/>
              <a:ea typeface="Montserrat"/>
              <a:cs typeface="Montserrat"/>
              <a:sym typeface="Montserrat"/>
            </a:endParaRPr>
          </a:p>
        </p:txBody>
      </p:sp>
      <p:sp>
        <p:nvSpPr>
          <p:cNvPr id="3" name="Shape 317"/>
          <p:cNvSpPr txBox="1"/>
          <p:nvPr/>
        </p:nvSpPr>
        <p:spPr>
          <a:xfrm>
            <a:off x="883217" y="259643"/>
            <a:ext cx="7439411" cy="634771"/>
          </a:xfrm>
          <a:prstGeom prst="rect">
            <a:avLst/>
          </a:prstGeom>
          <a:noFill/>
          <a:ln>
            <a:noFill/>
          </a:ln>
        </p:spPr>
        <p:txBody>
          <a:bodyPr lIns="45713" tIns="22850" rIns="45713" bIns="22850" anchor="t" anchorCtr="0">
            <a:noAutofit/>
          </a:bodyPr>
          <a:lstStyle/>
          <a:p>
            <a:pPr>
              <a:buSzPct val="25000"/>
            </a:pPr>
            <a:r>
              <a:rPr lang="en-US" sz="3000" dirty="0">
                <a:latin typeface="Montserrat"/>
                <a:ea typeface="Montserrat"/>
                <a:cs typeface="Montserrat"/>
                <a:sym typeface="Montserrat"/>
              </a:rPr>
              <a:t>FOCUS AREA: </a:t>
            </a:r>
            <a:r>
              <a:rPr lang="en-US" sz="3000" b="1" dirty="0" smtClean="0">
                <a:latin typeface="Montserrat"/>
                <a:ea typeface="Montserrat"/>
                <a:cs typeface="Montserrat"/>
                <a:sym typeface="Montserrat"/>
              </a:rPr>
              <a:t>SOUTH </a:t>
            </a:r>
            <a:r>
              <a:rPr lang="en-US" sz="3000" b="1" dirty="0">
                <a:latin typeface="Montserrat"/>
                <a:ea typeface="Montserrat"/>
                <a:cs typeface="Montserrat"/>
                <a:sym typeface="Montserrat"/>
              </a:rPr>
              <a:t>BOSTON</a:t>
            </a:r>
          </a:p>
        </p:txBody>
      </p:sp>
      <p:sp>
        <p:nvSpPr>
          <p:cNvPr id="4" name="Shape 238"/>
          <p:cNvSpPr/>
          <p:nvPr/>
        </p:nvSpPr>
        <p:spPr>
          <a:xfrm>
            <a:off x="1894" y="0"/>
            <a:ext cx="407554" cy="1044329"/>
          </a:xfrm>
          <a:prstGeom prst="rect">
            <a:avLst/>
          </a:prstGeom>
          <a:solidFill>
            <a:srgbClr val="F14F47"/>
          </a:solidFill>
          <a:ln>
            <a:noFill/>
          </a:ln>
        </p:spPr>
        <p:txBody>
          <a:bodyPr lIns="45713" tIns="22850" rIns="45713" bIns="22850" anchor="ctr" anchorCtr="0">
            <a:noAutofit/>
          </a:bodyPr>
          <a:lstStyle/>
          <a:p>
            <a:pPr algn="ctr"/>
            <a:endParaRPr>
              <a:solidFill>
                <a:srgbClr val="E2625C"/>
              </a:solidFill>
              <a:latin typeface="Lato"/>
              <a:ea typeface="Lato"/>
              <a:cs typeface="Lato"/>
              <a:sym typeface="Lato"/>
            </a:endParaRPr>
          </a:p>
        </p:txBody>
      </p:sp>
      <p:pic>
        <p:nvPicPr>
          <p:cNvPr id="6" name="Shape 26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0487511" y="359498"/>
            <a:ext cx="1365737" cy="179029"/>
          </a:xfrm>
          <a:prstGeom prst="rect">
            <a:avLst/>
          </a:prstGeom>
          <a:noFill/>
          <a:ln>
            <a:noFill/>
          </a:ln>
        </p:spPr>
      </p:pic>
      <p:pic>
        <p:nvPicPr>
          <p:cNvPr id="10" name="Picture 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570287" y="2738863"/>
            <a:ext cx="1301249" cy="1759985"/>
          </a:xfrm>
          <a:prstGeom prst="rect">
            <a:avLst/>
          </a:prstGeom>
        </p:spPr>
      </p:pic>
      <p:grpSp>
        <p:nvGrpSpPr>
          <p:cNvPr id="11" name="Group 10"/>
          <p:cNvGrpSpPr/>
          <p:nvPr/>
        </p:nvGrpSpPr>
        <p:grpSpPr>
          <a:xfrm>
            <a:off x="10487512" y="1053661"/>
            <a:ext cx="1218252" cy="1506659"/>
            <a:chOff x="16057537" y="763507"/>
            <a:chExt cx="3373463" cy="4295788"/>
          </a:xfrm>
        </p:grpSpPr>
        <p:pic>
          <p:nvPicPr>
            <p:cNvPr id="12" name="Picture 1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6342325" y="763507"/>
              <a:ext cx="3088675" cy="4295788"/>
            </a:xfrm>
            <a:prstGeom prst="rect">
              <a:avLst/>
            </a:prstGeom>
          </p:spPr>
        </p:pic>
        <p:sp>
          <p:nvSpPr>
            <p:cNvPr id="13" name="Rectangle 12"/>
            <p:cNvSpPr/>
            <p:nvPr/>
          </p:nvSpPr>
          <p:spPr>
            <a:xfrm>
              <a:off x="16057537" y="3331029"/>
              <a:ext cx="1054806" cy="11222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en-US" sz="900"/>
            </a:p>
          </p:txBody>
        </p:sp>
      </p:grpSp>
      <p:sp>
        <p:nvSpPr>
          <p:cNvPr id="16" name="Shape 379"/>
          <p:cNvSpPr txBox="1"/>
          <p:nvPr/>
        </p:nvSpPr>
        <p:spPr>
          <a:xfrm>
            <a:off x="918205" y="6142508"/>
            <a:ext cx="8628131" cy="459303"/>
          </a:xfrm>
          <a:prstGeom prst="rect">
            <a:avLst/>
          </a:prstGeom>
          <a:noFill/>
          <a:ln>
            <a:noFill/>
          </a:ln>
        </p:spPr>
        <p:txBody>
          <a:bodyPr lIns="45713" tIns="22850" rIns="45713" bIns="22850" anchor="t" anchorCtr="0">
            <a:noAutofit/>
          </a:bodyPr>
          <a:lstStyle/>
          <a:p>
            <a:pPr lvl="0">
              <a:buSzPct val="25000"/>
            </a:pPr>
            <a:r>
              <a:rPr lang="en-US" sz="2400" dirty="0" smtClean="0">
                <a:latin typeface="Lora" charset="0"/>
                <a:ea typeface="Lora" charset="0"/>
                <a:cs typeface="Lora" charset="0"/>
              </a:rPr>
              <a:t>31,000</a:t>
            </a:r>
            <a:r>
              <a:rPr lang="en-US" sz="2400" dirty="0">
                <a:latin typeface="Lora" charset="0"/>
                <a:ea typeface="Lora" charset="0"/>
                <a:cs typeface="Lora" charset="0"/>
              </a:rPr>
              <a:t>+ people, </a:t>
            </a:r>
            <a:r>
              <a:rPr lang="en-US" sz="2400" dirty="0" smtClean="0">
                <a:latin typeface="Lora" charset="0"/>
                <a:ea typeface="Lora" charset="0"/>
                <a:cs typeface="Lora" charset="0"/>
              </a:rPr>
              <a:t>78,000 </a:t>
            </a:r>
            <a:r>
              <a:rPr lang="en-US" sz="2400" dirty="0">
                <a:latin typeface="Lora" charset="0"/>
                <a:ea typeface="Lora" charset="0"/>
                <a:cs typeface="Lora" charset="0"/>
              </a:rPr>
              <a:t>jobs, </a:t>
            </a:r>
            <a:r>
              <a:rPr lang="en-US" sz="2400" dirty="0" smtClean="0">
                <a:latin typeface="Lora" charset="0"/>
                <a:ea typeface="Lora" charset="0"/>
                <a:cs typeface="Lora" charset="0"/>
              </a:rPr>
              <a:t>+$20 </a:t>
            </a:r>
            <a:r>
              <a:rPr lang="en-US" sz="2400" dirty="0">
                <a:latin typeface="Lora" charset="0"/>
                <a:ea typeface="Lora" charset="0"/>
                <a:cs typeface="Lora" charset="0"/>
              </a:rPr>
              <a:t>billion to city economy. </a:t>
            </a:r>
            <a:endParaRPr lang="en-US" sz="2400" dirty="0">
              <a:solidFill>
                <a:schemeClr val="dk2"/>
              </a:solidFill>
              <a:latin typeface="Lora" charset="0"/>
              <a:ea typeface="Lora" charset="0"/>
              <a:cs typeface="Lora" charset="0"/>
              <a:sym typeface="Montserrat"/>
            </a:endParaRPr>
          </a:p>
        </p:txBody>
      </p:sp>
      <p:sp>
        <p:nvSpPr>
          <p:cNvPr id="17" name="Shape 238"/>
          <p:cNvSpPr/>
          <p:nvPr/>
        </p:nvSpPr>
        <p:spPr>
          <a:xfrm>
            <a:off x="0" y="6315009"/>
            <a:ext cx="734479" cy="114300"/>
          </a:xfrm>
          <a:prstGeom prst="rect">
            <a:avLst/>
          </a:prstGeom>
          <a:solidFill>
            <a:srgbClr val="F14F47"/>
          </a:solidFill>
          <a:ln>
            <a:noFill/>
          </a:ln>
        </p:spPr>
        <p:txBody>
          <a:bodyPr lIns="45713" tIns="22850" rIns="45713" bIns="22850" anchor="ctr" anchorCtr="0">
            <a:noAutofit/>
          </a:bodyPr>
          <a:lstStyle/>
          <a:p>
            <a:pPr algn="ctr"/>
            <a:endParaRPr>
              <a:solidFill>
                <a:srgbClr val="62AB45"/>
              </a:solidFill>
              <a:latin typeface="Lato"/>
              <a:ea typeface="Lato"/>
              <a:cs typeface="Lato"/>
              <a:sym typeface="Lato"/>
            </a:endParaRPr>
          </a:p>
        </p:txBody>
      </p:sp>
      <p:pic>
        <p:nvPicPr>
          <p:cNvPr id="14" name="Picture 13"/>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0626540" y="4677391"/>
            <a:ext cx="1252504" cy="1694769"/>
          </a:xfrm>
          <a:prstGeom prst="rect">
            <a:avLst/>
          </a:prstGeom>
        </p:spPr>
      </p:pic>
      <p:sp>
        <p:nvSpPr>
          <p:cNvPr id="2" name="Rectangle 1"/>
          <p:cNvSpPr/>
          <p:nvPr/>
        </p:nvSpPr>
        <p:spPr>
          <a:xfrm>
            <a:off x="10222334" y="1753848"/>
            <a:ext cx="706058" cy="6988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9110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80786" y="1963272"/>
            <a:ext cx="9093200" cy="4343400"/>
          </a:xfrm>
          <a:prstGeom prst="rect">
            <a:avLst/>
          </a:prstGeom>
        </p:spPr>
      </p:pic>
      <p:sp>
        <p:nvSpPr>
          <p:cNvPr id="8" name="Shape 235"/>
          <p:cNvSpPr/>
          <p:nvPr/>
        </p:nvSpPr>
        <p:spPr>
          <a:xfrm>
            <a:off x="1588" y="0"/>
            <a:ext cx="12188825" cy="1044329"/>
          </a:xfrm>
          <a:prstGeom prst="rect">
            <a:avLst/>
          </a:prstGeom>
          <a:solidFill>
            <a:schemeClr val="lt1">
              <a:alpha val="66000"/>
            </a:schemeClr>
          </a:solidFill>
          <a:ln>
            <a:noFill/>
          </a:ln>
        </p:spPr>
        <p:txBody>
          <a:bodyPr lIns="45713" tIns="22850" rIns="45713" bIns="22850" anchor="ctr" anchorCtr="0">
            <a:noAutofit/>
          </a:bodyPr>
          <a:lstStyle/>
          <a:p>
            <a:pPr algn="ctr"/>
            <a:endParaRPr>
              <a:solidFill>
                <a:schemeClr val="lt1"/>
              </a:solidFill>
              <a:latin typeface="Montserrat"/>
              <a:ea typeface="Montserrat"/>
              <a:cs typeface="Montserrat"/>
              <a:sym typeface="Montserrat"/>
            </a:endParaRPr>
          </a:p>
        </p:txBody>
      </p:sp>
      <p:sp>
        <p:nvSpPr>
          <p:cNvPr id="4" name="Shape 238"/>
          <p:cNvSpPr/>
          <p:nvPr/>
        </p:nvSpPr>
        <p:spPr>
          <a:xfrm>
            <a:off x="1894" y="0"/>
            <a:ext cx="407554" cy="1044329"/>
          </a:xfrm>
          <a:prstGeom prst="rect">
            <a:avLst/>
          </a:prstGeom>
          <a:solidFill>
            <a:srgbClr val="F14F47"/>
          </a:solidFill>
          <a:ln>
            <a:noFill/>
          </a:ln>
        </p:spPr>
        <p:txBody>
          <a:bodyPr lIns="45713" tIns="22850" rIns="45713" bIns="22850" anchor="ctr" anchorCtr="0">
            <a:noAutofit/>
          </a:bodyPr>
          <a:lstStyle/>
          <a:p>
            <a:pPr algn="ctr"/>
            <a:endParaRPr>
              <a:solidFill>
                <a:srgbClr val="E2625C"/>
              </a:solidFill>
              <a:latin typeface="Lato"/>
              <a:ea typeface="Lato"/>
              <a:cs typeface="Lato"/>
              <a:sym typeface="Lato"/>
            </a:endParaRPr>
          </a:p>
        </p:txBody>
      </p:sp>
      <p:sp>
        <p:nvSpPr>
          <p:cNvPr id="20" name="Shape 238"/>
          <p:cNvSpPr/>
          <p:nvPr/>
        </p:nvSpPr>
        <p:spPr>
          <a:xfrm>
            <a:off x="6147943" y="1463780"/>
            <a:ext cx="6044057" cy="3302846"/>
          </a:xfrm>
          <a:prstGeom prst="rect">
            <a:avLst/>
          </a:prstGeom>
          <a:solidFill>
            <a:srgbClr val="F14F47"/>
          </a:solidFill>
          <a:ln>
            <a:noFill/>
          </a:ln>
        </p:spPr>
        <p:txBody>
          <a:bodyPr lIns="45713" tIns="22850" rIns="45713" bIns="22850" anchor="ctr" anchorCtr="0">
            <a:noAutofit/>
          </a:bodyPr>
          <a:lstStyle/>
          <a:p>
            <a:pPr algn="ctr"/>
            <a:endParaRPr>
              <a:solidFill>
                <a:srgbClr val="E2625C"/>
              </a:solidFill>
              <a:latin typeface="Lato"/>
              <a:ea typeface="Lato"/>
              <a:cs typeface="Lato"/>
              <a:sym typeface="Lato"/>
            </a:endParaRPr>
          </a:p>
        </p:txBody>
      </p:sp>
      <p:pic>
        <p:nvPicPr>
          <p:cNvPr id="13" name="Shape 26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0506708" y="306560"/>
            <a:ext cx="1365737" cy="179029"/>
          </a:xfrm>
          <a:prstGeom prst="rect">
            <a:avLst/>
          </a:prstGeom>
          <a:noFill/>
          <a:ln>
            <a:noFill/>
          </a:ln>
        </p:spPr>
      </p:pic>
      <p:sp>
        <p:nvSpPr>
          <p:cNvPr id="12" name="Shape 317"/>
          <p:cNvSpPr txBox="1"/>
          <p:nvPr/>
        </p:nvSpPr>
        <p:spPr>
          <a:xfrm>
            <a:off x="926301" y="178359"/>
            <a:ext cx="6547805" cy="634771"/>
          </a:xfrm>
          <a:prstGeom prst="rect">
            <a:avLst/>
          </a:prstGeom>
          <a:noFill/>
          <a:ln>
            <a:noFill/>
          </a:ln>
        </p:spPr>
        <p:txBody>
          <a:bodyPr lIns="45713" tIns="22850" rIns="45713" bIns="22850" anchor="t" anchorCtr="0">
            <a:noAutofit/>
          </a:bodyPr>
          <a:lstStyle/>
          <a:p>
            <a:pPr>
              <a:buSzPct val="25000"/>
            </a:pPr>
            <a:r>
              <a:rPr lang="en-US" sz="2700" b="1" dirty="0" smtClean="0">
                <a:latin typeface="Montserrat"/>
                <a:ea typeface="Montserrat"/>
                <a:cs typeface="Montserrat"/>
                <a:sym typeface="Montserrat"/>
              </a:rPr>
              <a:t>SOUTH </a:t>
            </a:r>
            <a:r>
              <a:rPr lang="en-US" sz="2700" b="1" dirty="0">
                <a:latin typeface="Montserrat"/>
                <a:ea typeface="Montserrat"/>
                <a:cs typeface="Montserrat"/>
                <a:sym typeface="Montserrat"/>
              </a:rPr>
              <a:t>BOSTON IN ACTION</a:t>
            </a:r>
          </a:p>
        </p:txBody>
      </p:sp>
      <p:sp>
        <p:nvSpPr>
          <p:cNvPr id="14" name="Shape 379"/>
          <p:cNvSpPr txBox="1"/>
          <p:nvPr/>
        </p:nvSpPr>
        <p:spPr>
          <a:xfrm>
            <a:off x="926301" y="534638"/>
            <a:ext cx="8002171" cy="394504"/>
          </a:xfrm>
          <a:prstGeom prst="rect">
            <a:avLst/>
          </a:prstGeom>
          <a:noFill/>
          <a:ln>
            <a:noFill/>
          </a:ln>
        </p:spPr>
        <p:txBody>
          <a:bodyPr lIns="45713" tIns="22850" rIns="45713" bIns="22850" anchor="t" anchorCtr="0">
            <a:noAutofit/>
          </a:bodyPr>
          <a:lstStyle/>
          <a:p>
            <a:pPr>
              <a:buSzPct val="25000"/>
            </a:pPr>
            <a:r>
              <a:rPr lang="en-US" sz="2000" dirty="0">
                <a:latin typeface="Montserrat" charset="0"/>
                <a:ea typeface="Montserrat" charset="0"/>
                <a:cs typeface="Montserrat" charset="0"/>
              </a:rPr>
              <a:t>Protected Shores</a:t>
            </a:r>
            <a:endParaRPr lang="en-US" sz="2000" dirty="0">
              <a:solidFill>
                <a:schemeClr val="dk2"/>
              </a:solidFill>
              <a:latin typeface="Montserrat" charset="0"/>
              <a:ea typeface="Montserrat" charset="0"/>
              <a:cs typeface="Montserrat" charset="0"/>
              <a:sym typeface="Montserrat"/>
            </a:endParaRPr>
          </a:p>
        </p:txBody>
      </p:sp>
      <p:sp>
        <p:nvSpPr>
          <p:cNvPr id="18" name="Shape 446"/>
          <p:cNvSpPr txBox="1"/>
          <p:nvPr/>
        </p:nvSpPr>
        <p:spPr>
          <a:xfrm>
            <a:off x="6663681" y="1655966"/>
            <a:ext cx="5421982" cy="3020819"/>
          </a:xfrm>
          <a:prstGeom prst="rect">
            <a:avLst/>
          </a:prstGeom>
          <a:noFill/>
          <a:ln>
            <a:noFill/>
          </a:ln>
        </p:spPr>
        <p:txBody>
          <a:bodyPr lIns="45713" tIns="22850" rIns="45713" bIns="22850" anchor="t" anchorCtr="0">
            <a:noAutofit/>
          </a:bodyPr>
          <a:lstStyle/>
          <a:p>
            <a:pPr>
              <a:buSzPct val="25000"/>
            </a:pPr>
            <a:r>
              <a:rPr lang="en-US" sz="2400" b="1" dirty="0">
                <a:solidFill>
                  <a:schemeClr val="bg1"/>
                </a:solidFill>
                <a:latin typeface="Montserrat"/>
                <a:ea typeface="Montserrat"/>
                <a:cs typeface="Montserrat"/>
                <a:sym typeface="Montserrat"/>
              </a:rPr>
              <a:t>PROPOSED STRATEGIES: </a:t>
            </a:r>
          </a:p>
          <a:p>
            <a:pPr>
              <a:buSzPct val="25000"/>
            </a:pPr>
            <a:endParaRPr lang="en-US" sz="1600" b="1" dirty="0">
              <a:solidFill>
                <a:schemeClr val="bg1"/>
              </a:solidFill>
              <a:latin typeface="Montserrat"/>
              <a:ea typeface="Montserrat"/>
              <a:cs typeface="Montserrat"/>
              <a:sym typeface="Montserrat"/>
            </a:endParaRPr>
          </a:p>
          <a:p>
            <a:pPr marL="285750" indent="-285750">
              <a:buClr>
                <a:schemeClr val="bg1"/>
              </a:buClr>
              <a:buSzPct val="100000"/>
              <a:buFont typeface="Arial" charset="0"/>
              <a:buChar char="•"/>
            </a:pPr>
            <a:r>
              <a:rPr lang="en-US" sz="1600" dirty="0">
                <a:solidFill>
                  <a:schemeClr val="bg1"/>
                </a:solidFill>
                <a:latin typeface="Lora"/>
                <a:ea typeface="Lora"/>
                <a:cs typeface="Lora"/>
                <a:sym typeface="Lora"/>
              </a:rPr>
              <a:t>Engage Bostonians as partners</a:t>
            </a:r>
          </a:p>
          <a:p>
            <a:pPr marL="285750" indent="-285750">
              <a:buClr>
                <a:schemeClr val="bg1"/>
              </a:buClr>
              <a:buSzPct val="100000"/>
              <a:buFont typeface="Arial" charset="0"/>
              <a:buChar char="•"/>
            </a:pPr>
            <a:r>
              <a:rPr lang="en-US" sz="1600" dirty="0">
                <a:solidFill>
                  <a:schemeClr val="bg1"/>
                </a:solidFill>
                <a:latin typeface="Lora"/>
                <a:ea typeface="Lora"/>
                <a:cs typeface="Lora"/>
                <a:sym typeface="Lora"/>
              </a:rPr>
              <a:t>Co-create neighborhood plans</a:t>
            </a:r>
          </a:p>
          <a:p>
            <a:pPr marL="285750" indent="-285750">
              <a:buClr>
                <a:schemeClr val="bg1"/>
              </a:buClr>
              <a:buSzPct val="100000"/>
              <a:buFont typeface="Arial" charset="0"/>
              <a:buChar char="•"/>
            </a:pPr>
            <a:r>
              <a:rPr lang="en-US" sz="1600" dirty="0">
                <a:solidFill>
                  <a:schemeClr val="bg1"/>
                </a:solidFill>
                <a:latin typeface="Lora" charset="0"/>
                <a:ea typeface="Lora" charset="0"/>
                <a:cs typeface="Lora" charset="0"/>
                <a:sym typeface="Lora"/>
              </a:rPr>
              <a:t>Provide training for jobs in </a:t>
            </a:r>
            <a:r>
              <a:rPr lang="en-US" sz="1600" dirty="0" smtClean="0">
                <a:solidFill>
                  <a:schemeClr val="bg1"/>
                </a:solidFill>
                <a:latin typeface="Lora" charset="0"/>
                <a:ea typeface="Lora" charset="0"/>
                <a:cs typeface="Lora" charset="0"/>
                <a:sym typeface="Lora"/>
              </a:rPr>
              <a:t>resilience</a:t>
            </a:r>
          </a:p>
          <a:p>
            <a:pPr marL="285750" indent="-285750">
              <a:buClr>
                <a:schemeClr val="bg1"/>
              </a:buClr>
              <a:buSzPct val="100000"/>
              <a:buFont typeface="Arial" charset="0"/>
              <a:buChar char="•"/>
            </a:pPr>
            <a:r>
              <a:rPr lang="en-US" sz="1600" dirty="0" smtClean="0">
                <a:solidFill>
                  <a:schemeClr val="bg1"/>
                </a:solidFill>
                <a:latin typeface="Lora" charset="0"/>
                <a:ea typeface="Lora" charset="0"/>
                <a:cs typeface="Lora" charset="0"/>
              </a:rPr>
              <a:t>Near </a:t>
            </a:r>
            <a:r>
              <a:rPr lang="en-US" sz="1600" dirty="0">
                <a:solidFill>
                  <a:schemeClr val="bg1"/>
                </a:solidFill>
                <a:latin typeface="Lora" charset="0"/>
                <a:ea typeface="Lora" charset="0"/>
                <a:cs typeface="Lora" charset="0"/>
              </a:rPr>
              <a:t>term protection is needed along the South Boston Waterfront from Fort Point Channel to Boston Harbor and the Reserve Channel. </a:t>
            </a:r>
            <a:endParaRPr lang="en-US" sz="1600" dirty="0" smtClean="0">
              <a:solidFill>
                <a:schemeClr val="bg1"/>
              </a:solidFill>
              <a:latin typeface="Lora" charset="0"/>
              <a:ea typeface="Lora" charset="0"/>
              <a:cs typeface="Lora" charset="0"/>
            </a:endParaRPr>
          </a:p>
          <a:p>
            <a:pPr marL="285750" indent="-285750">
              <a:buClr>
                <a:schemeClr val="bg1"/>
              </a:buClr>
              <a:buSzPct val="100000"/>
              <a:buFont typeface="Arial" charset="0"/>
              <a:buChar char="•"/>
            </a:pPr>
            <a:r>
              <a:rPr lang="en-US" sz="1600" dirty="0" smtClean="0">
                <a:solidFill>
                  <a:schemeClr val="bg1"/>
                </a:solidFill>
                <a:latin typeface="Lora" charset="0"/>
                <a:ea typeface="Lora" charset="0"/>
                <a:cs typeface="Lora" charset="0"/>
              </a:rPr>
              <a:t>Protections </a:t>
            </a:r>
            <a:r>
              <a:rPr lang="en-US" sz="1600" dirty="0">
                <a:solidFill>
                  <a:schemeClr val="bg1"/>
                </a:solidFill>
                <a:latin typeface="Lora" charset="0"/>
                <a:ea typeface="Lora" charset="0"/>
                <a:cs typeface="Lora" charset="0"/>
              </a:rPr>
              <a:t>from flooding from Dorchester Bay is also critical along with enhancing the New Charles River Dam</a:t>
            </a:r>
            <a:r>
              <a:rPr lang="en-US" sz="1600" dirty="0" smtClean="0">
                <a:solidFill>
                  <a:schemeClr val="bg1"/>
                </a:solidFill>
                <a:effectLst/>
                <a:latin typeface="Lora" charset="0"/>
                <a:ea typeface="Lora" charset="0"/>
                <a:cs typeface="Lora" charset="0"/>
              </a:rPr>
              <a:t> </a:t>
            </a:r>
            <a:endParaRPr lang="en-US" sz="1600" dirty="0">
              <a:solidFill>
                <a:schemeClr val="bg1"/>
              </a:solidFill>
              <a:latin typeface="Lora" charset="0"/>
              <a:ea typeface="Lora" charset="0"/>
              <a:cs typeface="Lora" charset="0"/>
            </a:endParaRPr>
          </a:p>
        </p:txBody>
      </p:sp>
      <p:pic>
        <p:nvPicPr>
          <p:cNvPr id="2" name="Picture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97389" y="39727"/>
            <a:ext cx="992006" cy="712694"/>
          </a:xfrm>
          <a:prstGeom prst="rect">
            <a:avLst/>
          </a:prstGeom>
        </p:spPr>
      </p:pic>
    </p:spTree>
    <p:extLst>
      <p:ext uri="{BB962C8B-B14F-4D97-AF65-F5344CB8AC3E}">
        <p14:creationId xmlns:p14="http://schemas.microsoft.com/office/powerpoint/2010/main" val="8299670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047154"/>
            <a:ext cx="8633012" cy="5810846"/>
          </a:xfrm>
          <a:prstGeom prst="rect">
            <a:avLst/>
          </a:prstGeom>
        </p:spPr>
      </p:pic>
      <p:sp>
        <p:nvSpPr>
          <p:cNvPr id="8" name="Shape 235"/>
          <p:cNvSpPr/>
          <p:nvPr/>
        </p:nvSpPr>
        <p:spPr>
          <a:xfrm>
            <a:off x="1588" y="0"/>
            <a:ext cx="12188825" cy="1044329"/>
          </a:xfrm>
          <a:prstGeom prst="rect">
            <a:avLst/>
          </a:prstGeom>
          <a:solidFill>
            <a:schemeClr val="lt1">
              <a:alpha val="66000"/>
            </a:schemeClr>
          </a:solidFill>
          <a:ln>
            <a:noFill/>
          </a:ln>
        </p:spPr>
        <p:txBody>
          <a:bodyPr lIns="45713" tIns="22850" rIns="45713" bIns="22850" anchor="ctr" anchorCtr="0">
            <a:noAutofit/>
          </a:bodyPr>
          <a:lstStyle/>
          <a:p>
            <a:pPr algn="ctr"/>
            <a:endParaRPr>
              <a:solidFill>
                <a:schemeClr val="lt1"/>
              </a:solidFill>
              <a:latin typeface="Montserrat"/>
              <a:ea typeface="Montserrat"/>
              <a:cs typeface="Montserrat"/>
              <a:sym typeface="Montserrat"/>
            </a:endParaRPr>
          </a:p>
        </p:txBody>
      </p:sp>
      <p:sp>
        <p:nvSpPr>
          <p:cNvPr id="4" name="Shape 238"/>
          <p:cNvSpPr/>
          <p:nvPr/>
        </p:nvSpPr>
        <p:spPr>
          <a:xfrm>
            <a:off x="1894" y="0"/>
            <a:ext cx="407554" cy="1044329"/>
          </a:xfrm>
          <a:prstGeom prst="rect">
            <a:avLst/>
          </a:prstGeom>
          <a:solidFill>
            <a:srgbClr val="F14F47"/>
          </a:solidFill>
          <a:ln>
            <a:noFill/>
          </a:ln>
        </p:spPr>
        <p:txBody>
          <a:bodyPr lIns="45713" tIns="22850" rIns="45713" bIns="22850" anchor="ctr" anchorCtr="0">
            <a:noAutofit/>
          </a:bodyPr>
          <a:lstStyle/>
          <a:p>
            <a:pPr algn="ctr"/>
            <a:endParaRPr>
              <a:solidFill>
                <a:srgbClr val="E2625C"/>
              </a:solidFill>
              <a:latin typeface="Lato"/>
              <a:ea typeface="Lato"/>
              <a:cs typeface="Lato"/>
              <a:sym typeface="Lato"/>
            </a:endParaRPr>
          </a:p>
        </p:txBody>
      </p:sp>
      <p:sp>
        <p:nvSpPr>
          <p:cNvPr id="20" name="Shape 238"/>
          <p:cNvSpPr/>
          <p:nvPr/>
        </p:nvSpPr>
        <p:spPr>
          <a:xfrm>
            <a:off x="6465888" y="2984792"/>
            <a:ext cx="5724525" cy="2552799"/>
          </a:xfrm>
          <a:prstGeom prst="rect">
            <a:avLst/>
          </a:prstGeom>
          <a:solidFill>
            <a:srgbClr val="F14F47"/>
          </a:solidFill>
          <a:ln>
            <a:noFill/>
          </a:ln>
        </p:spPr>
        <p:txBody>
          <a:bodyPr lIns="45713" tIns="22850" rIns="45713" bIns="22850" anchor="ctr" anchorCtr="0">
            <a:noAutofit/>
          </a:bodyPr>
          <a:lstStyle/>
          <a:p>
            <a:pPr algn="ctr"/>
            <a:endParaRPr>
              <a:solidFill>
                <a:srgbClr val="E2625C"/>
              </a:solidFill>
              <a:latin typeface="Lato"/>
              <a:ea typeface="Lato"/>
              <a:cs typeface="Lato"/>
              <a:sym typeface="Lato"/>
            </a:endParaRPr>
          </a:p>
        </p:txBody>
      </p:sp>
      <p:pic>
        <p:nvPicPr>
          <p:cNvPr id="13" name="Shape 26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0506708" y="306560"/>
            <a:ext cx="1365737" cy="179029"/>
          </a:xfrm>
          <a:prstGeom prst="rect">
            <a:avLst/>
          </a:prstGeom>
          <a:noFill/>
          <a:ln>
            <a:noFill/>
          </a:ln>
        </p:spPr>
      </p:pic>
      <p:sp>
        <p:nvSpPr>
          <p:cNvPr id="12" name="Shape 317"/>
          <p:cNvSpPr txBox="1"/>
          <p:nvPr/>
        </p:nvSpPr>
        <p:spPr>
          <a:xfrm>
            <a:off x="926301" y="178359"/>
            <a:ext cx="6547805" cy="634771"/>
          </a:xfrm>
          <a:prstGeom prst="rect">
            <a:avLst/>
          </a:prstGeom>
          <a:noFill/>
          <a:ln>
            <a:noFill/>
          </a:ln>
        </p:spPr>
        <p:txBody>
          <a:bodyPr lIns="45713" tIns="22850" rIns="45713" bIns="22850" anchor="t" anchorCtr="0">
            <a:noAutofit/>
          </a:bodyPr>
          <a:lstStyle/>
          <a:p>
            <a:pPr>
              <a:buSzPct val="25000"/>
            </a:pPr>
            <a:r>
              <a:rPr lang="en-US" sz="2700" b="1" dirty="0" smtClean="0">
                <a:latin typeface="Montserrat"/>
                <a:ea typeface="Montserrat"/>
                <a:cs typeface="Montserrat"/>
                <a:sym typeface="Montserrat"/>
              </a:rPr>
              <a:t>SOUTH </a:t>
            </a:r>
            <a:r>
              <a:rPr lang="en-US" sz="2700" b="1" dirty="0">
                <a:latin typeface="Montserrat"/>
                <a:ea typeface="Montserrat"/>
                <a:cs typeface="Montserrat"/>
                <a:sym typeface="Montserrat"/>
              </a:rPr>
              <a:t>BOSTON IN ACTION</a:t>
            </a:r>
          </a:p>
        </p:txBody>
      </p:sp>
      <p:sp>
        <p:nvSpPr>
          <p:cNvPr id="14" name="Shape 379"/>
          <p:cNvSpPr txBox="1"/>
          <p:nvPr/>
        </p:nvSpPr>
        <p:spPr>
          <a:xfrm>
            <a:off x="926301" y="534638"/>
            <a:ext cx="8002171" cy="394504"/>
          </a:xfrm>
          <a:prstGeom prst="rect">
            <a:avLst/>
          </a:prstGeom>
          <a:noFill/>
          <a:ln>
            <a:noFill/>
          </a:ln>
        </p:spPr>
        <p:txBody>
          <a:bodyPr lIns="45713" tIns="22850" rIns="45713" bIns="22850" anchor="t" anchorCtr="0">
            <a:noAutofit/>
          </a:bodyPr>
          <a:lstStyle/>
          <a:p>
            <a:pPr lvl="0">
              <a:buSzPct val="25000"/>
            </a:pPr>
            <a:r>
              <a:rPr lang="en-US" sz="2000" dirty="0">
                <a:latin typeface="Montserrat" charset="0"/>
                <a:ea typeface="Montserrat" charset="0"/>
                <a:cs typeface="Montserrat" charset="0"/>
              </a:rPr>
              <a:t>Resilient Infrastructure</a:t>
            </a:r>
            <a:endParaRPr lang="en-US" sz="2000" dirty="0">
              <a:solidFill>
                <a:schemeClr val="dk2"/>
              </a:solidFill>
              <a:latin typeface="Montserrat" charset="0"/>
              <a:ea typeface="Montserrat" charset="0"/>
              <a:cs typeface="Montserrat" charset="0"/>
              <a:sym typeface="Montserrat"/>
            </a:endParaRPr>
          </a:p>
        </p:txBody>
      </p:sp>
      <p:sp>
        <p:nvSpPr>
          <p:cNvPr id="18" name="Shape 446"/>
          <p:cNvSpPr txBox="1"/>
          <p:nvPr/>
        </p:nvSpPr>
        <p:spPr>
          <a:xfrm>
            <a:off x="6910388" y="3163532"/>
            <a:ext cx="5044157" cy="3020819"/>
          </a:xfrm>
          <a:prstGeom prst="rect">
            <a:avLst/>
          </a:prstGeom>
          <a:noFill/>
          <a:ln>
            <a:noFill/>
          </a:ln>
        </p:spPr>
        <p:txBody>
          <a:bodyPr lIns="45713" tIns="22850" rIns="45713" bIns="22850" anchor="t" anchorCtr="0">
            <a:noAutofit/>
          </a:bodyPr>
          <a:lstStyle/>
          <a:p>
            <a:pPr>
              <a:buSzPct val="25000"/>
            </a:pPr>
            <a:r>
              <a:rPr lang="en-US" sz="2400" b="1" dirty="0">
                <a:solidFill>
                  <a:schemeClr val="bg1"/>
                </a:solidFill>
                <a:latin typeface="Montserrat"/>
                <a:ea typeface="Montserrat"/>
                <a:cs typeface="Montserrat"/>
                <a:sym typeface="Montserrat"/>
              </a:rPr>
              <a:t>PROPOSED STRATEGIES: </a:t>
            </a:r>
          </a:p>
          <a:p>
            <a:pPr>
              <a:buSzPct val="25000"/>
            </a:pPr>
            <a:endParaRPr lang="en-US" sz="1600" b="1" dirty="0">
              <a:solidFill>
                <a:schemeClr val="bg1"/>
              </a:solidFill>
              <a:latin typeface="Montserrat"/>
              <a:ea typeface="Montserrat"/>
              <a:cs typeface="Montserrat"/>
              <a:sym typeface="Montserrat"/>
            </a:endParaRPr>
          </a:p>
          <a:p>
            <a:pPr marL="228600" indent="-228600">
              <a:buFont typeface="Arial" charset="0"/>
              <a:buChar char="•"/>
            </a:pPr>
            <a:r>
              <a:rPr lang="en-US" sz="1600" dirty="0">
                <a:solidFill>
                  <a:schemeClr val="bg1"/>
                </a:solidFill>
                <a:latin typeface="Lora" charset="0"/>
                <a:ea typeface="Lora" charset="0"/>
                <a:cs typeface="Lora" charset="0"/>
              </a:rPr>
              <a:t>Develop coordinated risk response plans for extreme weather events.</a:t>
            </a:r>
          </a:p>
          <a:p>
            <a:pPr marL="228600" indent="-228600">
              <a:buFont typeface="Arial" charset="0"/>
              <a:buChar char="•"/>
            </a:pPr>
            <a:r>
              <a:rPr lang="en-US" sz="1600" dirty="0">
                <a:solidFill>
                  <a:schemeClr val="bg1"/>
                </a:solidFill>
                <a:latin typeface="Lora" charset="0"/>
                <a:ea typeface="Lora" charset="0"/>
                <a:cs typeface="Lora" charset="0"/>
              </a:rPr>
              <a:t>Support MTBA’s assessment of flooding to the Silver and Red lines.</a:t>
            </a:r>
            <a:r>
              <a:rPr lang="en-US" sz="1600" dirty="0" smtClean="0">
                <a:solidFill>
                  <a:schemeClr val="bg1"/>
                </a:solidFill>
                <a:effectLst/>
                <a:latin typeface="Lora" charset="0"/>
                <a:ea typeface="Lora" charset="0"/>
                <a:cs typeface="Lora" charset="0"/>
              </a:rPr>
              <a:t> </a:t>
            </a:r>
          </a:p>
          <a:p>
            <a:pPr marL="228600" indent="-228600">
              <a:buFont typeface="Arial" charset="0"/>
              <a:buChar char="•"/>
            </a:pPr>
            <a:r>
              <a:rPr lang="en-US" sz="1600" dirty="0">
                <a:solidFill>
                  <a:schemeClr val="bg1"/>
                </a:solidFill>
                <a:latin typeface="Lora" charset="0"/>
                <a:ea typeface="Lora" charset="0"/>
                <a:cs typeface="Lora" charset="0"/>
              </a:rPr>
              <a:t>Explore options for a neighborhood energy grid in Ray Flynn Marine Park. </a:t>
            </a:r>
          </a:p>
        </p:txBody>
      </p:sp>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43600" y="28642"/>
            <a:ext cx="1293283" cy="929142"/>
          </a:xfrm>
          <a:prstGeom prst="rect">
            <a:avLst/>
          </a:prstGeom>
        </p:spPr>
      </p:pic>
    </p:spTree>
    <p:extLst>
      <p:ext uri="{BB962C8B-B14F-4D97-AF65-F5344CB8AC3E}">
        <p14:creationId xmlns:p14="http://schemas.microsoft.com/office/powerpoint/2010/main" val="11601328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1872911" y="1044329"/>
            <a:ext cx="10317502" cy="5813671"/>
          </a:xfrm>
          <a:prstGeom prst="rect">
            <a:avLst/>
          </a:prstGeom>
        </p:spPr>
      </p:pic>
      <p:sp>
        <p:nvSpPr>
          <p:cNvPr id="8" name="Shape 235"/>
          <p:cNvSpPr/>
          <p:nvPr/>
        </p:nvSpPr>
        <p:spPr>
          <a:xfrm>
            <a:off x="1588" y="0"/>
            <a:ext cx="12188825" cy="1044329"/>
          </a:xfrm>
          <a:prstGeom prst="rect">
            <a:avLst/>
          </a:prstGeom>
          <a:solidFill>
            <a:schemeClr val="lt1">
              <a:alpha val="66000"/>
            </a:schemeClr>
          </a:solidFill>
          <a:ln>
            <a:noFill/>
          </a:ln>
        </p:spPr>
        <p:txBody>
          <a:bodyPr lIns="45713" tIns="22850" rIns="45713" bIns="22850" anchor="ctr" anchorCtr="0">
            <a:noAutofit/>
          </a:bodyPr>
          <a:lstStyle/>
          <a:p>
            <a:pPr algn="ctr"/>
            <a:endParaRPr>
              <a:solidFill>
                <a:schemeClr val="lt1"/>
              </a:solidFill>
              <a:latin typeface="Montserrat"/>
              <a:ea typeface="Montserrat"/>
              <a:cs typeface="Montserrat"/>
              <a:sym typeface="Montserrat"/>
            </a:endParaRPr>
          </a:p>
        </p:txBody>
      </p:sp>
      <p:sp>
        <p:nvSpPr>
          <p:cNvPr id="4" name="Shape 238"/>
          <p:cNvSpPr/>
          <p:nvPr/>
        </p:nvSpPr>
        <p:spPr>
          <a:xfrm>
            <a:off x="1894" y="0"/>
            <a:ext cx="407554" cy="1044329"/>
          </a:xfrm>
          <a:prstGeom prst="rect">
            <a:avLst/>
          </a:prstGeom>
          <a:solidFill>
            <a:srgbClr val="F14F47"/>
          </a:solidFill>
          <a:ln>
            <a:noFill/>
          </a:ln>
        </p:spPr>
        <p:txBody>
          <a:bodyPr lIns="45713" tIns="22850" rIns="45713" bIns="22850" anchor="ctr" anchorCtr="0">
            <a:noAutofit/>
          </a:bodyPr>
          <a:lstStyle/>
          <a:p>
            <a:pPr algn="ctr"/>
            <a:endParaRPr>
              <a:solidFill>
                <a:srgbClr val="E2625C"/>
              </a:solidFill>
              <a:latin typeface="Lato"/>
              <a:ea typeface="Lato"/>
              <a:cs typeface="Lato"/>
              <a:sym typeface="Lato"/>
            </a:endParaRPr>
          </a:p>
        </p:txBody>
      </p:sp>
      <p:sp>
        <p:nvSpPr>
          <p:cNvPr id="20" name="Shape 238"/>
          <p:cNvSpPr/>
          <p:nvPr/>
        </p:nvSpPr>
        <p:spPr>
          <a:xfrm>
            <a:off x="1588" y="3458171"/>
            <a:ext cx="6044057" cy="2819499"/>
          </a:xfrm>
          <a:prstGeom prst="rect">
            <a:avLst/>
          </a:prstGeom>
          <a:solidFill>
            <a:srgbClr val="F14F47"/>
          </a:solidFill>
          <a:ln>
            <a:noFill/>
          </a:ln>
        </p:spPr>
        <p:txBody>
          <a:bodyPr lIns="45713" tIns="22850" rIns="45713" bIns="22850" anchor="ctr" anchorCtr="0">
            <a:noAutofit/>
          </a:bodyPr>
          <a:lstStyle/>
          <a:p>
            <a:pPr algn="ctr"/>
            <a:endParaRPr>
              <a:solidFill>
                <a:srgbClr val="E2625C"/>
              </a:solidFill>
              <a:latin typeface="Lato"/>
              <a:ea typeface="Lato"/>
              <a:cs typeface="Lato"/>
              <a:sym typeface="Lato"/>
            </a:endParaRPr>
          </a:p>
        </p:txBody>
      </p:sp>
      <p:pic>
        <p:nvPicPr>
          <p:cNvPr id="13" name="Shape 26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0506708" y="306560"/>
            <a:ext cx="1365737" cy="179029"/>
          </a:xfrm>
          <a:prstGeom prst="rect">
            <a:avLst/>
          </a:prstGeom>
          <a:noFill/>
          <a:ln>
            <a:noFill/>
          </a:ln>
        </p:spPr>
      </p:pic>
      <p:sp>
        <p:nvSpPr>
          <p:cNvPr id="12" name="Shape 317"/>
          <p:cNvSpPr txBox="1"/>
          <p:nvPr/>
        </p:nvSpPr>
        <p:spPr>
          <a:xfrm>
            <a:off x="926301" y="178359"/>
            <a:ext cx="6547805" cy="634771"/>
          </a:xfrm>
          <a:prstGeom prst="rect">
            <a:avLst/>
          </a:prstGeom>
          <a:noFill/>
          <a:ln>
            <a:noFill/>
          </a:ln>
        </p:spPr>
        <p:txBody>
          <a:bodyPr lIns="45713" tIns="22850" rIns="45713" bIns="22850" anchor="t" anchorCtr="0">
            <a:noAutofit/>
          </a:bodyPr>
          <a:lstStyle/>
          <a:p>
            <a:pPr>
              <a:buSzPct val="25000"/>
            </a:pPr>
            <a:r>
              <a:rPr lang="en-US" sz="2700" b="1" dirty="0" smtClean="0">
                <a:latin typeface="Montserrat"/>
                <a:ea typeface="Montserrat"/>
                <a:cs typeface="Montserrat"/>
                <a:sym typeface="Montserrat"/>
              </a:rPr>
              <a:t>SOUTH </a:t>
            </a:r>
            <a:r>
              <a:rPr lang="en-US" sz="2700" b="1" dirty="0">
                <a:latin typeface="Montserrat"/>
                <a:ea typeface="Montserrat"/>
                <a:cs typeface="Montserrat"/>
                <a:sym typeface="Montserrat"/>
              </a:rPr>
              <a:t>BOSTON IN ACTION</a:t>
            </a:r>
          </a:p>
        </p:txBody>
      </p:sp>
      <p:sp>
        <p:nvSpPr>
          <p:cNvPr id="14" name="Shape 379"/>
          <p:cNvSpPr txBox="1"/>
          <p:nvPr/>
        </p:nvSpPr>
        <p:spPr>
          <a:xfrm>
            <a:off x="926301" y="534638"/>
            <a:ext cx="8002171" cy="394504"/>
          </a:xfrm>
          <a:prstGeom prst="rect">
            <a:avLst/>
          </a:prstGeom>
          <a:noFill/>
          <a:ln>
            <a:noFill/>
          </a:ln>
        </p:spPr>
        <p:txBody>
          <a:bodyPr lIns="45713" tIns="22850" rIns="45713" bIns="22850" anchor="t" anchorCtr="0">
            <a:noAutofit/>
          </a:bodyPr>
          <a:lstStyle/>
          <a:p>
            <a:pPr lvl="0">
              <a:buSzPct val="25000"/>
            </a:pPr>
            <a:r>
              <a:rPr lang="en-US" sz="2000" dirty="0">
                <a:latin typeface="Montserrat" charset="0"/>
                <a:ea typeface="Montserrat" charset="0"/>
                <a:cs typeface="Montserrat" charset="0"/>
              </a:rPr>
              <a:t>Adaptive Buildings</a:t>
            </a:r>
            <a:endParaRPr lang="en-US" sz="2000" dirty="0">
              <a:solidFill>
                <a:schemeClr val="dk2"/>
              </a:solidFill>
              <a:latin typeface="Montserrat" charset="0"/>
              <a:ea typeface="Montserrat" charset="0"/>
              <a:cs typeface="Montserrat" charset="0"/>
              <a:sym typeface="Montserrat"/>
            </a:endParaRPr>
          </a:p>
        </p:txBody>
      </p:sp>
      <p:sp>
        <p:nvSpPr>
          <p:cNvPr id="18" name="Shape 446"/>
          <p:cNvSpPr txBox="1"/>
          <p:nvPr/>
        </p:nvSpPr>
        <p:spPr>
          <a:xfrm>
            <a:off x="517326" y="3636911"/>
            <a:ext cx="5421982" cy="3020819"/>
          </a:xfrm>
          <a:prstGeom prst="rect">
            <a:avLst/>
          </a:prstGeom>
          <a:noFill/>
          <a:ln>
            <a:noFill/>
          </a:ln>
        </p:spPr>
        <p:txBody>
          <a:bodyPr lIns="45713" tIns="22850" rIns="45713" bIns="22850" anchor="t" anchorCtr="0">
            <a:noAutofit/>
          </a:bodyPr>
          <a:lstStyle/>
          <a:p>
            <a:pPr>
              <a:buSzPct val="25000"/>
            </a:pPr>
            <a:r>
              <a:rPr lang="en-US" sz="2400" b="1" dirty="0">
                <a:solidFill>
                  <a:schemeClr val="bg1"/>
                </a:solidFill>
                <a:latin typeface="Montserrat"/>
                <a:ea typeface="Montserrat"/>
                <a:cs typeface="Montserrat"/>
                <a:sym typeface="Montserrat"/>
              </a:rPr>
              <a:t>PROPOSED STRATEGIES: </a:t>
            </a:r>
          </a:p>
          <a:p>
            <a:pPr>
              <a:buSzPct val="25000"/>
            </a:pPr>
            <a:endParaRPr lang="en-US" sz="1600" b="1" dirty="0">
              <a:solidFill>
                <a:schemeClr val="bg1"/>
              </a:solidFill>
              <a:latin typeface="Montserrat"/>
              <a:ea typeface="Montserrat"/>
              <a:cs typeface="Montserrat"/>
              <a:sym typeface="Montserrat"/>
            </a:endParaRPr>
          </a:p>
          <a:p>
            <a:pPr marL="228600" indent="-228600">
              <a:buFont typeface="Arial" charset="0"/>
              <a:buChar char="•"/>
            </a:pPr>
            <a:r>
              <a:rPr lang="en-CA" sz="1600" dirty="0">
                <a:solidFill>
                  <a:schemeClr val="bg1"/>
                </a:solidFill>
                <a:latin typeface="Lora" charset="0"/>
                <a:ea typeface="Lora" charset="0"/>
                <a:cs typeface="Lora" charset="0"/>
              </a:rPr>
              <a:t>Update zoning and building codes and notify developers with projects in the pipeline to update plans.</a:t>
            </a:r>
            <a:endParaRPr lang="en-US" sz="1600" dirty="0">
              <a:solidFill>
                <a:schemeClr val="bg1"/>
              </a:solidFill>
              <a:latin typeface="Lora" charset="0"/>
              <a:ea typeface="Lora" charset="0"/>
              <a:cs typeface="Lora" charset="0"/>
            </a:endParaRPr>
          </a:p>
          <a:p>
            <a:pPr marL="228600" indent="-228600">
              <a:buFont typeface="Arial" charset="0"/>
              <a:buChar char="•"/>
            </a:pPr>
            <a:r>
              <a:rPr lang="en-CA" sz="1600" dirty="0">
                <a:solidFill>
                  <a:schemeClr val="bg1"/>
                </a:solidFill>
                <a:latin typeface="Lora" charset="0"/>
                <a:ea typeface="Lora" charset="0"/>
                <a:cs typeface="Lora" charset="0"/>
              </a:rPr>
              <a:t>Help building owners assess potential impacts and increase resilience.</a:t>
            </a:r>
            <a:endParaRPr lang="en-US" sz="1600" dirty="0">
              <a:solidFill>
                <a:schemeClr val="bg1"/>
              </a:solidFill>
              <a:latin typeface="Lora" charset="0"/>
              <a:ea typeface="Lora" charset="0"/>
              <a:cs typeface="Lora" charset="0"/>
            </a:endParaRPr>
          </a:p>
          <a:p>
            <a:pPr marL="228600" indent="-228600">
              <a:buFont typeface="Arial" charset="0"/>
              <a:buChar char="•"/>
            </a:pPr>
            <a:r>
              <a:rPr lang="en-CA" sz="1600" dirty="0">
                <a:solidFill>
                  <a:schemeClr val="bg1"/>
                </a:solidFill>
                <a:latin typeface="Lora" charset="0"/>
                <a:ea typeface="Lora" charset="0"/>
                <a:cs typeface="Lora" charset="0"/>
              </a:rPr>
              <a:t>Promote access to insurance.</a:t>
            </a:r>
            <a:endParaRPr lang="en-US" sz="1600" dirty="0">
              <a:solidFill>
                <a:schemeClr val="bg1"/>
              </a:solidFill>
              <a:latin typeface="Lora" charset="0"/>
              <a:ea typeface="Lora" charset="0"/>
              <a:cs typeface="Lora" charset="0"/>
            </a:endParaRPr>
          </a:p>
          <a:p>
            <a:pPr marL="228600" indent="-228600">
              <a:buFont typeface="Arial" charset="0"/>
              <a:buChar char="•"/>
            </a:pPr>
            <a:r>
              <a:rPr lang="en-CA" sz="1600" dirty="0">
                <a:solidFill>
                  <a:schemeClr val="bg1"/>
                </a:solidFill>
                <a:latin typeface="Lora" charset="0"/>
                <a:ea typeface="Lora" charset="0"/>
                <a:cs typeface="Lora" charset="0"/>
              </a:rPr>
              <a:t>Prepare municipal buildings to withstand change.</a:t>
            </a:r>
            <a:endParaRPr lang="en-US" sz="1600" dirty="0">
              <a:solidFill>
                <a:schemeClr val="bg1"/>
              </a:solidFill>
              <a:latin typeface="Lora" charset="0"/>
              <a:ea typeface="Lora" charset="0"/>
              <a:cs typeface="Lora" charset="0"/>
            </a:endParaRPr>
          </a:p>
        </p:txBody>
      </p:sp>
      <p:pic>
        <p:nvPicPr>
          <p:cNvPr id="2" name="Picture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10968" y="77967"/>
            <a:ext cx="1220694" cy="876992"/>
          </a:xfrm>
          <a:prstGeom prst="rect">
            <a:avLst/>
          </a:prstGeom>
        </p:spPr>
      </p:pic>
    </p:spTree>
    <p:extLst>
      <p:ext uri="{BB962C8B-B14F-4D97-AF65-F5344CB8AC3E}">
        <p14:creationId xmlns:p14="http://schemas.microsoft.com/office/powerpoint/2010/main" val="7691633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hape 235"/>
          <p:cNvSpPr/>
          <p:nvPr/>
        </p:nvSpPr>
        <p:spPr>
          <a:xfrm>
            <a:off x="1588" y="0"/>
            <a:ext cx="12188825" cy="1044329"/>
          </a:xfrm>
          <a:prstGeom prst="rect">
            <a:avLst/>
          </a:prstGeom>
          <a:solidFill>
            <a:schemeClr val="lt1">
              <a:alpha val="66000"/>
            </a:schemeClr>
          </a:solidFill>
          <a:ln>
            <a:noFill/>
          </a:ln>
        </p:spPr>
        <p:txBody>
          <a:bodyPr lIns="45713" tIns="22850" rIns="45713" bIns="22850" anchor="ctr" anchorCtr="0">
            <a:noAutofit/>
          </a:bodyPr>
          <a:lstStyle/>
          <a:p>
            <a:pPr algn="ctr"/>
            <a:endParaRPr>
              <a:solidFill>
                <a:schemeClr val="lt1"/>
              </a:solidFill>
              <a:latin typeface="Montserrat"/>
              <a:ea typeface="Montserrat"/>
              <a:cs typeface="Montserrat"/>
              <a:sym typeface="Montserrat"/>
            </a:endParaRPr>
          </a:p>
        </p:txBody>
      </p:sp>
      <p:sp>
        <p:nvSpPr>
          <p:cNvPr id="3" name="Shape 317"/>
          <p:cNvSpPr txBox="1"/>
          <p:nvPr/>
        </p:nvSpPr>
        <p:spPr>
          <a:xfrm>
            <a:off x="778287" y="163157"/>
            <a:ext cx="11307196" cy="634771"/>
          </a:xfrm>
          <a:prstGeom prst="rect">
            <a:avLst/>
          </a:prstGeom>
          <a:noFill/>
          <a:ln>
            <a:noFill/>
          </a:ln>
        </p:spPr>
        <p:txBody>
          <a:bodyPr lIns="45713" tIns="22850" rIns="45713" bIns="22850" anchor="t" anchorCtr="0">
            <a:noAutofit/>
          </a:bodyPr>
          <a:lstStyle/>
          <a:p>
            <a:pPr>
              <a:buSzPct val="25000"/>
            </a:pPr>
            <a:r>
              <a:rPr lang="en-US" sz="2700" b="1" dirty="0">
                <a:latin typeface="Montserrat"/>
                <a:ea typeface="Montserrat"/>
                <a:cs typeface="Montserrat"/>
                <a:sym typeface="Montserrat"/>
              </a:rPr>
              <a:t>WHAT CLIMATE CHANGE MEANS </a:t>
            </a:r>
            <a:r>
              <a:rPr lang="en-US" sz="2700" b="1">
                <a:latin typeface="Montserrat"/>
                <a:ea typeface="Montserrat"/>
                <a:cs typeface="Montserrat"/>
                <a:sym typeface="Montserrat"/>
              </a:rPr>
              <a:t>FOR </a:t>
            </a:r>
            <a:r>
              <a:rPr lang="en-US" sz="2700" b="1" smtClean="0">
                <a:latin typeface="Montserrat"/>
                <a:ea typeface="Montserrat"/>
                <a:cs typeface="Montserrat"/>
                <a:sym typeface="Montserrat"/>
              </a:rPr>
              <a:t>SOUTH </a:t>
            </a:r>
            <a:r>
              <a:rPr lang="en-US" sz="2700" b="1" dirty="0">
                <a:latin typeface="Montserrat"/>
                <a:ea typeface="Montserrat"/>
                <a:cs typeface="Montserrat"/>
                <a:sym typeface="Montserrat"/>
              </a:rPr>
              <a:t>BOSTON</a:t>
            </a:r>
          </a:p>
        </p:txBody>
      </p:sp>
      <p:sp>
        <p:nvSpPr>
          <p:cNvPr id="4" name="Shape 238"/>
          <p:cNvSpPr/>
          <p:nvPr/>
        </p:nvSpPr>
        <p:spPr>
          <a:xfrm>
            <a:off x="1894" y="0"/>
            <a:ext cx="407554" cy="1044329"/>
          </a:xfrm>
          <a:prstGeom prst="rect">
            <a:avLst/>
          </a:prstGeom>
          <a:solidFill>
            <a:srgbClr val="F14F47"/>
          </a:solidFill>
          <a:ln>
            <a:noFill/>
          </a:ln>
        </p:spPr>
        <p:txBody>
          <a:bodyPr lIns="45713" tIns="22850" rIns="45713" bIns="22850" anchor="ctr" anchorCtr="0">
            <a:noAutofit/>
          </a:bodyPr>
          <a:lstStyle/>
          <a:p>
            <a:pPr algn="ctr"/>
            <a:endParaRPr>
              <a:solidFill>
                <a:srgbClr val="E2625C"/>
              </a:solidFill>
              <a:latin typeface="Lato"/>
              <a:ea typeface="Lato"/>
              <a:cs typeface="Lato"/>
              <a:sym typeface="Lato"/>
            </a:endParaRPr>
          </a:p>
        </p:txBody>
      </p:sp>
      <p:pic>
        <p:nvPicPr>
          <p:cNvPr id="6" name="Shape 269"/>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0524996" y="306560"/>
            <a:ext cx="1365737" cy="179029"/>
          </a:xfrm>
          <a:prstGeom prst="rect">
            <a:avLst/>
          </a:prstGeom>
          <a:noFill/>
          <a:ln>
            <a:noFill/>
          </a:ln>
        </p:spPr>
      </p:pic>
      <p:sp>
        <p:nvSpPr>
          <p:cNvPr id="15" name="Shape 351"/>
          <p:cNvSpPr txBox="1"/>
          <p:nvPr/>
        </p:nvSpPr>
        <p:spPr>
          <a:xfrm>
            <a:off x="793277" y="556815"/>
            <a:ext cx="4082706" cy="507899"/>
          </a:xfrm>
          <a:prstGeom prst="rect">
            <a:avLst/>
          </a:prstGeom>
          <a:noFill/>
          <a:ln>
            <a:noFill/>
          </a:ln>
        </p:spPr>
        <p:txBody>
          <a:bodyPr lIns="45713" tIns="22850" rIns="45713" bIns="22850" anchor="t" anchorCtr="0">
            <a:noAutofit/>
          </a:bodyPr>
          <a:lstStyle/>
          <a:p>
            <a:pPr>
              <a:buSzPct val="25000"/>
            </a:pPr>
            <a:r>
              <a:rPr lang="en-US" sz="2000" dirty="0">
                <a:latin typeface="Montserrat"/>
                <a:ea typeface="Montserrat"/>
                <a:cs typeface="Montserrat"/>
                <a:sym typeface="Montserrat"/>
              </a:rPr>
              <a:t>More Hot Days</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88" y="1040365"/>
            <a:ext cx="8577072" cy="5827643"/>
          </a:xfrm>
          <a:prstGeom prst="rect">
            <a:avLst/>
          </a:prstGeom>
        </p:spPr>
      </p:pic>
      <p:sp>
        <p:nvSpPr>
          <p:cNvPr id="20" name="Shape 238"/>
          <p:cNvSpPr/>
          <p:nvPr/>
        </p:nvSpPr>
        <p:spPr>
          <a:xfrm>
            <a:off x="7027534" y="3107977"/>
            <a:ext cx="5162879" cy="2492723"/>
          </a:xfrm>
          <a:prstGeom prst="rect">
            <a:avLst/>
          </a:prstGeom>
          <a:solidFill>
            <a:srgbClr val="F14F47"/>
          </a:solidFill>
          <a:ln>
            <a:noFill/>
          </a:ln>
        </p:spPr>
        <p:txBody>
          <a:bodyPr lIns="45713" tIns="22850" rIns="45713" bIns="22850" anchor="ctr" anchorCtr="0">
            <a:noAutofit/>
          </a:bodyPr>
          <a:lstStyle/>
          <a:p>
            <a:pPr algn="ctr"/>
            <a:endParaRPr>
              <a:solidFill>
                <a:srgbClr val="E2625C"/>
              </a:solidFill>
              <a:latin typeface="Lato"/>
              <a:ea typeface="Lato"/>
              <a:cs typeface="Lato"/>
              <a:sym typeface="Lato"/>
            </a:endParaRPr>
          </a:p>
        </p:txBody>
      </p:sp>
      <p:sp>
        <p:nvSpPr>
          <p:cNvPr id="5" name="Rectangle 4"/>
          <p:cNvSpPr/>
          <p:nvPr/>
        </p:nvSpPr>
        <p:spPr>
          <a:xfrm>
            <a:off x="7231073" y="3322324"/>
            <a:ext cx="4621139" cy="2031325"/>
          </a:xfrm>
          <a:prstGeom prst="rect">
            <a:avLst/>
          </a:prstGeom>
        </p:spPr>
        <p:txBody>
          <a:bodyPr wrap="square">
            <a:spAutoFit/>
          </a:bodyPr>
          <a:lstStyle/>
          <a:p>
            <a:pPr marL="285750" indent="-285750">
              <a:buFont typeface="Arial" charset="0"/>
              <a:buChar char="•"/>
            </a:pPr>
            <a:r>
              <a:rPr lang="en-US" dirty="0">
                <a:solidFill>
                  <a:schemeClr val="bg1"/>
                </a:solidFill>
                <a:latin typeface="Lora" charset="0"/>
                <a:ea typeface="Lora" charset="0"/>
                <a:cs typeface="Lora" charset="0"/>
              </a:rPr>
              <a:t>Urban “heat islands” where there is less tree canopy are hotter and most at risk.</a:t>
            </a:r>
          </a:p>
          <a:p>
            <a:pPr marL="285750" indent="-285750">
              <a:buFont typeface="Arial" charset="0"/>
              <a:buChar char="•"/>
            </a:pPr>
            <a:endParaRPr lang="en-US" dirty="0">
              <a:solidFill>
                <a:schemeClr val="bg1"/>
              </a:solidFill>
              <a:latin typeface="Lora" charset="0"/>
              <a:ea typeface="Lora" charset="0"/>
              <a:cs typeface="Lora" charset="0"/>
            </a:endParaRPr>
          </a:p>
          <a:p>
            <a:pPr marL="285750" indent="-285750">
              <a:buFont typeface="Arial" charset="0"/>
              <a:buChar char="•"/>
            </a:pPr>
            <a:r>
              <a:rPr lang="en-US" dirty="0">
                <a:solidFill>
                  <a:schemeClr val="bg1"/>
                </a:solidFill>
                <a:latin typeface="Lora" charset="0"/>
                <a:ea typeface="Lora" charset="0"/>
                <a:cs typeface="Lora" charset="0"/>
              </a:rPr>
              <a:t>Some people are more vulnerable to heat than other such as those with illnesses or who are low income. </a:t>
            </a:r>
          </a:p>
        </p:txBody>
      </p:sp>
      <p:pic>
        <p:nvPicPr>
          <p:cNvPr id="7" name="Pictur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574787" y="1040365"/>
            <a:ext cx="3619500" cy="2032000"/>
          </a:xfrm>
          <a:prstGeom prst="rect">
            <a:avLst/>
          </a:prstGeom>
        </p:spPr>
      </p:pic>
      <p:sp>
        <p:nvSpPr>
          <p:cNvPr id="24" name="Rectangle 23"/>
          <p:cNvSpPr/>
          <p:nvPr/>
        </p:nvSpPr>
        <p:spPr>
          <a:xfrm>
            <a:off x="4000501" y="1027089"/>
            <a:ext cx="4574286" cy="461665"/>
          </a:xfrm>
          <a:prstGeom prst="rect">
            <a:avLst/>
          </a:prstGeom>
          <a:solidFill>
            <a:schemeClr val="bg1"/>
          </a:solidFill>
          <a:ln>
            <a:solidFill>
              <a:schemeClr val="bg1">
                <a:lumMod val="50000"/>
              </a:schemeClr>
            </a:solidFill>
          </a:ln>
        </p:spPr>
        <p:txBody>
          <a:bodyPr wrap="square">
            <a:spAutoFit/>
          </a:bodyPr>
          <a:lstStyle/>
          <a:p>
            <a:pPr algn="ctr">
              <a:lnSpc>
                <a:spcPct val="120000"/>
              </a:lnSpc>
            </a:pPr>
            <a:r>
              <a:rPr lang="en-US" sz="2000" b="1" dirty="0" smtClean="0"/>
              <a:t>Medical Illness and Heat </a:t>
            </a:r>
            <a:r>
              <a:rPr lang="en-US" sz="2000" b="1" dirty="0"/>
              <a:t>I</a:t>
            </a:r>
            <a:r>
              <a:rPr lang="en-US" sz="2000" b="1" dirty="0" smtClean="0"/>
              <a:t>sland </a:t>
            </a:r>
            <a:r>
              <a:rPr lang="en-US" sz="2000" b="1" dirty="0"/>
              <a:t>E</a:t>
            </a:r>
            <a:r>
              <a:rPr lang="en-US" sz="2000" b="1" dirty="0" smtClean="0"/>
              <a:t>xposure</a:t>
            </a:r>
            <a:endParaRPr lang="en-US" sz="2000" b="1" dirty="0"/>
          </a:p>
        </p:txBody>
      </p:sp>
    </p:spTree>
    <p:extLst>
      <p:ext uri="{BB962C8B-B14F-4D97-AF65-F5344CB8AC3E}">
        <p14:creationId xmlns:p14="http://schemas.microsoft.com/office/powerpoint/2010/main" val="16355003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88" y="1049006"/>
            <a:ext cx="10325754" cy="5808993"/>
          </a:xfrm>
          <a:prstGeom prst="rect">
            <a:avLst/>
          </a:prstGeom>
        </p:spPr>
      </p:pic>
      <p:sp>
        <p:nvSpPr>
          <p:cNvPr id="8" name="Shape 235"/>
          <p:cNvSpPr/>
          <p:nvPr/>
        </p:nvSpPr>
        <p:spPr>
          <a:xfrm>
            <a:off x="1588" y="0"/>
            <a:ext cx="12188825" cy="1044329"/>
          </a:xfrm>
          <a:prstGeom prst="rect">
            <a:avLst/>
          </a:prstGeom>
          <a:solidFill>
            <a:schemeClr val="lt1">
              <a:alpha val="66000"/>
            </a:schemeClr>
          </a:solidFill>
          <a:ln>
            <a:noFill/>
          </a:ln>
        </p:spPr>
        <p:txBody>
          <a:bodyPr lIns="45713" tIns="22850" rIns="45713" bIns="22850" anchor="ctr" anchorCtr="0">
            <a:noAutofit/>
          </a:bodyPr>
          <a:lstStyle/>
          <a:p>
            <a:pPr algn="ctr"/>
            <a:endParaRPr>
              <a:solidFill>
                <a:schemeClr val="lt1"/>
              </a:solidFill>
              <a:latin typeface="Montserrat"/>
              <a:ea typeface="Montserrat"/>
              <a:cs typeface="Montserrat"/>
              <a:sym typeface="Montserrat"/>
            </a:endParaRPr>
          </a:p>
        </p:txBody>
      </p:sp>
      <p:sp>
        <p:nvSpPr>
          <p:cNvPr id="3" name="Shape 317"/>
          <p:cNvSpPr txBox="1"/>
          <p:nvPr/>
        </p:nvSpPr>
        <p:spPr>
          <a:xfrm>
            <a:off x="748307" y="163157"/>
            <a:ext cx="10383779" cy="634771"/>
          </a:xfrm>
          <a:prstGeom prst="rect">
            <a:avLst/>
          </a:prstGeom>
          <a:noFill/>
          <a:ln>
            <a:noFill/>
          </a:ln>
        </p:spPr>
        <p:txBody>
          <a:bodyPr lIns="45713" tIns="22850" rIns="45713" bIns="22850" anchor="t" anchorCtr="0">
            <a:noAutofit/>
          </a:bodyPr>
          <a:lstStyle/>
          <a:p>
            <a:pPr>
              <a:buSzPct val="25000"/>
            </a:pPr>
            <a:r>
              <a:rPr lang="en-US" sz="2700" b="1" dirty="0">
                <a:latin typeface="Montserrat"/>
                <a:ea typeface="Montserrat"/>
                <a:cs typeface="Montserrat"/>
                <a:sym typeface="Montserrat"/>
              </a:rPr>
              <a:t>WHAT CLIMATE CHANGE MEANS FOR </a:t>
            </a:r>
            <a:r>
              <a:rPr lang="en-US" sz="2700" b="1" dirty="0" smtClean="0">
                <a:latin typeface="Montserrat"/>
                <a:ea typeface="Montserrat"/>
                <a:cs typeface="Montserrat"/>
                <a:sym typeface="Montserrat"/>
              </a:rPr>
              <a:t>SOUTH </a:t>
            </a:r>
            <a:r>
              <a:rPr lang="en-US" sz="2700" b="1" dirty="0">
                <a:latin typeface="Montserrat"/>
                <a:ea typeface="Montserrat"/>
                <a:cs typeface="Montserrat"/>
                <a:sym typeface="Montserrat"/>
              </a:rPr>
              <a:t>BOSTON</a:t>
            </a:r>
          </a:p>
        </p:txBody>
      </p:sp>
      <p:sp>
        <p:nvSpPr>
          <p:cNvPr id="4" name="Shape 238"/>
          <p:cNvSpPr/>
          <p:nvPr/>
        </p:nvSpPr>
        <p:spPr>
          <a:xfrm>
            <a:off x="1894" y="0"/>
            <a:ext cx="407554" cy="1044329"/>
          </a:xfrm>
          <a:prstGeom prst="rect">
            <a:avLst/>
          </a:prstGeom>
          <a:solidFill>
            <a:srgbClr val="F14F47"/>
          </a:solidFill>
          <a:ln>
            <a:noFill/>
          </a:ln>
        </p:spPr>
        <p:txBody>
          <a:bodyPr lIns="45713" tIns="22850" rIns="45713" bIns="22850" anchor="ctr" anchorCtr="0">
            <a:noAutofit/>
          </a:bodyPr>
          <a:lstStyle/>
          <a:p>
            <a:pPr algn="ctr"/>
            <a:endParaRPr>
              <a:solidFill>
                <a:srgbClr val="E2625C"/>
              </a:solidFill>
              <a:latin typeface="Lato"/>
              <a:ea typeface="Lato"/>
              <a:cs typeface="Lato"/>
              <a:sym typeface="Lato"/>
            </a:endParaRPr>
          </a:p>
        </p:txBody>
      </p:sp>
      <p:sp>
        <p:nvSpPr>
          <p:cNvPr id="15" name="Shape 351"/>
          <p:cNvSpPr txBox="1"/>
          <p:nvPr/>
        </p:nvSpPr>
        <p:spPr>
          <a:xfrm>
            <a:off x="748307" y="556815"/>
            <a:ext cx="4082706" cy="507899"/>
          </a:xfrm>
          <a:prstGeom prst="rect">
            <a:avLst/>
          </a:prstGeom>
          <a:noFill/>
          <a:ln>
            <a:noFill/>
          </a:ln>
        </p:spPr>
        <p:txBody>
          <a:bodyPr lIns="45713" tIns="22850" rIns="45713" bIns="22850" anchor="t" anchorCtr="0">
            <a:noAutofit/>
          </a:bodyPr>
          <a:lstStyle/>
          <a:p>
            <a:pPr>
              <a:buSzPct val="25000"/>
            </a:pPr>
            <a:r>
              <a:rPr lang="en-US" sz="2000" dirty="0">
                <a:latin typeface="Montserrat"/>
                <a:ea typeface="Montserrat"/>
                <a:cs typeface="Montserrat"/>
                <a:sym typeface="Montserrat"/>
              </a:rPr>
              <a:t>More Flooding</a:t>
            </a:r>
          </a:p>
        </p:txBody>
      </p:sp>
      <p:sp>
        <p:nvSpPr>
          <p:cNvPr id="20" name="Shape 238"/>
          <p:cNvSpPr/>
          <p:nvPr/>
        </p:nvSpPr>
        <p:spPr>
          <a:xfrm>
            <a:off x="4025899" y="1458372"/>
            <a:ext cx="8166101" cy="2225720"/>
          </a:xfrm>
          <a:prstGeom prst="rect">
            <a:avLst/>
          </a:prstGeom>
          <a:solidFill>
            <a:srgbClr val="F14F47"/>
          </a:solidFill>
          <a:ln>
            <a:noFill/>
          </a:ln>
        </p:spPr>
        <p:txBody>
          <a:bodyPr lIns="45713" tIns="22850" rIns="45713" bIns="22850" anchor="ctr" anchorCtr="0">
            <a:noAutofit/>
          </a:bodyPr>
          <a:lstStyle/>
          <a:p>
            <a:pPr algn="ctr"/>
            <a:endParaRPr>
              <a:solidFill>
                <a:srgbClr val="E2625C"/>
              </a:solidFill>
              <a:latin typeface="Lato"/>
              <a:ea typeface="Lato"/>
              <a:cs typeface="Lato"/>
              <a:sym typeface="Lato"/>
            </a:endParaRPr>
          </a:p>
        </p:txBody>
      </p:sp>
      <p:sp>
        <p:nvSpPr>
          <p:cNvPr id="5" name="Rectangle 4"/>
          <p:cNvSpPr/>
          <p:nvPr/>
        </p:nvSpPr>
        <p:spPr>
          <a:xfrm>
            <a:off x="4296052" y="1672718"/>
            <a:ext cx="7449964" cy="1754326"/>
          </a:xfrm>
          <a:prstGeom prst="rect">
            <a:avLst/>
          </a:prstGeom>
        </p:spPr>
        <p:txBody>
          <a:bodyPr wrap="square">
            <a:spAutoFit/>
          </a:bodyPr>
          <a:lstStyle/>
          <a:p>
            <a:r>
              <a:rPr lang="en-CA" dirty="0">
                <a:solidFill>
                  <a:schemeClr val="bg1"/>
                </a:solidFill>
                <a:latin typeface="Lora" charset="0"/>
                <a:ea typeface="Lora" charset="0"/>
                <a:cs typeface="Lora" charset="0"/>
              </a:rPr>
              <a:t>South Boston is the most-exposed neighborhood in Boston, with nearly 25 percent of its land area exposed under 9 inches of sea level rise, 50 percent under 21 inches, and 60 percent under 36 inches at the 1 percent annual chance event. Nearly 20 percent of the neighborhood’s land area will be exposed to high tides </a:t>
            </a:r>
            <a:r>
              <a:rPr lang="en-CA" dirty="0" smtClean="0">
                <a:solidFill>
                  <a:schemeClr val="bg1"/>
                </a:solidFill>
                <a:latin typeface="Lora" charset="0"/>
                <a:ea typeface="Lora" charset="0"/>
                <a:cs typeface="Lora" charset="0"/>
              </a:rPr>
              <a:t>with 36 </a:t>
            </a:r>
            <a:r>
              <a:rPr lang="en-CA" dirty="0">
                <a:solidFill>
                  <a:schemeClr val="bg1"/>
                </a:solidFill>
                <a:latin typeface="Lora" charset="0"/>
                <a:ea typeface="Lora" charset="0"/>
                <a:cs typeface="Lora" charset="0"/>
              </a:rPr>
              <a:t>inches of sea level rise.</a:t>
            </a:r>
            <a:r>
              <a:rPr lang="en-US" dirty="0" smtClean="0">
                <a:solidFill>
                  <a:schemeClr val="bg1"/>
                </a:solidFill>
                <a:effectLst/>
                <a:latin typeface="Lora" charset="0"/>
                <a:ea typeface="Lora" charset="0"/>
                <a:cs typeface="Lora" charset="0"/>
              </a:rPr>
              <a:t> </a:t>
            </a:r>
            <a:endParaRPr lang="en-US" dirty="0">
              <a:solidFill>
                <a:schemeClr val="bg1"/>
              </a:solidFill>
              <a:latin typeface="Lora" charset="0"/>
              <a:ea typeface="Lora" charset="0"/>
              <a:cs typeface="Lora" charset="0"/>
            </a:endParaRPr>
          </a:p>
        </p:txBody>
      </p:sp>
      <p:pic>
        <p:nvPicPr>
          <p:cNvPr id="13" name="Shape 26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0506708" y="306560"/>
            <a:ext cx="1365737" cy="179029"/>
          </a:xfrm>
          <a:prstGeom prst="rect">
            <a:avLst/>
          </a:prstGeom>
          <a:noFill/>
          <a:ln>
            <a:noFill/>
          </a:ln>
        </p:spPr>
      </p:pic>
    </p:spTree>
    <p:extLst>
      <p:ext uri="{BB962C8B-B14F-4D97-AF65-F5344CB8AC3E}">
        <p14:creationId xmlns:p14="http://schemas.microsoft.com/office/powerpoint/2010/main" val="11154911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18.jpg"/>
          <p:cNvPicPr/>
          <p:nvPr/>
        </p:nvPicPr>
        <p:blipFill rotWithShape="1">
          <a:blip r:embed="rId3" cstate="screen">
            <a:extLst>
              <a:ext uri="{28A0092B-C50C-407E-A947-70E740481C1C}">
                <a14:useLocalDpi xmlns:a14="http://schemas.microsoft.com/office/drawing/2010/main"/>
              </a:ext>
            </a:extLst>
          </a:blip>
          <a:srcRect/>
          <a:stretch/>
        </p:blipFill>
        <p:spPr>
          <a:xfrm>
            <a:off x="4643054" y="1045277"/>
            <a:ext cx="7561283" cy="5801197"/>
          </a:xfrm>
          <a:prstGeom prst="rect">
            <a:avLst/>
          </a:prstGeom>
          <a:ln/>
        </p:spPr>
      </p:pic>
      <p:sp>
        <p:nvSpPr>
          <p:cNvPr id="25" name="Shape 238"/>
          <p:cNvSpPr/>
          <p:nvPr/>
        </p:nvSpPr>
        <p:spPr>
          <a:xfrm>
            <a:off x="0" y="5437041"/>
            <a:ext cx="5150224" cy="1420959"/>
          </a:xfrm>
          <a:prstGeom prst="rect">
            <a:avLst/>
          </a:prstGeom>
          <a:solidFill>
            <a:srgbClr val="F14F47"/>
          </a:solidFill>
          <a:ln>
            <a:noFill/>
          </a:ln>
        </p:spPr>
        <p:txBody>
          <a:bodyPr lIns="45713" tIns="22850" rIns="45713" bIns="22850" anchor="ctr" anchorCtr="0">
            <a:noAutofit/>
          </a:bodyPr>
          <a:lstStyle/>
          <a:p>
            <a:pPr algn="ctr"/>
            <a:endParaRPr>
              <a:solidFill>
                <a:srgbClr val="E2625C"/>
              </a:solidFill>
              <a:latin typeface="Lato"/>
              <a:ea typeface="Lato"/>
              <a:cs typeface="Lato"/>
              <a:sym typeface="Lato"/>
            </a:endParaRPr>
          </a:p>
        </p:txBody>
      </p:sp>
      <p:sp>
        <p:nvSpPr>
          <p:cNvPr id="8" name="Shape 235"/>
          <p:cNvSpPr/>
          <p:nvPr/>
        </p:nvSpPr>
        <p:spPr>
          <a:xfrm>
            <a:off x="1588" y="0"/>
            <a:ext cx="12188825" cy="1044329"/>
          </a:xfrm>
          <a:prstGeom prst="rect">
            <a:avLst/>
          </a:prstGeom>
          <a:solidFill>
            <a:schemeClr val="lt1">
              <a:alpha val="66000"/>
            </a:schemeClr>
          </a:solidFill>
          <a:ln>
            <a:noFill/>
          </a:ln>
        </p:spPr>
        <p:txBody>
          <a:bodyPr lIns="45713" tIns="22850" rIns="45713" bIns="22850" anchor="ctr" anchorCtr="0">
            <a:noAutofit/>
          </a:bodyPr>
          <a:lstStyle/>
          <a:p>
            <a:pPr algn="ctr"/>
            <a:endParaRPr>
              <a:solidFill>
                <a:schemeClr val="lt1"/>
              </a:solidFill>
              <a:latin typeface="Montserrat"/>
              <a:ea typeface="Montserrat"/>
              <a:cs typeface="Montserrat"/>
              <a:sym typeface="Montserrat"/>
            </a:endParaRPr>
          </a:p>
        </p:txBody>
      </p:sp>
      <p:sp>
        <p:nvSpPr>
          <p:cNvPr id="4" name="Shape 238"/>
          <p:cNvSpPr/>
          <p:nvPr/>
        </p:nvSpPr>
        <p:spPr>
          <a:xfrm>
            <a:off x="1894" y="0"/>
            <a:ext cx="407554" cy="1044329"/>
          </a:xfrm>
          <a:prstGeom prst="rect">
            <a:avLst/>
          </a:prstGeom>
          <a:solidFill>
            <a:srgbClr val="F14F47"/>
          </a:solidFill>
          <a:ln>
            <a:noFill/>
          </a:ln>
        </p:spPr>
        <p:txBody>
          <a:bodyPr lIns="45713" tIns="22850" rIns="45713" bIns="22850" anchor="ctr" anchorCtr="0">
            <a:noAutofit/>
          </a:bodyPr>
          <a:lstStyle/>
          <a:p>
            <a:pPr algn="ctr"/>
            <a:endParaRPr>
              <a:solidFill>
                <a:srgbClr val="E2625C"/>
              </a:solidFill>
              <a:latin typeface="Lato"/>
              <a:ea typeface="Lato"/>
              <a:cs typeface="Lato"/>
              <a:sym typeface="Lato"/>
            </a:endParaRPr>
          </a:p>
        </p:txBody>
      </p:sp>
      <p:pic>
        <p:nvPicPr>
          <p:cNvPr id="13" name="Shape 26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0378692" y="343136"/>
            <a:ext cx="1365737" cy="179029"/>
          </a:xfrm>
          <a:prstGeom prst="rect">
            <a:avLst/>
          </a:prstGeom>
          <a:noFill/>
          <a:ln>
            <a:noFill/>
          </a:ln>
        </p:spPr>
      </p:pic>
      <p:sp>
        <p:nvSpPr>
          <p:cNvPr id="17" name="Shape 317"/>
          <p:cNvSpPr txBox="1"/>
          <p:nvPr/>
        </p:nvSpPr>
        <p:spPr>
          <a:xfrm>
            <a:off x="926301" y="178359"/>
            <a:ext cx="6547805" cy="634771"/>
          </a:xfrm>
          <a:prstGeom prst="rect">
            <a:avLst/>
          </a:prstGeom>
          <a:noFill/>
          <a:ln>
            <a:noFill/>
          </a:ln>
        </p:spPr>
        <p:txBody>
          <a:bodyPr lIns="45713" tIns="22850" rIns="45713" bIns="22850" anchor="t" anchorCtr="0">
            <a:noAutofit/>
          </a:bodyPr>
          <a:lstStyle/>
          <a:p>
            <a:pPr>
              <a:buSzPct val="25000"/>
            </a:pPr>
            <a:r>
              <a:rPr lang="en-US" sz="2700" b="1" dirty="0">
                <a:latin typeface="Montserrat"/>
                <a:ea typeface="Montserrat"/>
                <a:cs typeface="Montserrat"/>
                <a:sym typeface="Montserrat"/>
              </a:rPr>
              <a:t>WHAT’S AT STAKE?</a:t>
            </a:r>
          </a:p>
        </p:txBody>
      </p:sp>
      <p:sp>
        <p:nvSpPr>
          <p:cNvPr id="18" name="Shape 379"/>
          <p:cNvSpPr txBox="1"/>
          <p:nvPr/>
        </p:nvSpPr>
        <p:spPr>
          <a:xfrm>
            <a:off x="926301" y="534638"/>
            <a:ext cx="8002171" cy="394504"/>
          </a:xfrm>
          <a:prstGeom prst="rect">
            <a:avLst/>
          </a:prstGeom>
          <a:noFill/>
          <a:ln>
            <a:noFill/>
          </a:ln>
        </p:spPr>
        <p:txBody>
          <a:bodyPr lIns="45713" tIns="22850" rIns="45713" bIns="22850" anchor="t" anchorCtr="0">
            <a:noAutofit/>
          </a:bodyPr>
          <a:lstStyle/>
          <a:p>
            <a:pPr>
              <a:buSzPct val="25000"/>
            </a:pPr>
            <a:r>
              <a:rPr lang="en-US" sz="2000" dirty="0">
                <a:latin typeface="Montserrat"/>
                <a:ea typeface="Montserrat"/>
                <a:cs typeface="Montserrat"/>
                <a:sym typeface="Montserrat"/>
              </a:rPr>
              <a:t>Community Assets and Flooding</a:t>
            </a:r>
          </a:p>
        </p:txBody>
      </p:sp>
      <p:sp>
        <p:nvSpPr>
          <p:cNvPr id="23" name="Rectangle 22"/>
          <p:cNvSpPr/>
          <p:nvPr/>
        </p:nvSpPr>
        <p:spPr>
          <a:xfrm>
            <a:off x="117079" y="5574001"/>
            <a:ext cx="4810307" cy="1740680"/>
          </a:xfrm>
          <a:prstGeom prst="rect">
            <a:avLst/>
          </a:prstGeom>
        </p:spPr>
        <p:txBody>
          <a:bodyPr wrap="square">
            <a:noAutofit/>
          </a:bodyPr>
          <a:lstStyle/>
          <a:p>
            <a:r>
              <a:rPr lang="en-CA" sz="1600" dirty="0">
                <a:solidFill>
                  <a:schemeClr val="bg1"/>
                </a:solidFill>
                <a:latin typeface="Lora" charset="0"/>
                <a:ea typeface="Lora" charset="0"/>
                <a:cs typeface="Lora" charset="0"/>
              </a:rPr>
              <a:t>In the near term, the South Boston Waterfront is exposed to high-probability coastal storms (10 percent annual chance events) near Fort Point Channel and to the north along Boston Harbor.</a:t>
            </a:r>
            <a:r>
              <a:rPr lang="en-US" sz="1600" dirty="0" smtClean="0">
                <a:solidFill>
                  <a:schemeClr val="bg1"/>
                </a:solidFill>
                <a:effectLst/>
                <a:latin typeface="Lora" charset="0"/>
                <a:ea typeface="Lora" charset="0"/>
                <a:cs typeface="Lora" charset="0"/>
              </a:rPr>
              <a:t> </a:t>
            </a:r>
            <a:endParaRPr lang="en-US" sz="1600" dirty="0">
              <a:solidFill>
                <a:schemeClr val="bg1"/>
              </a:solidFill>
              <a:latin typeface="Lora" charset="0"/>
              <a:ea typeface="Lora" charset="0"/>
              <a:cs typeface="Lora" charset="0"/>
            </a:endParaRPr>
          </a:p>
        </p:txBody>
      </p:sp>
      <p:pic>
        <p:nvPicPr>
          <p:cNvPr id="24" name="Picture 4" descr="Legend-04"/>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776401" y="2054146"/>
            <a:ext cx="2944319" cy="1059837"/>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pic>
      <p:sp>
        <p:nvSpPr>
          <p:cNvPr id="26" name="Rectangle 25"/>
          <p:cNvSpPr/>
          <p:nvPr/>
        </p:nvSpPr>
        <p:spPr>
          <a:xfrm>
            <a:off x="4642502" y="1044543"/>
            <a:ext cx="1695277" cy="437043"/>
          </a:xfrm>
          <a:prstGeom prst="rect">
            <a:avLst/>
          </a:prstGeom>
          <a:solidFill>
            <a:schemeClr val="bg1"/>
          </a:solidFill>
          <a:ln>
            <a:solidFill>
              <a:schemeClr val="bg1">
                <a:lumMod val="50000"/>
              </a:schemeClr>
            </a:solidFill>
          </a:ln>
        </p:spPr>
        <p:txBody>
          <a:bodyPr wrap="square">
            <a:spAutoFit/>
          </a:bodyPr>
          <a:lstStyle/>
          <a:p>
            <a:pPr algn="ctr">
              <a:lnSpc>
                <a:spcPct val="120000"/>
              </a:lnSpc>
            </a:pPr>
            <a:r>
              <a:rPr lang="en-US" sz="2000" b="1" cap="all" dirty="0"/>
              <a:t>2030</a:t>
            </a:r>
            <a:r>
              <a:rPr lang="en-US" sz="2000" b="1" dirty="0"/>
              <a:t>s</a:t>
            </a:r>
            <a:r>
              <a:rPr lang="en-US" sz="2000" b="1" cap="all" dirty="0"/>
              <a:t>-2050</a:t>
            </a:r>
            <a:r>
              <a:rPr lang="en-US" sz="2000" b="1" dirty="0"/>
              <a:t>s</a:t>
            </a:r>
            <a:endParaRPr lang="en-US" sz="2000" b="1" cap="all" dirty="0"/>
          </a:p>
        </p:txBody>
      </p:sp>
      <p:sp>
        <p:nvSpPr>
          <p:cNvPr id="16" name="Text Placeholder 1"/>
          <p:cNvSpPr txBox="1">
            <a:spLocks/>
          </p:cNvSpPr>
          <p:nvPr/>
        </p:nvSpPr>
        <p:spPr>
          <a:xfrm>
            <a:off x="926302" y="1066179"/>
            <a:ext cx="1943100" cy="1524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US" sz="1600" dirty="0">
                <a:latin typeface="Lora" charset="0"/>
                <a:ea typeface="Lora" charset="0"/>
                <a:cs typeface="Lora" charset="0"/>
              </a:rPr>
              <a:t>9</a:t>
            </a:r>
            <a:r>
              <a:rPr lang="en-US" sz="1600" dirty="0" smtClean="0">
                <a:latin typeface="Lora" charset="0"/>
                <a:ea typeface="Lora" charset="0"/>
                <a:cs typeface="Lora" charset="0"/>
              </a:rPr>
              <a:t>’’ </a:t>
            </a:r>
            <a:r>
              <a:rPr lang="en-US" sz="1600" dirty="0">
                <a:latin typeface="Lora" charset="0"/>
                <a:ea typeface="Lora" charset="0"/>
                <a:cs typeface="Lora" charset="0"/>
              </a:rPr>
              <a:t>sea level rise</a:t>
            </a:r>
          </a:p>
        </p:txBody>
      </p:sp>
      <p:pic>
        <p:nvPicPr>
          <p:cNvPr id="19" name="Picture 18" descr="Legend-04"/>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10220923" y="1073931"/>
            <a:ext cx="1983414" cy="713949"/>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pic>
      <p:sp>
        <p:nvSpPr>
          <p:cNvPr id="20" name="Text Placeholder 3"/>
          <p:cNvSpPr txBox="1">
            <a:spLocks/>
          </p:cNvSpPr>
          <p:nvPr/>
        </p:nvSpPr>
        <p:spPr>
          <a:xfrm>
            <a:off x="925750" y="1295120"/>
            <a:ext cx="1943100" cy="1524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US" sz="1600" b="1" dirty="0" smtClean="0">
                <a:latin typeface="Lora" charset="0"/>
                <a:ea typeface="Lora" charset="0"/>
                <a:cs typeface="Lora" charset="0"/>
              </a:rPr>
              <a:t>South </a:t>
            </a:r>
            <a:r>
              <a:rPr lang="en-US" sz="1600" b="1" dirty="0">
                <a:latin typeface="Lora" charset="0"/>
                <a:ea typeface="Lora" charset="0"/>
                <a:cs typeface="Lora" charset="0"/>
              </a:rPr>
              <a:t>Boston</a:t>
            </a:r>
          </a:p>
        </p:txBody>
      </p:sp>
      <p:pic>
        <p:nvPicPr>
          <p:cNvPr id="27" name="Picture 2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63283" y="1716830"/>
            <a:ext cx="3688472" cy="3382895"/>
          </a:xfrm>
          <a:prstGeom prst="rect">
            <a:avLst/>
          </a:prstGeom>
        </p:spPr>
      </p:pic>
    </p:spTree>
    <p:extLst>
      <p:ext uri="{BB962C8B-B14F-4D97-AF65-F5344CB8AC3E}">
        <p14:creationId xmlns:p14="http://schemas.microsoft.com/office/powerpoint/2010/main" val="3609908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17.jpg"/>
          <p:cNvPicPr/>
          <p:nvPr/>
        </p:nvPicPr>
        <p:blipFill rotWithShape="1">
          <a:blip r:embed="rId3" cstate="screen">
            <a:extLst>
              <a:ext uri="{28A0092B-C50C-407E-A947-70E740481C1C}">
                <a14:useLocalDpi xmlns:a14="http://schemas.microsoft.com/office/drawing/2010/main"/>
              </a:ext>
            </a:extLst>
          </a:blip>
          <a:srcRect/>
          <a:stretch/>
        </p:blipFill>
        <p:spPr>
          <a:xfrm>
            <a:off x="4643054" y="1044329"/>
            <a:ext cx="7547359" cy="5813671"/>
          </a:xfrm>
          <a:prstGeom prst="rect">
            <a:avLst/>
          </a:prstGeom>
          <a:ln/>
        </p:spPr>
      </p:pic>
      <p:sp>
        <p:nvSpPr>
          <p:cNvPr id="25" name="Shape 238"/>
          <p:cNvSpPr/>
          <p:nvPr/>
        </p:nvSpPr>
        <p:spPr>
          <a:xfrm>
            <a:off x="1588" y="5872473"/>
            <a:ext cx="4641466" cy="1007377"/>
          </a:xfrm>
          <a:prstGeom prst="rect">
            <a:avLst/>
          </a:prstGeom>
          <a:solidFill>
            <a:srgbClr val="F14F47"/>
          </a:solidFill>
          <a:ln>
            <a:noFill/>
          </a:ln>
        </p:spPr>
        <p:txBody>
          <a:bodyPr lIns="45713" tIns="22850" rIns="45713" bIns="22850" anchor="ctr" anchorCtr="0">
            <a:noAutofit/>
          </a:bodyPr>
          <a:lstStyle/>
          <a:p>
            <a:pPr algn="ctr"/>
            <a:endParaRPr dirty="0">
              <a:solidFill>
                <a:srgbClr val="E2625C"/>
              </a:solidFill>
              <a:latin typeface="Lato"/>
              <a:ea typeface="Lato"/>
              <a:cs typeface="Lato"/>
              <a:sym typeface="Lato"/>
            </a:endParaRPr>
          </a:p>
        </p:txBody>
      </p:sp>
      <p:sp>
        <p:nvSpPr>
          <p:cNvPr id="8" name="Shape 235"/>
          <p:cNvSpPr/>
          <p:nvPr/>
        </p:nvSpPr>
        <p:spPr>
          <a:xfrm>
            <a:off x="1588" y="0"/>
            <a:ext cx="12188825" cy="1044329"/>
          </a:xfrm>
          <a:prstGeom prst="rect">
            <a:avLst/>
          </a:prstGeom>
          <a:solidFill>
            <a:schemeClr val="lt1">
              <a:alpha val="66000"/>
            </a:schemeClr>
          </a:solidFill>
          <a:ln>
            <a:noFill/>
          </a:ln>
        </p:spPr>
        <p:txBody>
          <a:bodyPr lIns="45713" tIns="22850" rIns="45713" bIns="22850" anchor="ctr" anchorCtr="0">
            <a:noAutofit/>
          </a:bodyPr>
          <a:lstStyle/>
          <a:p>
            <a:pPr algn="ctr"/>
            <a:endParaRPr>
              <a:solidFill>
                <a:schemeClr val="lt1"/>
              </a:solidFill>
              <a:latin typeface="Montserrat"/>
              <a:ea typeface="Montserrat"/>
              <a:cs typeface="Montserrat"/>
              <a:sym typeface="Montserrat"/>
            </a:endParaRPr>
          </a:p>
        </p:txBody>
      </p:sp>
      <p:sp>
        <p:nvSpPr>
          <p:cNvPr id="4" name="Shape 238"/>
          <p:cNvSpPr/>
          <p:nvPr/>
        </p:nvSpPr>
        <p:spPr>
          <a:xfrm>
            <a:off x="1894" y="0"/>
            <a:ext cx="407554" cy="1044329"/>
          </a:xfrm>
          <a:prstGeom prst="rect">
            <a:avLst/>
          </a:prstGeom>
          <a:solidFill>
            <a:srgbClr val="F14F47"/>
          </a:solidFill>
          <a:ln>
            <a:noFill/>
          </a:ln>
        </p:spPr>
        <p:txBody>
          <a:bodyPr lIns="45713" tIns="22850" rIns="45713" bIns="22850" anchor="ctr" anchorCtr="0">
            <a:noAutofit/>
          </a:bodyPr>
          <a:lstStyle/>
          <a:p>
            <a:pPr algn="ctr"/>
            <a:endParaRPr>
              <a:solidFill>
                <a:srgbClr val="E2625C"/>
              </a:solidFill>
              <a:latin typeface="Lato"/>
              <a:ea typeface="Lato"/>
              <a:cs typeface="Lato"/>
              <a:sym typeface="Lato"/>
            </a:endParaRPr>
          </a:p>
        </p:txBody>
      </p:sp>
      <p:pic>
        <p:nvPicPr>
          <p:cNvPr id="13" name="Shape 26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0378692" y="343136"/>
            <a:ext cx="1365737" cy="179029"/>
          </a:xfrm>
          <a:prstGeom prst="rect">
            <a:avLst/>
          </a:prstGeom>
          <a:noFill/>
          <a:ln>
            <a:noFill/>
          </a:ln>
        </p:spPr>
      </p:pic>
      <p:sp>
        <p:nvSpPr>
          <p:cNvPr id="23" name="Rectangle 22"/>
          <p:cNvSpPr/>
          <p:nvPr/>
        </p:nvSpPr>
        <p:spPr>
          <a:xfrm>
            <a:off x="205671" y="5947319"/>
            <a:ext cx="4285647" cy="1740680"/>
          </a:xfrm>
          <a:prstGeom prst="rect">
            <a:avLst/>
          </a:prstGeom>
        </p:spPr>
        <p:txBody>
          <a:bodyPr wrap="square">
            <a:noAutofit/>
          </a:bodyPr>
          <a:lstStyle/>
          <a:p>
            <a:r>
              <a:rPr lang="en-US" sz="1600" dirty="0" smtClean="0">
                <a:solidFill>
                  <a:schemeClr val="bg1"/>
                </a:solidFill>
                <a:latin typeface="Lora" charset="0"/>
                <a:ea typeface="Lora" charset="0"/>
                <a:cs typeface="Lora" charset="0"/>
              </a:rPr>
              <a:t>Much of the land </a:t>
            </a:r>
            <a:r>
              <a:rPr lang="en-CA" sz="1600" dirty="0" smtClean="0">
                <a:solidFill>
                  <a:schemeClr val="bg1"/>
                </a:solidFill>
                <a:latin typeface="Lora" charset="0"/>
                <a:ea typeface="Lora" charset="0"/>
                <a:cs typeface="Lora" charset="0"/>
              </a:rPr>
              <a:t>area north of West First Street and East First Street will be exposed to 10 percent annual chance floods. </a:t>
            </a:r>
            <a:endParaRPr lang="en-US" sz="1600" dirty="0">
              <a:solidFill>
                <a:schemeClr val="bg1"/>
              </a:solidFill>
              <a:latin typeface="Lora" charset="0"/>
              <a:ea typeface="Lora" charset="0"/>
              <a:cs typeface="Lora" charset="0"/>
            </a:endParaRPr>
          </a:p>
        </p:txBody>
      </p:sp>
      <p:sp>
        <p:nvSpPr>
          <p:cNvPr id="15" name="Rectangle 14"/>
          <p:cNvSpPr/>
          <p:nvPr/>
        </p:nvSpPr>
        <p:spPr>
          <a:xfrm>
            <a:off x="4643054" y="1032328"/>
            <a:ext cx="1695277" cy="437043"/>
          </a:xfrm>
          <a:prstGeom prst="rect">
            <a:avLst/>
          </a:prstGeom>
          <a:solidFill>
            <a:schemeClr val="bg1"/>
          </a:solidFill>
          <a:ln>
            <a:solidFill>
              <a:schemeClr val="bg1">
                <a:lumMod val="50000"/>
              </a:schemeClr>
            </a:solidFill>
          </a:ln>
        </p:spPr>
        <p:txBody>
          <a:bodyPr wrap="square">
            <a:spAutoFit/>
          </a:bodyPr>
          <a:lstStyle/>
          <a:p>
            <a:pPr algn="ctr">
              <a:lnSpc>
                <a:spcPct val="120000"/>
              </a:lnSpc>
            </a:pPr>
            <a:r>
              <a:rPr lang="en-US" sz="2000" b="1" cap="all" dirty="0"/>
              <a:t>2050</a:t>
            </a:r>
            <a:r>
              <a:rPr lang="en-US" sz="2000" b="1" dirty="0"/>
              <a:t>s</a:t>
            </a:r>
            <a:r>
              <a:rPr lang="en-US" sz="2000" b="1" cap="all" dirty="0"/>
              <a:t>-2070</a:t>
            </a:r>
            <a:r>
              <a:rPr lang="en-US" sz="2000" b="1" dirty="0"/>
              <a:t>s</a:t>
            </a:r>
            <a:endParaRPr lang="en-US" sz="2000" b="1" cap="all" dirty="0"/>
          </a:p>
        </p:txBody>
      </p:sp>
      <p:sp>
        <p:nvSpPr>
          <p:cNvPr id="16" name="Shape 317"/>
          <p:cNvSpPr txBox="1"/>
          <p:nvPr/>
        </p:nvSpPr>
        <p:spPr>
          <a:xfrm>
            <a:off x="926301" y="178359"/>
            <a:ext cx="6547805" cy="634771"/>
          </a:xfrm>
          <a:prstGeom prst="rect">
            <a:avLst/>
          </a:prstGeom>
          <a:noFill/>
          <a:ln>
            <a:noFill/>
          </a:ln>
        </p:spPr>
        <p:txBody>
          <a:bodyPr lIns="45713" tIns="22850" rIns="45713" bIns="22850" anchor="t" anchorCtr="0">
            <a:noAutofit/>
          </a:bodyPr>
          <a:lstStyle/>
          <a:p>
            <a:pPr>
              <a:buSzPct val="25000"/>
            </a:pPr>
            <a:r>
              <a:rPr lang="en-US" sz="2700" b="1" dirty="0">
                <a:latin typeface="Montserrat"/>
                <a:ea typeface="Montserrat"/>
                <a:cs typeface="Montserrat"/>
                <a:sym typeface="Montserrat"/>
              </a:rPr>
              <a:t>WHAT’S AT STAKE?</a:t>
            </a:r>
          </a:p>
        </p:txBody>
      </p:sp>
      <p:sp>
        <p:nvSpPr>
          <p:cNvPr id="20" name="Shape 379"/>
          <p:cNvSpPr txBox="1"/>
          <p:nvPr/>
        </p:nvSpPr>
        <p:spPr>
          <a:xfrm>
            <a:off x="926301" y="534638"/>
            <a:ext cx="8002171" cy="394504"/>
          </a:xfrm>
          <a:prstGeom prst="rect">
            <a:avLst/>
          </a:prstGeom>
          <a:noFill/>
          <a:ln>
            <a:noFill/>
          </a:ln>
        </p:spPr>
        <p:txBody>
          <a:bodyPr lIns="45713" tIns="22850" rIns="45713" bIns="22850" anchor="t" anchorCtr="0">
            <a:noAutofit/>
          </a:bodyPr>
          <a:lstStyle/>
          <a:p>
            <a:pPr>
              <a:buSzPct val="25000"/>
            </a:pPr>
            <a:r>
              <a:rPr lang="en-US" sz="2000" dirty="0">
                <a:latin typeface="Montserrat"/>
                <a:ea typeface="Montserrat"/>
                <a:cs typeface="Montserrat"/>
                <a:sym typeface="Montserrat"/>
              </a:rPr>
              <a:t>Community Assets and Flooding</a:t>
            </a:r>
          </a:p>
        </p:txBody>
      </p:sp>
      <p:sp>
        <p:nvSpPr>
          <p:cNvPr id="14" name="Text Placeholder 1"/>
          <p:cNvSpPr txBox="1">
            <a:spLocks/>
          </p:cNvSpPr>
          <p:nvPr/>
        </p:nvSpPr>
        <p:spPr>
          <a:xfrm>
            <a:off x="926302" y="1066179"/>
            <a:ext cx="1943100" cy="1524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US" sz="1600" dirty="0" smtClean="0">
                <a:latin typeface="Lora" charset="0"/>
                <a:ea typeface="Lora" charset="0"/>
                <a:cs typeface="Lora" charset="0"/>
              </a:rPr>
              <a:t>21’’ </a:t>
            </a:r>
            <a:r>
              <a:rPr lang="en-US" sz="1600" dirty="0">
                <a:latin typeface="Lora" charset="0"/>
                <a:ea typeface="Lora" charset="0"/>
                <a:cs typeface="Lora" charset="0"/>
              </a:rPr>
              <a:t>sea level rise</a:t>
            </a:r>
          </a:p>
        </p:txBody>
      </p:sp>
      <p:pic>
        <p:nvPicPr>
          <p:cNvPr id="18" name="Picture 17" descr="Legend-04"/>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0220923" y="1073931"/>
            <a:ext cx="1983414" cy="713949"/>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pic>
      <p:sp>
        <p:nvSpPr>
          <p:cNvPr id="19" name="Text Placeholder 3"/>
          <p:cNvSpPr txBox="1">
            <a:spLocks/>
          </p:cNvSpPr>
          <p:nvPr/>
        </p:nvSpPr>
        <p:spPr>
          <a:xfrm>
            <a:off x="925750" y="1295120"/>
            <a:ext cx="1943100" cy="1524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US" sz="1600" b="1" dirty="0" smtClean="0">
                <a:latin typeface="Lora" charset="0"/>
                <a:ea typeface="Lora" charset="0"/>
                <a:cs typeface="Lora" charset="0"/>
              </a:rPr>
              <a:t>South </a:t>
            </a:r>
            <a:r>
              <a:rPr lang="en-US" sz="1600" b="1" dirty="0">
                <a:latin typeface="Lora" charset="0"/>
                <a:ea typeface="Lora" charset="0"/>
                <a:cs typeface="Lora" charset="0"/>
              </a:rPr>
              <a:t>Boston</a:t>
            </a:r>
          </a:p>
        </p:txBody>
      </p:sp>
      <p:pic>
        <p:nvPicPr>
          <p:cNvPr id="26" name="Picture 2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63283" y="1716830"/>
            <a:ext cx="3688472" cy="3382895"/>
          </a:xfrm>
          <a:prstGeom prst="rect">
            <a:avLst/>
          </a:prstGeom>
        </p:spPr>
      </p:pic>
    </p:spTree>
    <p:extLst>
      <p:ext uri="{BB962C8B-B14F-4D97-AF65-F5344CB8AC3E}">
        <p14:creationId xmlns:p14="http://schemas.microsoft.com/office/powerpoint/2010/main" val="3429419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43054" y="1032328"/>
            <a:ext cx="7561834" cy="5825672"/>
          </a:xfrm>
          <a:prstGeom prst="rect">
            <a:avLst/>
          </a:prstGeom>
        </p:spPr>
      </p:pic>
      <p:sp>
        <p:nvSpPr>
          <p:cNvPr id="8" name="Shape 235"/>
          <p:cNvSpPr/>
          <p:nvPr/>
        </p:nvSpPr>
        <p:spPr>
          <a:xfrm>
            <a:off x="1588" y="0"/>
            <a:ext cx="12188825" cy="1044329"/>
          </a:xfrm>
          <a:prstGeom prst="rect">
            <a:avLst/>
          </a:prstGeom>
          <a:solidFill>
            <a:schemeClr val="lt1">
              <a:alpha val="66000"/>
            </a:schemeClr>
          </a:solidFill>
          <a:ln>
            <a:noFill/>
          </a:ln>
        </p:spPr>
        <p:txBody>
          <a:bodyPr lIns="45713" tIns="22850" rIns="45713" bIns="22850" anchor="ctr" anchorCtr="0">
            <a:noAutofit/>
          </a:bodyPr>
          <a:lstStyle/>
          <a:p>
            <a:pPr algn="ctr"/>
            <a:endParaRPr>
              <a:solidFill>
                <a:schemeClr val="lt1"/>
              </a:solidFill>
              <a:latin typeface="Montserrat"/>
              <a:ea typeface="Montserrat"/>
              <a:cs typeface="Montserrat"/>
              <a:sym typeface="Montserrat"/>
            </a:endParaRPr>
          </a:p>
        </p:txBody>
      </p:sp>
      <p:sp>
        <p:nvSpPr>
          <p:cNvPr id="4" name="Shape 238"/>
          <p:cNvSpPr/>
          <p:nvPr/>
        </p:nvSpPr>
        <p:spPr>
          <a:xfrm>
            <a:off x="1894" y="0"/>
            <a:ext cx="407554" cy="1044329"/>
          </a:xfrm>
          <a:prstGeom prst="rect">
            <a:avLst/>
          </a:prstGeom>
          <a:solidFill>
            <a:srgbClr val="F14F47"/>
          </a:solidFill>
          <a:ln>
            <a:noFill/>
          </a:ln>
        </p:spPr>
        <p:txBody>
          <a:bodyPr lIns="45713" tIns="22850" rIns="45713" bIns="22850" anchor="ctr" anchorCtr="0">
            <a:noAutofit/>
          </a:bodyPr>
          <a:lstStyle/>
          <a:p>
            <a:pPr algn="ctr"/>
            <a:endParaRPr>
              <a:solidFill>
                <a:srgbClr val="E2625C"/>
              </a:solidFill>
              <a:latin typeface="Lato"/>
              <a:ea typeface="Lato"/>
              <a:cs typeface="Lato"/>
              <a:sym typeface="Lato"/>
            </a:endParaRPr>
          </a:p>
        </p:txBody>
      </p:sp>
      <p:pic>
        <p:nvPicPr>
          <p:cNvPr id="13" name="Shape 26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0378692" y="343136"/>
            <a:ext cx="1365737" cy="179029"/>
          </a:xfrm>
          <a:prstGeom prst="rect">
            <a:avLst/>
          </a:prstGeom>
          <a:noFill/>
          <a:ln>
            <a:noFill/>
          </a:ln>
        </p:spPr>
      </p:pic>
      <p:sp>
        <p:nvSpPr>
          <p:cNvPr id="21" name="Text Placeholder 1"/>
          <p:cNvSpPr txBox="1">
            <a:spLocks/>
          </p:cNvSpPr>
          <p:nvPr/>
        </p:nvSpPr>
        <p:spPr>
          <a:xfrm>
            <a:off x="926302" y="1066179"/>
            <a:ext cx="1943100" cy="1524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US" sz="1600" dirty="0">
                <a:latin typeface="Lora" charset="0"/>
                <a:ea typeface="Lora" charset="0"/>
                <a:cs typeface="Lora" charset="0"/>
              </a:rPr>
              <a:t>36’’ sea level rise</a:t>
            </a:r>
          </a:p>
        </p:txBody>
      </p:sp>
      <p:sp>
        <p:nvSpPr>
          <p:cNvPr id="15" name="Rectangle 14"/>
          <p:cNvSpPr/>
          <p:nvPr/>
        </p:nvSpPr>
        <p:spPr>
          <a:xfrm>
            <a:off x="4643054" y="1032328"/>
            <a:ext cx="2216534" cy="437043"/>
          </a:xfrm>
          <a:prstGeom prst="rect">
            <a:avLst/>
          </a:prstGeom>
          <a:solidFill>
            <a:schemeClr val="bg1"/>
          </a:solidFill>
          <a:ln>
            <a:solidFill>
              <a:schemeClr val="bg1">
                <a:lumMod val="50000"/>
              </a:schemeClr>
            </a:solidFill>
          </a:ln>
        </p:spPr>
        <p:txBody>
          <a:bodyPr wrap="square">
            <a:spAutoFit/>
          </a:bodyPr>
          <a:lstStyle/>
          <a:p>
            <a:pPr algn="ctr">
              <a:lnSpc>
                <a:spcPct val="120000"/>
              </a:lnSpc>
            </a:pPr>
            <a:r>
              <a:rPr lang="en-US" sz="2000" b="1" cap="all" dirty="0"/>
              <a:t>2070</a:t>
            </a:r>
            <a:r>
              <a:rPr lang="en-US" sz="2000" b="1" dirty="0"/>
              <a:t>s</a:t>
            </a:r>
            <a:r>
              <a:rPr lang="en-US" sz="2000" b="1" cap="all" dirty="0"/>
              <a:t> </a:t>
            </a:r>
            <a:r>
              <a:rPr lang="en-US" sz="2000" b="1" dirty="0"/>
              <a:t>or</a:t>
            </a:r>
            <a:r>
              <a:rPr lang="en-US" sz="2000" b="1" cap="all" dirty="0"/>
              <a:t> Later</a:t>
            </a:r>
          </a:p>
        </p:txBody>
      </p:sp>
      <p:sp>
        <p:nvSpPr>
          <p:cNvPr id="16" name="Shape 317"/>
          <p:cNvSpPr txBox="1"/>
          <p:nvPr/>
        </p:nvSpPr>
        <p:spPr>
          <a:xfrm>
            <a:off x="926301" y="178359"/>
            <a:ext cx="6547805" cy="634771"/>
          </a:xfrm>
          <a:prstGeom prst="rect">
            <a:avLst/>
          </a:prstGeom>
          <a:noFill/>
          <a:ln>
            <a:noFill/>
          </a:ln>
        </p:spPr>
        <p:txBody>
          <a:bodyPr lIns="45713" tIns="22850" rIns="45713" bIns="22850" anchor="t" anchorCtr="0">
            <a:noAutofit/>
          </a:bodyPr>
          <a:lstStyle/>
          <a:p>
            <a:pPr>
              <a:buSzPct val="25000"/>
            </a:pPr>
            <a:r>
              <a:rPr lang="en-US" sz="2700" b="1" dirty="0">
                <a:latin typeface="Montserrat"/>
                <a:ea typeface="Montserrat"/>
                <a:cs typeface="Montserrat"/>
                <a:sym typeface="Montserrat"/>
              </a:rPr>
              <a:t>WHAT’S AT STAKE?</a:t>
            </a:r>
          </a:p>
        </p:txBody>
      </p:sp>
      <p:sp>
        <p:nvSpPr>
          <p:cNvPr id="19" name="Shape 379"/>
          <p:cNvSpPr txBox="1"/>
          <p:nvPr/>
        </p:nvSpPr>
        <p:spPr>
          <a:xfrm>
            <a:off x="926301" y="534638"/>
            <a:ext cx="8002171" cy="394504"/>
          </a:xfrm>
          <a:prstGeom prst="rect">
            <a:avLst/>
          </a:prstGeom>
          <a:noFill/>
          <a:ln>
            <a:noFill/>
          </a:ln>
        </p:spPr>
        <p:txBody>
          <a:bodyPr lIns="45713" tIns="22850" rIns="45713" bIns="22850" anchor="t" anchorCtr="0">
            <a:noAutofit/>
          </a:bodyPr>
          <a:lstStyle/>
          <a:p>
            <a:pPr>
              <a:buSzPct val="25000"/>
            </a:pPr>
            <a:r>
              <a:rPr lang="en-US" sz="2000" dirty="0">
                <a:latin typeface="Montserrat"/>
                <a:ea typeface="Montserrat"/>
                <a:cs typeface="Montserrat"/>
                <a:sym typeface="Montserrat"/>
              </a:rPr>
              <a:t>Community Assets and Flooding</a:t>
            </a:r>
          </a:p>
        </p:txBody>
      </p:sp>
      <p:sp>
        <p:nvSpPr>
          <p:cNvPr id="28" name="Shape 238"/>
          <p:cNvSpPr/>
          <p:nvPr/>
        </p:nvSpPr>
        <p:spPr>
          <a:xfrm>
            <a:off x="1588" y="5618103"/>
            <a:ext cx="5404130" cy="1239898"/>
          </a:xfrm>
          <a:prstGeom prst="rect">
            <a:avLst/>
          </a:prstGeom>
          <a:solidFill>
            <a:srgbClr val="F14F47"/>
          </a:solidFill>
          <a:ln>
            <a:noFill/>
          </a:ln>
        </p:spPr>
        <p:txBody>
          <a:bodyPr lIns="45713" tIns="22850" rIns="45713" bIns="22850" anchor="ctr" anchorCtr="0">
            <a:noAutofit/>
          </a:bodyPr>
          <a:lstStyle/>
          <a:p>
            <a:pPr algn="ctr"/>
            <a:endParaRPr>
              <a:solidFill>
                <a:srgbClr val="E2625C"/>
              </a:solidFill>
              <a:latin typeface="Lato"/>
              <a:ea typeface="Lato"/>
              <a:cs typeface="Lato"/>
              <a:sym typeface="Lato"/>
            </a:endParaRPr>
          </a:p>
        </p:txBody>
      </p:sp>
      <p:pic>
        <p:nvPicPr>
          <p:cNvPr id="31" name="Picture 30" descr="Legend-04"/>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0220923" y="1073931"/>
            <a:ext cx="1983414" cy="713949"/>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pic>
      <p:sp>
        <p:nvSpPr>
          <p:cNvPr id="33" name="Text Placeholder 3"/>
          <p:cNvSpPr txBox="1">
            <a:spLocks/>
          </p:cNvSpPr>
          <p:nvPr/>
        </p:nvSpPr>
        <p:spPr>
          <a:xfrm>
            <a:off x="925750" y="1295120"/>
            <a:ext cx="1943100" cy="1524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US" sz="1600" b="1" dirty="0" smtClean="0">
                <a:latin typeface="Lora" charset="0"/>
                <a:ea typeface="Lora" charset="0"/>
                <a:cs typeface="Lora" charset="0"/>
              </a:rPr>
              <a:t>South </a:t>
            </a:r>
            <a:r>
              <a:rPr lang="en-US" sz="1600" b="1" dirty="0">
                <a:latin typeface="Lora" charset="0"/>
                <a:ea typeface="Lora" charset="0"/>
                <a:cs typeface="Lora" charset="0"/>
              </a:rPr>
              <a:t>Boston</a:t>
            </a:r>
          </a:p>
        </p:txBody>
      </p:sp>
      <p:sp>
        <p:nvSpPr>
          <p:cNvPr id="23" name="Rectangle 22"/>
          <p:cNvSpPr/>
          <p:nvPr/>
        </p:nvSpPr>
        <p:spPr>
          <a:xfrm>
            <a:off x="143505" y="5681788"/>
            <a:ext cx="5154635" cy="1740680"/>
          </a:xfrm>
          <a:prstGeom prst="rect">
            <a:avLst/>
          </a:prstGeom>
        </p:spPr>
        <p:txBody>
          <a:bodyPr wrap="square">
            <a:noAutofit/>
          </a:bodyPr>
          <a:lstStyle/>
          <a:p>
            <a:r>
              <a:rPr lang="en-CA" sz="1600" dirty="0">
                <a:solidFill>
                  <a:schemeClr val="bg1"/>
                </a:solidFill>
                <a:latin typeface="Lora" charset="0"/>
                <a:ea typeface="Lora" charset="0"/>
                <a:cs typeface="Lora" charset="0"/>
              </a:rPr>
              <a:t>Toward the end of the century, much of the South Boston Waterfront will be exposed to flooding from high tide, and many neighbourhoods exposed to 10 percent annual chance flood.</a:t>
            </a:r>
            <a:r>
              <a:rPr lang="en-US" sz="1600" dirty="0" smtClean="0">
                <a:solidFill>
                  <a:schemeClr val="bg1"/>
                </a:solidFill>
                <a:effectLst/>
                <a:latin typeface="Lora" charset="0"/>
                <a:ea typeface="Lora" charset="0"/>
                <a:cs typeface="Lora" charset="0"/>
              </a:rPr>
              <a:t> </a:t>
            </a:r>
            <a:endParaRPr lang="en-US" sz="1600" dirty="0">
              <a:solidFill>
                <a:schemeClr val="bg1"/>
              </a:solidFill>
              <a:latin typeface="Lora" charset="0"/>
              <a:ea typeface="Lora" charset="0"/>
              <a:cs typeface="Lora" charset="0"/>
            </a:endParaRPr>
          </a:p>
        </p:txBody>
      </p:sp>
      <p:pic>
        <p:nvPicPr>
          <p:cNvPr id="2" name="Picture 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63283" y="1716830"/>
            <a:ext cx="3688472" cy="3382895"/>
          </a:xfrm>
          <a:prstGeom prst="rect">
            <a:avLst/>
          </a:prstGeom>
        </p:spPr>
      </p:pic>
    </p:spTree>
    <p:extLst>
      <p:ext uri="{BB962C8B-B14F-4D97-AF65-F5344CB8AC3E}">
        <p14:creationId xmlns:p14="http://schemas.microsoft.com/office/powerpoint/2010/main" val="4805151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hape 235"/>
          <p:cNvSpPr/>
          <p:nvPr/>
        </p:nvSpPr>
        <p:spPr>
          <a:xfrm>
            <a:off x="1588" y="0"/>
            <a:ext cx="12188825" cy="1044329"/>
          </a:xfrm>
          <a:prstGeom prst="rect">
            <a:avLst/>
          </a:prstGeom>
          <a:solidFill>
            <a:schemeClr val="lt1">
              <a:alpha val="66000"/>
            </a:schemeClr>
          </a:solidFill>
          <a:ln>
            <a:noFill/>
          </a:ln>
        </p:spPr>
        <p:txBody>
          <a:bodyPr lIns="45713" tIns="22850" rIns="45713" bIns="22850" anchor="ctr" anchorCtr="0">
            <a:noAutofit/>
          </a:bodyPr>
          <a:lstStyle/>
          <a:p>
            <a:pPr algn="ctr"/>
            <a:endParaRPr>
              <a:solidFill>
                <a:schemeClr val="lt1"/>
              </a:solidFill>
              <a:latin typeface="Montserrat"/>
              <a:ea typeface="Montserrat"/>
              <a:cs typeface="Montserrat"/>
              <a:sym typeface="Montserrat"/>
            </a:endParaRPr>
          </a:p>
        </p:txBody>
      </p:sp>
      <p:sp>
        <p:nvSpPr>
          <p:cNvPr id="4" name="Shape 238"/>
          <p:cNvSpPr/>
          <p:nvPr/>
        </p:nvSpPr>
        <p:spPr>
          <a:xfrm>
            <a:off x="1894" y="0"/>
            <a:ext cx="407554" cy="1044329"/>
          </a:xfrm>
          <a:prstGeom prst="rect">
            <a:avLst/>
          </a:prstGeom>
          <a:solidFill>
            <a:srgbClr val="F14F47"/>
          </a:solidFill>
          <a:ln>
            <a:noFill/>
          </a:ln>
        </p:spPr>
        <p:txBody>
          <a:bodyPr lIns="45713" tIns="22850" rIns="45713" bIns="22850" anchor="ctr" anchorCtr="0">
            <a:noAutofit/>
          </a:bodyPr>
          <a:lstStyle/>
          <a:p>
            <a:pPr algn="ctr"/>
            <a:endParaRPr>
              <a:solidFill>
                <a:srgbClr val="E2625C"/>
              </a:solidFill>
              <a:latin typeface="Lato"/>
              <a:ea typeface="Lato"/>
              <a:cs typeface="Lato"/>
              <a:sym typeface="Lato"/>
            </a:endParaRPr>
          </a:p>
        </p:txBody>
      </p:sp>
      <p:pic>
        <p:nvPicPr>
          <p:cNvPr id="13" name="Shape 26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0378692" y="343136"/>
            <a:ext cx="1365737" cy="179029"/>
          </a:xfrm>
          <a:prstGeom prst="rect">
            <a:avLst/>
          </a:prstGeom>
          <a:noFill/>
          <a:ln>
            <a:noFill/>
          </a:ln>
        </p:spPr>
      </p:pic>
      <p:sp>
        <p:nvSpPr>
          <p:cNvPr id="16" name="Shape 317"/>
          <p:cNvSpPr txBox="1"/>
          <p:nvPr/>
        </p:nvSpPr>
        <p:spPr>
          <a:xfrm>
            <a:off x="926301" y="178359"/>
            <a:ext cx="6547805" cy="634771"/>
          </a:xfrm>
          <a:prstGeom prst="rect">
            <a:avLst/>
          </a:prstGeom>
          <a:noFill/>
          <a:ln>
            <a:noFill/>
          </a:ln>
        </p:spPr>
        <p:txBody>
          <a:bodyPr lIns="45713" tIns="22850" rIns="45713" bIns="22850" anchor="t" anchorCtr="0">
            <a:noAutofit/>
          </a:bodyPr>
          <a:lstStyle/>
          <a:p>
            <a:pPr>
              <a:buSzPct val="25000"/>
            </a:pPr>
            <a:r>
              <a:rPr lang="en-US" sz="2700" b="1" dirty="0">
                <a:latin typeface="Montserrat"/>
                <a:ea typeface="Montserrat"/>
                <a:cs typeface="Montserrat"/>
                <a:sym typeface="Montserrat"/>
              </a:rPr>
              <a:t>WHAT’S AT STAKE?</a:t>
            </a:r>
          </a:p>
        </p:txBody>
      </p:sp>
      <p:sp>
        <p:nvSpPr>
          <p:cNvPr id="19" name="Shape 379"/>
          <p:cNvSpPr txBox="1"/>
          <p:nvPr/>
        </p:nvSpPr>
        <p:spPr>
          <a:xfrm>
            <a:off x="926301" y="534638"/>
            <a:ext cx="8002171" cy="394504"/>
          </a:xfrm>
          <a:prstGeom prst="rect">
            <a:avLst/>
          </a:prstGeom>
          <a:noFill/>
          <a:ln>
            <a:noFill/>
          </a:ln>
        </p:spPr>
        <p:txBody>
          <a:bodyPr lIns="45713" tIns="22850" rIns="45713" bIns="22850" anchor="t" anchorCtr="0">
            <a:noAutofit/>
          </a:bodyPr>
          <a:lstStyle/>
          <a:p>
            <a:pPr lvl="0">
              <a:buSzPct val="25000"/>
            </a:pPr>
            <a:r>
              <a:rPr lang="en-US" sz="2000" dirty="0">
                <a:latin typeface="Montserrat" charset="0"/>
                <a:ea typeface="Montserrat" charset="0"/>
                <a:cs typeface="Montserrat" charset="0"/>
              </a:rPr>
              <a:t>People and Buildings Impacted by 1% Annual Flood Events </a:t>
            </a:r>
            <a:endParaRPr lang="en-US" sz="2000" dirty="0">
              <a:solidFill>
                <a:schemeClr val="dk2"/>
              </a:solidFill>
              <a:latin typeface="Montserrat" charset="0"/>
              <a:ea typeface="Montserrat" charset="0"/>
              <a:cs typeface="Montserrat" charset="0"/>
              <a:sym typeface="Montserrat"/>
            </a:endParaRPr>
          </a:p>
        </p:txBody>
      </p:sp>
      <p:sp>
        <p:nvSpPr>
          <p:cNvPr id="14" name="Shape 379"/>
          <p:cNvSpPr txBox="1"/>
          <p:nvPr/>
        </p:nvSpPr>
        <p:spPr>
          <a:xfrm>
            <a:off x="8168931" y="6064230"/>
            <a:ext cx="3216504" cy="345487"/>
          </a:xfrm>
          <a:prstGeom prst="rect">
            <a:avLst/>
          </a:prstGeom>
          <a:noFill/>
          <a:ln>
            <a:noFill/>
          </a:ln>
        </p:spPr>
        <p:txBody>
          <a:bodyPr lIns="45713" tIns="22850" rIns="45713" bIns="22850" anchor="t" anchorCtr="0">
            <a:noAutofit/>
          </a:bodyPr>
          <a:lstStyle/>
          <a:p>
            <a:pPr>
              <a:buSzPct val="25000"/>
            </a:pPr>
            <a:r>
              <a:rPr lang="en-CA" sz="3300" b="1" dirty="0">
                <a:solidFill>
                  <a:srgbClr val="F14F47"/>
                </a:solidFill>
                <a:latin typeface="Montserrat"/>
                <a:ea typeface="Montserrat"/>
                <a:cs typeface="Montserrat"/>
                <a:sym typeface="Montserrat"/>
              </a:rPr>
              <a:t>2070+</a:t>
            </a:r>
            <a:endParaRPr lang="en-US" sz="3300" b="1" dirty="0">
              <a:solidFill>
                <a:srgbClr val="F14F47"/>
              </a:solidFill>
              <a:latin typeface="Montserrat"/>
              <a:ea typeface="Montserrat"/>
              <a:cs typeface="Montserrat"/>
              <a:sym typeface="Montserrat"/>
            </a:endParaRPr>
          </a:p>
        </p:txBody>
      </p:sp>
      <p:sp>
        <p:nvSpPr>
          <p:cNvPr id="17" name="Shape 379"/>
          <p:cNvSpPr txBox="1"/>
          <p:nvPr/>
        </p:nvSpPr>
        <p:spPr>
          <a:xfrm>
            <a:off x="1479764" y="6093958"/>
            <a:ext cx="3216504" cy="345487"/>
          </a:xfrm>
          <a:prstGeom prst="rect">
            <a:avLst/>
          </a:prstGeom>
          <a:noFill/>
          <a:ln>
            <a:noFill/>
          </a:ln>
        </p:spPr>
        <p:txBody>
          <a:bodyPr lIns="45713" tIns="22850" rIns="45713" bIns="22850" anchor="t" anchorCtr="0">
            <a:noAutofit/>
          </a:bodyPr>
          <a:lstStyle/>
          <a:p>
            <a:pPr>
              <a:buSzPct val="25000"/>
            </a:pPr>
            <a:r>
              <a:rPr lang="en-CA" sz="3300" b="1" dirty="0">
                <a:solidFill>
                  <a:srgbClr val="F14F47"/>
                </a:solidFill>
                <a:latin typeface="Montserrat"/>
                <a:ea typeface="Montserrat"/>
                <a:cs typeface="Montserrat"/>
                <a:sym typeface="Montserrat"/>
              </a:rPr>
              <a:t>2030+</a:t>
            </a:r>
            <a:endParaRPr lang="en-US" sz="3300" b="1" dirty="0">
              <a:solidFill>
                <a:srgbClr val="F14F47"/>
              </a:solidFill>
              <a:latin typeface="Montserrat"/>
              <a:ea typeface="Montserrat"/>
              <a:cs typeface="Montserrat"/>
              <a:sym typeface="Montserrat"/>
            </a:endParaRPr>
          </a:p>
        </p:txBody>
      </p:sp>
      <p:pic>
        <p:nvPicPr>
          <p:cNvPr id="18" name="Picture 1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01956" y="4853235"/>
            <a:ext cx="878396" cy="878396"/>
          </a:xfrm>
          <a:prstGeom prst="rect">
            <a:avLst/>
          </a:prstGeom>
        </p:spPr>
      </p:pic>
      <p:sp>
        <p:nvSpPr>
          <p:cNvPr id="27" name="Shape 379"/>
          <p:cNvSpPr txBox="1"/>
          <p:nvPr/>
        </p:nvSpPr>
        <p:spPr>
          <a:xfrm>
            <a:off x="6281174" y="1203327"/>
            <a:ext cx="960824" cy="552302"/>
          </a:xfrm>
          <a:prstGeom prst="rect">
            <a:avLst/>
          </a:prstGeom>
          <a:noFill/>
          <a:ln>
            <a:noFill/>
          </a:ln>
        </p:spPr>
        <p:txBody>
          <a:bodyPr lIns="45713" tIns="22850" rIns="45713" bIns="22850" anchor="t" anchorCtr="0">
            <a:noAutofit/>
          </a:bodyPr>
          <a:lstStyle/>
          <a:p>
            <a:pPr algn="ctr">
              <a:buSzPct val="25000"/>
            </a:pPr>
            <a:r>
              <a:rPr lang="en-CA" sz="1600" b="1" dirty="0" smtClean="0">
                <a:solidFill>
                  <a:srgbClr val="F14F47"/>
                </a:solidFill>
                <a:latin typeface="Montserrat"/>
                <a:ea typeface="Montserrat"/>
                <a:cs typeface="Montserrat"/>
                <a:sym typeface="Montserrat"/>
              </a:rPr>
              <a:t>10,960</a:t>
            </a:r>
            <a:endParaRPr lang="en-CA" sz="1600" b="1" dirty="0">
              <a:solidFill>
                <a:srgbClr val="F14F47"/>
              </a:solidFill>
              <a:latin typeface="Montserrat"/>
              <a:ea typeface="Montserrat"/>
              <a:cs typeface="Montserrat"/>
              <a:sym typeface="Montserrat"/>
            </a:endParaRPr>
          </a:p>
          <a:p>
            <a:pPr algn="ctr">
              <a:buSzPct val="25000"/>
            </a:pPr>
            <a:r>
              <a:rPr lang="en-CA" sz="1600" b="1" dirty="0">
                <a:solidFill>
                  <a:srgbClr val="F14F47"/>
                </a:solidFill>
                <a:latin typeface="Montserrat"/>
                <a:ea typeface="Montserrat"/>
                <a:cs typeface="Montserrat"/>
                <a:sym typeface="Montserrat"/>
              </a:rPr>
              <a:t>PEOPLE</a:t>
            </a:r>
            <a:endParaRPr lang="en-US" sz="1600" b="1" dirty="0">
              <a:solidFill>
                <a:srgbClr val="F14F47"/>
              </a:solidFill>
              <a:latin typeface="Montserrat"/>
              <a:ea typeface="Montserrat"/>
              <a:cs typeface="Montserrat"/>
              <a:sym typeface="Montserrat"/>
            </a:endParaRPr>
          </a:p>
        </p:txBody>
      </p:sp>
      <p:sp>
        <p:nvSpPr>
          <p:cNvPr id="30" name="Shape 379"/>
          <p:cNvSpPr txBox="1"/>
          <p:nvPr/>
        </p:nvSpPr>
        <p:spPr>
          <a:xfrm>
            <a:off x="1702290" y="2790077"/>
            <a:ext cx="2449073" cy="552302"/>
          </a:xfrm>
          <a:prstGeom prst="rect">
            <a:avLst/>
          </a:prstGeom>
          <a:noFill/>
          <a:ln>
            <a:noFill/>
          </a:ln>
        </p:spPr>
        <p:txBody>
          <a:bodyPr lIns="45713" tIns="22850" rIns="45713" bIns="22850" anchor="t" anchorCtr="0">
            <a:noAutofit/>
          </a:bodyPr>
          <a:lstStyle/>
          <a:p>
            <a:pPr algn="ctr">
              <a:buSzPct val="25000"/>
            </a:pPr>
            <a:r>
              <a:rPr lang="en-CA" sz="1600" b="1" dirty="0" smtClean="0">
                <a:solidFill>
                  <a:srgbClr val="F14F47"/>
                </a:solidFill>
                <a:latin typeface="Montserrat"/>
                <a:ea typeface="Montserrat"/>
                <a:cs typeface="Montserrat"/>
                <a:sym typeface="Montserrat"/>
              </a:rPr>
              <a:t>350 </a:t>
            </a:r>
            <a:r>
              <a:rPr lang="en-CA" sz="1600" b="1" dirty="0">
                <a:solidFill>
                  <a:srgbClr val="F14F47"/>
                </a:solidFill>
                <a:latin typeface="Montserrat"/>
                <a:ea typeface="Montserrat"/>
                <a:cs typeface="Montserrat"/>
                <a:sym typeface="Montserrat"/>
              </a:rPr>
              <a:t>BUILDINGS</a:t>
            </a:r>
          </a:p>
          <a:p>
            <a:pPr algn="ctr">
              <a:buSzPct val="25000"/>
            </a:pPr>
            <a:r>
              <a:rPr lang="en-CA" sz="1600" b="1" dirty="0">
                <a:solidFill>
                  <a:srgbClr val="F14F47"/>
                </a:solidFill>
                <a:latin typeface="Montserrat"/>
                <a:ea typeface="Montserrat"/>
                <a:cs typeface="Montserrat"/>
                <a:sym typeface="Montserrat"/>
              </a:rPr>
              <a:t>(Worth </a:t>
            </a:r>
            <a:r>
              <a:rPr lang="en-CA" sz="1600" b="1" dirty="0" smtClean="0">
                <a:solidFill>
                  <a:srgbClr val="F14F47"/>
                </a:solidFill>
                <a:latin typeface="Montserrat"/>
                <a:ea typeface="Montserrat"/>
                <a:cs typeface="Montserrat"/>
                <a:sym typeface="Montserrat"/>
              </a:rPr>
              <a:t>$1.9B</a:t>
            </a:r>
            <a:r>
              <a:rPr lang="en-CA" sz="1600" b="1" dirty="0">
                <a:solidFill>
                  <a:srgbClr val="F14F47"/>
                </a:solidFill>
                <a:latin typeface="Montserrat"/>
                <a:ea typeface="Montserrat"/>
                <a:cs typeface="Montserrat"/>
                <a:sym typeface="Montserrat"/>
              </a:rPr>
              <a:t>)</a:t>
            </a:r>
            <a:endParaRPr lang="en-US" sz="1600" b="1" dirty="0">
              <a:solidFill>
                <a:srgbClr val="F14F47"/>
              </a:solidFill>
              <a:latin typeface="Montserrat"/>
              <a:ea typeface="Montserrat"/>
              <a:cs typeface="Montserrat"/>
              <a:sym typeface="Montserrat"/>
            </a:endParaRPr>
          </a:p>
        </p:txBody>
      </p:sp>
      <p:sp>
        <p:nvSpPr>
          <p:cNvPr id="31" name="Shape 238"/>
          <p:cNvSpPr/>
          <p:nvPr/>
        </p:nvSpPr>
        <p:spPr>
          <a:xfrm>
            <a:off x="432523" y="5935728"/>
            <a:ext cx="3718840" cy="31169"/>
          </a:xfrm>
          <a:prstGeom prst="rect">
            <a:avLst/>
          </a:prstGeom>
          <a:solidFill>
            <a:srgbClr val="F14F47"/>
          </a:solidFill>
          <a:ln>
            <a:noFill/>
          </a:ln>
        </p:spPr>
        <p:txBody>
          <a:bodyPr lIns="45713" tIns="22850" rIns="45713" bIns="22850" anchor="ctr" anchorCtr="0">
            <a:noAutofit/>
          </a:bodyPr>
          <a:lstStyle/>
          <a:p>
            <a:pPr algn="ctr"/>
            <a:endParaRPr>
              <a:solidFill>
                <a:srgbClr val="FCB614"/>
              </a:solidFill>
              <a:latin typeface="Lato"/>
              <a:ea typeface="Lato"/>
              <a:cs typeface="Lato"/>
              <a:sym typeface="Lato"/>
            </a:endParaRPr>
          </a:p>
        </p:txBody>
      </p:sp>
      <p:sp>
        <p:nvSpPr>
          <p:cNvPr id="35" name="Shape 379"/>
          <p:cNvSpPr txBox="1"/>
          <p:nvPr/>
        </p:nvSpPr>
        <p:spPr>
          <a:xfrm>
            <a:off x="8829347" y="1180569"/>
            <a:ext cx="2656019" cy="552302"/>
          </a:xfrm>
          <a:prstGeom prst="rect">
            <a:avLst/>
          </a:prstGeom>
          <a:noFill/>
          <a:ln>
            <a:noFill/>
          </a:ln>
        </p:spPr>
        <p:txBody>
          <a:bodyPr lIns="45713" tIns="22850" rIns="45713" bIns="22850" anchor="t" anchorCtr="0">
            <a:noAutofit/>
          </a:bodyPr>
          <a:lstStyle/>
          <a:p>
            <a:pPr algn="ctr">
              <a:buSzPct val="25000"/>
            </a:pPr>
            <a:r>
              <a:rPr lang="en-CA" sz="1600" b="1" dirty="0" smtClean="0">
                <a:solidFill>
                  <a:srgbClr val="F14F47"/>
                </a:solidFill>
                <a:latin typeface="Montserrat"/>
                <a:ea typeface="Montserrat"/>
                <a:cs typeface="Montserrat"/>
                <a:sym typeface="Montserrat"/>
              </a:rPr>
              <a:t>1,750 </a:t>
            </a:r>
            <a:r>
              <a:rPr lang="en-CA" sz="1600" b="1" dirty="0">
                <a:solidFill>
                  <a:srgbClr val="F14F47"/>
                </a:solidFill>
                <a:latin typeface="Montserrat"/>
                <a:ea typeface="Montserrat"/>
                <a:cs typeface="Montserrat"/>
                <a:sym typeface="Montserrat"/>
              </a:rPr>
              <a:t>BUILDINGS</a:t>
            </a:r>
          </a:p>
          <a:p>
            <a:pPr algn="ctr">
              <a:buSzPct val="25000"/>
            </a:pPr>
            <a:r>
              <a:rPr lang="en-CA" sz="1600" b="1" dirty="0">
                <a:solidFill>
                  <a:srgbClr val="F14F47"/>
                </a:solidFill>
                <a:latin typeface="Montserrat"/>
                <a:ea typeface="Montserrat"/>
                <a:cs typeface="Montserrat"/>
                <a:sym typeface="Montserrat"/>
              </a:rPr>
              <a:t>(Worth </a:t>
            </a:r>
            <a:r>
              <a:rPr lang="en-CA" sz="1600" b="1" dirty="0" smtClean="0">
                <a:solidFill>
                  <a:srgbClr val="F14F47"/>
                </a:solidFill>
                <a:latin typeface="Montserrat"/>
                <a:ea typeface="Montserrat"/>
                <a:cs typeface="Montserrat"/>
                <a:sym typeface="Montserrat"/>
              </a:rPr>
              <a:t>$19.5B</a:t>
            </a:r>
            <a:r>
              <a:rPr lang="en-CA" sz="1600" b="1" dirty="0">
                <a:solidFill>
                  <a:srgbClr val="F14F47"/>
                </a:solidFill>
                <a:latin typeface="Montserrat"/>
                <a:ea typeface="Montserrat"/>
                <a:cs typeface="Montserrat"/>
                <a:sym typeface="Montserrat"/>
              </a:rPr>
              <a:t>)</a:t>
            </a:r>
            <a:endParaRPr lang="en-US" sz="1600" b="1" dirty="0">
              <a:solidFill>
                <a:srgbClr val="F14F47"/>
              </a:solidFill>
              <a:latin typeface="Montserrat"/>
              <a:ea typeface="Montserrat"/>
              <a:cs typeface="Montserrat"/>
              <a:sym typeface="Montserrat"/>
            </a:endParaRPr>
          </a:p>
        </p:txBody>
      </p:sp>
      <p:pic>
        <p:nvPicPr>
          <p:cNvPr id="37" name="Picture 3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6421" y="5163198"/>
            <a:ext cx="819903" cy="819903"/>
          </a:xfrm>
          <a:prstGeom prst="rect">
            <a:avLst/>
          </a:prstGeom>
        </p:spPr>
      </p:pic>
      <p:pic>
        <p:nvPicPr>
          <p:cNvPr id="38" name="Picture 3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87361" y="5171188"/>
            <a:ext cx="824422" cy="824422"/>
          </a:xfrm>
          <a:prstGeom prst="rect">
            <a:avLst/>
          </a:prstGeom>
        </p:spPr>
      </p:pic>
      <p:sp>
        <p:nvSpPr>
          <p:cNvPr id="71" name="Shape 379"/>
          <p:cNvSpPr txBox="1"/>
          <p:nvPr/>
        </p:nvSpPr>
        <p:spPr>
          <a:xfrm>
            <a:off x="658947" y="2803607"/>
            <a:ext cx="960824" cy="552302"/>
          </a:xfrm>
          <a:prstGeom prst="rect">
            <a:avLst/>
          </a:prstGeom>
          <a:noFill/>
          <a:ln>
            <a:noFill/>
          </a:ln>
        </p:spPr>
        <p:txBody>
          <a:bodyPr lIns="45713" tIns="22850" rIns="45713" bIns="22850" anchor="t" anchorCtr="0">
            <a:noAutofit/>
          </a:bodyPr>
          <a:lstStyle/>
          <a:p>
            <a:pPr algn="ctr">
              <a:buSzPct val="25000"/>
            </a:pPr>
            <a:r>
              <a:rPr lang="en-CA" sz="1600" b="1" dirty="0" smtClean="0">
                <a:solidFill>
                  <a:srgbClr val="F14F47"/>
                </a:solidFill>
                <a:latin typeface="Montserrat"/>
                <a:ea typeface="Montserrat"/>
                <a:cs typeface="Montserrat"/>
                <a:sym typeface="Montserrat"/>
              </a:rPr>
              <a:t>2,330</a:t>
            </a:r>
            <a:endParaRPr lang="en-CA" sz="1600" b="1" dirty="0">
              <a:solidFill>
                <a:srgbClr val="F14F47"/>
              </a:solidFill>
              <a:latin typeface="Montserrat"/>
              <a:ea typeface="Montserrat"/>
              <a:cs typeface="Montserrat"/>
              <a:sym typeface="Montserrat"/>
            </a:endParaRPr>
          </a:p>
          <a:p>
            <a:pPr algn="ctr">
              <a:buSzPct val="25000"/>
            </a:pPr>
            <a:r>
              <a:rPr lang="en-CA" sz="1600" b="1" dirty="0">
                <a:solidFill>
                  <a:srgbClr val="F14F47"/>
                </a:solidFill>
                <a:latin typeface="Montserrat"/>
                <a:ea typeface="Montserrat"/>
                <a:cs typeface="Montserrat"/>
                <a:sym typeface="Montserrat"/>
              </a:rPr>
              <a:t>PEOPLE</a:t>
            </a:r>
            <a:endParaRPr lang="en-US" sz="1600" b="1" dirty="0">
              <a:solidFill>
                <a:srgbClr val="F14F47"/>
              </a:solidFill>
              <a:latin typeface="Montserrat"/>
              <a:ea typeface="Montserrat"/>
              <a:cs typeface="Montserrat"/>
              <a:sym typeface="Montserrat"/>
            </a:endParaRPr>
          </a:p>
        </p:txBody>
      </p:sp>
      <p:pic>
        <p:nvPicPr>
          <p:cNvPr id="83" name="Picture 8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358409" y="5268580"/>
            <a:ext cx="501868" cy="501868"/>
          </a:xfrm>
          <a:prstGeom prst="rect">
            <a:avLst/>
          </a:prstGeom>
        </p:spPr>
      </p:pic>
      <p:pic>
        <p:nvPicPr>
          <p:cNvPr id="84" name="Picture 8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358409" y="4692885"/>
            <a:ext cx="501868" cy="501868"/>
          </a:xfrm>
          <a:prstGeom prst="rect">
            <a:avLst/>
          </a:prstGeom>
        </p:spPr>
      </p:pic>
      <p:pic>
        <p:nvPicPr>
          <p:cNvPr id="87" name="Picture 8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353321" y="4153170"/>
            <a:ext cx="477618" cy="477618"/>
          </a:xfrm>
          <a:prstGeom prst="rect">
            <a:avLst/>
          </a:prstGeom>
        </p:spPr>
      </p:pic>
      <p:pic>
        <p:nvPicPr>
          <p:cNvPr id="88" name="Picture 87"/>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1337466" y="3632656"/>
            <a:ext cx="471967" cy="471967"/>
          </a:xfrm>
          <a:prstGeom prst="rect">
            <a:avLst/>
          </a:prstGeom>
        </p:spPr>
      </p:pic>
      <p:pic>
        <p:nvPicPr>
          <p:cNvPr id="90" name="Picture 89"/>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125529" y="4696788"/>
            <a:ext cx="1025836" cy="1025836"/>
          </a:xfrm>
          <a:prstGeom prst="rect">
            <a:avLst/>
          </a:prstGeom>
        </p:spPr>
      </p:pic>
      <p:pic>
        <p:nvPicPr>
          <p:cNvPr id="92" name="Picture 91"/>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134212" y="3641890"/>
            <a:ext cx="1017151" cy="1017151"/>
          </a:xfrm>
          <a:prstGeom prst="rect">
            <a:avLst/>
          </a:prstGeom>
        </p:spPr>
      </p:pic>
      <p:pic>
        <p:nvPicPr>
          <p:cNvPr id="104" name="Picture 10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898741" y="5268580"/>
            <a:ext cx="501868" cy="501868"/>
          </a:xfrm>
          <a:prstGeom prst="rect">
            <a:avLst/>
          </a:prstGeom>
        </p:spPr>
      </p:pic>
      <p:pic>
        <p:nvPicPr>
          <p:cNvPr id="105" name="Picture 10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898741" y="4692885"/>
            <a:ext cx="501868" cy="501868"/>
          </a:xfrm>
          <a:prstGeom prst="rect">
            <a:avLst/>
          </a:prstGeom>
        </p:spPr>
      </p:pic>
      <p:pic>
        <p:nvPicPr>
          <p:cNvPr id="106" name="Picture 10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893652" y="4153170"/>
            <a:ext cx="477618" cy="477618"/>
          </a:xfrm>
          <a:prstGeom prst="rect">
            <a:avLst/>
          </a:prstGeom>
        </p:spPr>
      </p:pic>
      <p:pic>
        <p:nvPicPr>
          <p:cNvPr id="107" name="Picture 106"/>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877797" y="3632656"/>
            <a:ext cx="471967" cy="471967"/>
          </a:xfrm>
          <a:prstGeom prst="rect">
            <a:avLst/>
          </a:prstGeom>
        </p:spPr>
      </p:pic>
      <p:pic>
        <p:nvPicPr>
          <p:cNvPr id="108" name="Picture 10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455264" y="5267349"/>
            <a:ext cx="501868" cy="501868"/>
          </a:xfrm>
          <a:prstGeom prst="rect">
            <a:avLst/>
          </a:prstGeom>
        </p:spPr>
      </p:pic>
      <p:pic>
        <p:nvPicPr>
          <p:cNvPr id="109" name="Picture 10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455264" y="4704354"/>
            <a:ext cx="501868" cy="501868"/>
          </a:xfrm>
          <a:prstGeom prst="rect">
            <a:avLst/>
          </a:prstGeom>
        </p:spPr>
      </p:pic>
      <p:pic>
        <p:nvPicPr>
          <p:cNvPr id="110" name="Picture 10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450176" y="4164639"/>
            <a:ext cx="477618" cy="477618"/>
          </a:xfrm>
          <a:prstGeom prst="rect">
            <a:avLst/>
          </a:prstGeom>
        </p:spPr>
      </p:pic>
      <p:pic>
        <p:nvPicPr>
          <p:cNvPr id="111" name="Picture 110"/>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434321" y="3644125"/>
            <a:ext cx="471967" cy="471967"/>
          </a:xfrm>
          <a:prstGeom prst="rect">
            <a:avLst/>
          </a:prstGeom>
        </p:spPr>
      </p:pic>
      <p:pic>
        <p:nvPicPr>
          <p:cNvPr id="127" name="Picture 12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325915" y="3080159"/>
            <a:ext cx="501868" cy="501868"/>
          </a:xfrm>
          <a:prstGeom prst="rect">
            <a:avLst/>
          </a:prstGeom>
        </p:spPr>
      </p:pic>
      <p:pic>
        <p:nvPicPr>
          <p:cNvPr id="128" name="Picture 12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320827" y="2540444"/>
            <a:ext cx="477618" cy="477618"/>
          </a:xfrm>
          <a:prstGeom prst="rect">
            <a:avLst/>
          </a:prstGeom>
        </p:spPr>
      </p:pic>
      <p:pic>
        <p:nvPicPr>
          <p:cNvPr id="129" name="Picture 128"/>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660240" y="2033141"/>
            <a:ext cx="471967" cy="471967"/>
          </a:xfrm>
          <a:prstGeom prst="rect">
            <a:avLst/>
          </a:prstGeom>
        </p:spPr>
      </p:pic>
      <p:pic>
        <p:nvPicPr>
          <p:cNvPr id="130" name="Picture 12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866247" y="3080159"/>
            <a:ext cx="501868" cy="501868"/>
          </a:xfrm>
          <a:prstGeom prst="rect">
            <a:avLst/>
          </a:prstGeom>
        </p:spPr>
      </p:pic>
      <p:pic>
        <p:nvPicPr>
          <p:cNvPr id="131" name="Picture 130"/>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861158" y="2540444"/>
            <a:ext cx="477618" cy="477618"/>
          </a:xfrm>
          <a:prstGeom prst="rect">
            <a:avLst/>
          </a:prstGeom>
        </p:spPr>
      </p:pic>
      <p:pic>
        <p:nvPicPr>
          <p:cNvPr id="133" name="Picture 13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422770" y="3091628"/>
            <a:ext cx="501868" cy="501868"/>
          </a:xfrm>
          <a:prstGeom prst="rect">
            <a:avLst/>
          </a:prstGeom>
        </p:spPr>
      </p:pic>
      <p:pic>
        <p:nvPicPr>
          <p:cNvPr id="134" name="Picture 13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417682" y="2551913"/>
            <a:ext cx="477618" cy="477618"/>
          </a:xfrm>
          <a:prstGeom prst="rect">
            <a:avLst/>
          </a:prstGeom>
        </p:spPr>
      </p:pic>
      <p:pic>
        <p:nvPicPr>
          <p:cNvPr id="56" name="Picture 5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89928" y="4852594"/>
            <a:ext cx="875224" cy="875224"/>
          </a:xfrm>
          <a:prstGeom prst="rect">
            <a:avLst/>
          </a:prstGeom>
        </p:spPr>
      </p:pic>
      <p:pic>
        <p:nvPicPr>
          <p:cNvPr id="59" name="Picture 5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5042" y="4607213"/>
            <a:ext cx="819903" cy="819903"/>
          </a:xfrm>
          <a:prstGeom prst="rect">
            <a:avLst/>
          </a:prstGeom>
        </p:spPr>
      </p:pic>
      <p:pic>
        <p:nvPicPr>
          <p:cNvPr id="60" name="Picture 5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75982" y="4615203"/>
            <a:ext cx="824422" cy="824422"/>
          </a:xfrm>
          <a:prstGeom prst="rect">
            <a:avLst/>
          </a:prstGeom>
        </p:spPr>
      </p:pic>
      <p:pic>
        <p:nvPicPr>
          <p:cNvPr id="61" name="Picture 6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2976" y="4034110"/>
            <a:ext cx="819903" cy="819903"/>
          </a:xfrm>
          <a:prstGeom prst="rect">
            <a:avLst/>
          </a:prstGeom>
        </p:spPr>
      </p:pic>
      <p:pic>
        <p:nvPicPr>
          <p:cNvPr id="62" name="Picture 6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73916" y="4042100"/>
            <a:ext cx="824422" cy="824422"/>
          </a:xfrm>
          <a:prstGeom prst="rect">
            <a:avLst/>
          </a:prstGeom>
        </p:spPr>
      </p:pic>
      <p:pic>
        <p:nvPicPr>
          <p:cNvPr id="63" name="Picture 6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1217" y="3476593"/>
            <a:ext cx="819903" cy="819903"/>
          </a:xfrm>
          <a:prstGeom prst="rect">
            <a:avLst/>
          </a:prstGeom>
        </p:spPr>
      </p:pic>
      <p:pic>
        <p:nvPicPr>
          <p:cNvPr id="64" name="Picture 6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62157" y="3484583"/>
            <a:ext cx="824422" cy="824422"/>
          </a:xfrm>
          <a:prstGeom prst="rect">
            <a:avLst/>
          </a:prstGeom>
        </p:spPr>
      </p:pic>
      <p:pic>
        <p:nvPicPr>
          <p:cNvPr id="65" name="Picture 64"/>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2301956" y="4385580"/>
            <a:ext cx="878396" cy="480942"/>
          </a:xfrm>
          <a:prstGeom prst="rect">
            <a:avLst/>
          </a:prstGeom>
        </p:spPr>
      </p:pic>
      <p:pic>
        <p:nvPicPr>
          <p:cNvPr id="66" name="Picture 6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89928" y="3987485"/>
            <a:ext cx="875224" cy="875224"/>
          </a:xfrm>
          <a:prstGeom prst="rect">
            <a:avLst/>
          </a:prstGeom>
        </p:spPr>
      </p:pic>
      <p:pic>
        <p:nvPicPr>
          <p:cNvPr id="67" name="Picture 66"/>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1049569" y="2033141"/>
            <a:ext cx="471967" cy="471967"/>
          </a:xfrm>
          <a:prstGeom prst="rect">
            <a:avLst/>
          </a:prstGeom>
        </p:spPr>
      </p:pic>
      <p:pic>
        <p:nvPicPr>
          <p:cNvPr id="68" name="Picture 6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36847" y="5201107"/>
            <a:ext cx="819903" cy="819903"/>
          </a:xfrm>
          <a:prstGeom prst="rect">
            <a:avLst/>
          </a:prstGeom>
        </p:spPr>
      </p:pic>
      <p:pic>
        <p:nvPicPr>
          <p:cNvPr id="69" name="Picture 6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717787" y="5209097"/>
            <a:ext cx="824422" cy="824422"/>
          </a:xfrm>
          <a:prstGeom prst="rect">
            <a:avLst/>
          </a:prstGeom>
        </p:spPr>
      </p:pic>
      <p:pic>
        <p:nvPicPr>
          <p:cNvPr id="70" name="Picture 6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25468" y="4645122"/>
            <a:ext cx="819903" cy="819903"/>
          </a:xfrm>
          <a:prstGeom prst="rect">
            <a:avLst/>
          </a:prstGeom>
        </p:spPr>
      </p:pic>
      <p:pic>
        <p:nvPicPr>
          <p:cNvPr id="73" name="Picture 7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706408" y="4653112"/>
            <a:ext cx="824422" cy="824422"/>
          </a:xfrm>
          <a:prstGeom prst="rect">
            <a:avLst/>
          </a:prstGeom>
        </p:spPr>
      </p:pic>
      <p:pic>
        <p:nvPicPr>
          <p:cNvPr id="74" name="Picture 7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23402" y="4072019"/>
            <a:ext cx="819903" cy="819903"/>
          </a:xfrm>
          <a:prstGeom prst="rect">
            <a:avLst/>
          </a:prstGeom>
        </p:spPr>
      </p:pic>
      <p:pic>
        <p:nvPicPr>
          <p:cNvPr id="76" name="Picture 7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704342" y="4080009"/>
            <a:ext cx="824422" cy="824422"/>
          </a:xfrm>
          <a:prstGeom prst="rect">
            <a:avLst/>
          </a:prstGeom>
        </p:spPr>
      </p:pic>
      <p:pic>
        <p:nvPicPr>
          <p:cNvPr id="77" name="Picture 7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11643" y="3514502"/>
            <a:ext cx="819903" cy="819903"/>
          </a:xfrm>
          <a:prstGeom prst="rect">
            <a:avLst/>
          </a:prstGeom>
        </p:spPr>
      </p:pic>
      <p:pic>
        <p:nvPicPr>
          <p:cNvPr id="78" name="Picture 7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692583" y="3522492"/>
            <a:ext cx="824422" cy="824422"/>
          </a:xfrm>
          <a:prstGeom prst="rect">
            <a:avLst/>
          </a:prstGeom>
        </p:spPr>
      </p:pic>
      <p:pic>
        <p:nvPicPr>
          <p:cNvPr id="79" name="Picture 7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57242" y="5188496"/>
            <a:ext cx="819903" cy="819903"/>
          </a:xfrm>
          <a:prstGeom prst="rect">
            <a:avLst/>
          </a:prstGeom>
        </p:spPr>
      </p:pic>
      <p:pic>
        <p:nvPicPr>
          <p:cNvPr id="80" name="Picture 7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538182" y="5196486"/>
            <a:ext cx="824422" cy="824422"/>
          </a:xfrm>
          <a:prstGeom prst="rect">
            <a:avLst/>
          </a:prstGeom>
        </p:spPr>
      </p:pic>
      <p:pic>
        <p:nvPicPr>
          <p:cNvPr id="81" name="Picture 8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45863" y="4632511"/>
            <a:ext cx="819903" cy="819903"/>
          </a:xfrm>
          <a:prstGeom prst="rect">
            <a:avLst/>
          </a:prstGeom>
        </p:spPr>
      </p:pic>
      <p:pic>
        <p:nvPicPr>
          <p:cNvPr id="82" name="Picture 8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526803" y="4640501"/>
            <a:ext cx="824422" cy="824422"/>
          </a:xfrm>
          <a:prstGeom prst="rect">
            <a:avLst/>
          </a:prstGeom>
        </p:spPr>
      </p:pic>
      <p:pic>
        <p:nvPicPr>
          <p:cNvPr id="85" name="Picture 8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43797" y="4059408"/>
            <a:ext cx="819903" cy="819903"/>
          </a:xfrm>
          <a:prstGeom prst="rect">
            <a:avLst/>
          </a:prstGeom>
        </p:spPr>
      </p:pic>
      <p:pic>
        <p:nvPicPr>
          <p:cNvPr id="86" name="Picture 8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524737" y="4067398"/>
            <a:ext cx="824422" cy="824422"/>
          </a:xfrm>
          <a:prstGeom prst="rect">
            <a:avLst/>
          </a:prstGeom>
        </p:spPr>
      </p:pic>
      <p:pic>
        <p:nvPicPr>
          <p:cNvPr id="99" name="Picture 9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32038" y="3501891"/>
            <a:ext cx="819903" cy="819903"/>
          </a:xfrm>
          <a:prstGeom prst="rect">
            <a:avLst/>
          </a:prstGeom>
        </p:spPr>
      </p:pic>
      <p:pic>
        <p:nvPicPr>
          <p:cNvPr id="103" name="Picture 10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512978" y="3509881"/>
            <a:ext cx="824422" cy="824422"/>
          </a:xfrm>
          <a:prstGeom prst="rect">
            <a:avLst/>
          </a:prstGeom>
        </p:spPr>
      </p:pic>
      <p:pic>
        <p:nvPicPr>
          <p:cNvPr id="118" name="Picture 11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88347" y="2954486"/>
            <a:ext cx="819903" cy="819903"/>
          </a:xfrm>
          <a:prstGeom prst="rect">
            <a:avLst/>
          </a:prstGeom>
        </p:spPr>
      </p:pic>
      <p:pic>
        <p:nvPicPr>
          <p:cNvPr id="119" name="Picture 11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669287" y="2962476"/>
            <a:ext cx="824422" cy="824422"/>
          </a:xfrm>
          <a:prstGeom prst="rect">
            <a:avLst/>
          </a:prstGeom>
        </p:spPr>
      </p:pic>
      <p:pic>
        <p:nvPicPr>
          <p:cNvPr id="120" name="Picture 11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86281" y="2381383"/>
            <a:ext cx="819903" cy="819903"/>
          </a:xfrm>
          <a:prstGeom prst="rect">
            <a:avLst/>
          </a:prstGeom>
        </p:spPr>
      </p:pic>
      <p:pic>
        <p:nvPicPr>
          <p:cNvPr id="121" name="Picture 12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667221" y="2389373"/>
            <a:ext cx="824422" cy="824422"/>
          </a:xfrm>
          <a:prstGeom prst="rect">
            <a:avLst/>
          </a:prstGeom>
        </p:spPr>
      </p:pic>
      <p:pic>
        <p:nvPicPr>
          <p:cNvPr id="122" name="Picture 12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28378" y="1835794"/>
            <a:ext cx="819903" cy="819903"/>
          </a:xfrm>
          <a:prstGeom prst="rect">
            <a:avLst/>
          </a:prstGeom>
        </p:spPr>
      </p:pic>
      <p:pic>
        <p:nvPicPr>
          <p:cNvPr id="123" name="Picture 12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09318" y="1843784"/>
            <a:ext cx="824422" cy="824422"/>
          </a:xfrm>
          <a:prstGeom prst="rect">
            <a:avLst/>
          </a:prstGeom>
        </p:spPr>
      </p:pic>
      <p:pic>
        <p:nvPicPr>
          <p:cNvPr id="124" name="Picture 12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08742" y="2941875"/>
            <a:ext cx="819903" cy="819903"/>
          </a:xfrm>
          <a:prstGeom prst="rect">
            <a:avLst/>
          </a:prstGeom>
        </p:spPr>
      </p:pic>
      <p:pic>
        <p:nvPicPr>
          <p:cNvPr id="125" name="Picture 12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89682" y="2949865"/>
            <a:ext cx="824422" cy="824422"/>
          </a:xfrm>
          <a:prstGeom prst="rect">
            <a:avLst/>
          </a:prstGeom>
        </p:spPr>
      </p:pic>
      <p:pic>
        <p:nvPicPr>
          <p:cNvPr id="126" name="Picture 12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06676" y="2368772"/>
            <a:ext cx="819903" cy="819903"/>
          </a:xfrm>
          <a:prstGeom prst="rect">
            <a:avLst/>
          </a:prstGeom>
        </p:spPr>
      </p:pic>
      <p:pic>
        <p:nvPicPr>
          <p:cNvPr id="137" name="Picture 13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87616" y="2376762"/>
            <a:ext cx="824422" cy="824422"/>
          </a:xfrm>
          <a:prstGeom prst="rect">
            <a:avLst/>
          </a:prstGeom>
        </p:spPr>
      </p:pic>
      <p:pic>
        <p:nvPicPr>
          <p:cNvPr id="138" name="Picture 13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62277" y="2370333"/>
            <a:ext cx="819903" cy="819903"/>
          </a:xfrm>
          <a:prstGeom prst="rect">
            <a:avLst/>
          </a:prstGeom>
        </p:spPr>
      </p:pic>
      <p:pic>
        <p:nvPicPr>
          <p:cNvPr id="139" name="Picture 13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929713" y="1831173"/>
            <a:ext cx="824422" cy="824422"/>
          </a:xfrm>
          <a:prstGeom prst="rect">
            <a:avLst/>
          </a:prstGeom>
        </p:spPr>
      </p:pic>
      <p:pic>
        <p:nvPicPr>
          <p:cNvPr id="140" name="Picture 13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69698" y="3500795"/>
            <a:ext cx="819903" cy="819903"/>
          </a:xfrm>
          <a:prstGeom prst="rect">
            <a:avLst/>
          </a:prstGeom>
        </p:spPr>
      </p:pic>
      <p:pic>
        <p:nvPicPr>
          <p:cNvPr id="141" name="Picture 14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69699" y="5191431"/>
            <a:ext cx="819903" cy="819903"/>
          </a:xfrm>
          <a:prstGeom prst="rect">
            <a:avLst/>
          </a:prstGeom>
        </p:spPr>
      </p:pic>
      <p:pic>
        <p:nvPicPr>
          <p:cNvPr id="142" name="Picture 14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69699" y="4632511"/>
            <a:ext cx="819903" cy="819903"/>
          </a:xfrm>
          <a:prstGeom prst="rect">
            <a:avLst/>
          </a:prstGeom>
        </p:spPr>
      </p:pic>
      <p:pic>
        <p:nvPicPr>
          <p:cNvPr id="143" name="Picture 14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73155" y="4062688"/>
            <a:ext cx="819903" cy="819903"/>
          </a:xfrm>
          <a:prstGeom prst="rect">
            <a:avLst/>
          </a:prstGeom>
        </p:spPr>
      </p:pic>
      <p:pic>
        <p:nvPicPr>
          <p:cNvPr id="148" name="Picture 147"/>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729856" y="5008312"/>
            <a:ext cx="774281" cy="774281"/>
          </a:xfrm>
          <a:prstGeom prst="rect">
            <a:avLst/>
          </a:prstGeom>
        </p:spPr>
      </p:pic>
      <p:pic>
        <p:nvPicPr>
          <p:cNvPr id="149" name="Picture 148"/>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232128" y="5008313"/>
            <a:ext cx="770467" cy="770467"/>
          </a:xfrm>
          <a:prstGeom prst="rect">
            <a:avLst/>
          </a:prstGeom>
        </p:spPr>
      </p:pic>
      <p:pic>
        <p:nvPicPr>
          <p:cNvPr id="150" name="Picture 149"/>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215149" y="5008312"/>
            <a:ext cx="774392" cy="774392"/>
          </a:xfrm>
          <a:prstGeom prst="rect">
            <a:avLst/>
          </a:prstGeom>
        </p:spPr>
      </p:pic>
      <p:pic>
        <p:nvPicPr>
          <p:cNvPr id="160" name="Picture 159"/>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714822" y="5008312"/>
            <a:ext cx="774392" cy="774392"/>
          </a:xfrm>
          <a:prstGeom prst="rect">
            <a:avLst/>
          </a:prstGeom>
        </p:spPr>
      </p:pic>
      <p:pic>
        <p:nvPicPr>
          <p:cNvPr id="161" name="Picture 160"/>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717322" y="4286413"/>
            <a:ext cx="774281" cy="774281"/>
          </a:xfrm>
          <a:prstGeom prst="rect">
            <a:avLst/>
          </a:prstGeom>
        </p:spPr>
      </p:pic>
      <p:pic>
        <p:nvPicPr>
          <p:cNvPr id="162" name="Picture 161"/>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219594" y="4286414"/>
            <a:ext cx="770467" cy="770467"/>
          </a:xfrm>
          <a:prstGeom prst="rect">
            <a:avLst/>
          </a:prstGeom>
        </p:spPr>
      </p:pic>
      <p:pic>
        <p:nvPicPr>
          <p:cNvPr id="163" name="Picture 162"/>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202615" y="4286413"/>
            <a:ext cx="774392" cy="774392"/>
          </a:xfrm>
          <a:prstGeom prst="rect">
            <a:avLst/>
          </a:prstGeom>
        </p:spPr>
      </p:pic>
      <p:pic>
        <p:nvPicPr>
          <p:cNvPr id="164" name="Picture 163"/>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702288" y="4286413"/>
            <a:ext cx="774392" cy="774392"/>
          </a:xfrm>
          <a:prstGeom prst="rect">
            <a:avLst/>
          </a:prstGeom>
        </p:spPr>
      </p:pic>
      <p:pic>
        <p:nvPicPr>
          <p:cNvPr id="165" name="Picture 164"/>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714402" y="3585116"/>
            <a:ext cx="774281" cy="774281"/>
          </a:xfrm>
          <a:prstGeom prst="rect">
            <a:avLst/>
          </a:prstGeom>
        </p:spPr>
      </p:pic>
      <p:pic>
        <p:nvPicPr>
          <p:cNvPr id="166" name="Picture 165"/>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216674" y="3585117"/>
            <a:ext cx="770467" cy="770467"/>
          </a:xfrm>
          <a:prstGeom prst="rect">
            <a:avLst/>
          </a:prstGeom>
        </p:spPr>
      </p:pic>
      <p:pic>
        <p:nvPicPr>
          <p:cNvPr id="167" name="Picture 166"/>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199695" y="3585116"/>
            <a:ext cx="774392" cy="774392"/>
          </a:xfrm>
          <a:prstGeom prst="rect">
            <a:avLst/>
          </a:prstGeom>
        </p:spPr>
      </p:pic>
      <p:pic>
        <p:nvPicPr>
          <p:cNvPr id="168" name="Picture 167"/>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699368" y="3585116"/>
            <a:ext cx="774392" cy="774392"/>
          </a:xfrm>
          <a:prstGeom prst="rect">
            <a:avLst/>
          </a:prstGeom>
        </p:spPr>
      </p:pic>
      <p:pic>
        <p:nvPicPr>
          <p:cNvPr id="169" name="Picture 168"/>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707200" y="2837154"/>
            <a:ext cx="774281" cy="774281"/>
          </a:xfrm>
          <a:prstGeom prst="rect">
            <a:avLst/>
          </a:prstGeom>
        </p:spPr>
      </p:pic>
      <p:pic>
        <p:nvPicPr>
          <p:cNvPr id="170" name="Picture 169"/>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209472" y="2837155"/>
            <a:ext cx="770467" cy="770467"/>
          </a:xfrm>
          <a:prstGeom prst="rect">
            <a:avLst/>
          </a:prstGeom>
        </p:spPr>
      </p:pic>
      <p:pic>
        <p:nvPicPr>
          <p:cNvPr id="171" name="Picture 170"/>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192493" y="2837154"/>
            <a:ext cx="774392" cy="774392"/>
          </a:xfrm>
          <a:prstGeom prst="rect">
            <a:avLst/>
          </a:prstGeom>
        </p:spPr>
      </p:pic>
      <p:pic>
        <p:nvPicPr>
          <p:cNvPr id="172" name="Picture 171"/>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692166" y="2837154"/>
            <a:ext cx="774392" cy="774392"/>
          </a:xfrm>
          <a:prstGeom prst="rect">
            <a:avLst/>
          </a:prstGeom>
        </p:spPr>
      </p:pic>
      <p:pic>
        <p:nvPicPr>
          <p:cNvPr id="173" name="Picture 172"/>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692496" y="2114749"/>
            <a:ext cx="774281" cy="774281"/>
          </a:xfrm>
          <a:prstGeom prst="rect">
            <a:avLst/>
          </a:prstGeom>
        </p:spPr>
      </p:pic>
      <p:pic>
        <p:nvPicPr>
          <p:cNvPr id="174" name="Picture 173"/>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9177789" y="2480833"/>
            <a:ext cx="774392" cy="408308"/>
          </a:xfrm>
          <a:prstGeom prst="rect">
            <a:avLst/>
          </a:prstGeom>
        </p:spPr>
      </p:pic>
      <p:pic>
        <p:nvPicPr>
          <p:cNvPr id="175" name="Picture 17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56997" y="2941684"/>
            <a:ext cx="819903" cy="819903"/>
          </a:xfrm>
          <a:prstGeom prst="rect">
            <a:avLst/>
          </a:prstGeom>
        </p:spPr>
      </p:pic>
      <p:sp>
        <p:nvSpPr>
          <p:cNvPr id="176" name="Shape 238"/>
          <p:cNvSpPr/>
          <p:nvPr/>
        </p:nvSpPr>
        <p:spPr>
          <a:xfrm>
            <a:off x="6854982" y="5935728"/>
            <a:ext cx="3718840" cy="31169"/>
          </a:xfrm>
          <a:prstGeom prst="rect">
            <a:avLst/>
          </a:prstGeom>
          <a:solidFill>
            <a:srgbClr val="F14F47"/>
          </a:solidFill>
          <a:ln>
            <a:noFill/>
          </a:ln>
        </p:spPr>
        <p:txBody>
          <a:bodyPr lIns="45713" tIns="22850" rIns="45713" bIns="22850" anchor="ctr" anchorCtr="0">
            <a:noAutofit/>
          </a:bodyPr>
          <a:lstStyle/>
          <a:p>
            <a:pPr algn="ctr"/>
            <a:endParaRPr>
              <a:solidFill>
                <a:srgbClr val="FCB614"/>
              </a:solidFill>
              <a:latin typeface="Lato"/>
              <a:ea typeface="Lato"/>
              <a:cs typeface="Lato"/>
              <a:sym typeface="Lato"/>
            </a:endParaRPr>
          </a:p>
        </p:txBody>
      </p:sp>
    </p:spTree>
    <p:extLst>
      <p:ext uri="{BB962C8B-B14F-4D97-AF65-F5344CB8AC3E}">
        <p14:creationId xmlns:p14="http://schemas.microsoft.com/office/powerpoint/2010/main" val="1018187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6"/>
                                        </p:tgtEl>
                                        <p:attrNameLst>
                                          <p:attrName>style.visibility</p:attrName>
                                        </p:attrNameLst>
                                      </p:cBhvr>
                                      <p:to>
                                        <p:strVal val="visible"/>
                                      </p:to>
                                    </p:set>
                                    <p:animEffect transition="in" filter="fade">
                                      <p:cBhvr>
                                        <p:cTn id="11" dur="500"/>
                                        <p:tgtEl>
                                          <p:spTgt spid="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031046"/>
            <a:ext cx="8758989" cy="5826954"/>
          </a:xfrm>
          <a:prstGeom prst="rect">
            <a:avLst/>
          </a:prstGeom>
        </p:spPr>
      </p:pic>
      <p:sp>
        <p:nvSpPr>
          <p:cNvPr id="8" name="Shape 235"/>
          <p:cNvSpPr/>
          <p:nvPr/>
        </p:nvSpPr>
        <p:spPr>
          <a:xfrm>
            <a:off x="3175" y="12473"/>
            <a:ext cx="12188825" cy="1044329"/>
          </a:xfrm>
          <a:prstGeom prst="rect">
            <a:avLst/>
          </a:prstGeom>
          <a:solidFill>
            <a:schemeClr val="lt1">
              <a:alpha val="66000"/>
            </a:schemeClr>
          </a:solidFill>
          <a:ln>
            <a:noFill/>
          </a:ln>
        </p:spPr>
        <p:txBody>
          <a:bodyPr lIns="45713" tIns="22850" rIns="45713" bIns="22850" anchor="ctr" anchorCtr="0">
            <a:noAutofit/>
          </a:bodyPr>
          <a:lstStyle/>
          <a:p>
            <a:pPr algn="ctr"/>
            <a:endParaRPr>
              <a:solidFill>
                <a:schemeClr val="lt1"/>
              </a:solidFill>
              <a:latin typeface="Montserrat"/>
              <a:ea typeface="Montserrat"/>
              <a:cs typeface="Montserrat"/>
              <a:sym typeface="Montserrat"/>
            </a:endParaRPr>
          </a:p>
        </p:txBody>
      </p:sp>
      <p:sp>
        <p:nvSpPr>
          <p:cNvPr id="4" name="Shape 238"/>
          <p:cNvSpPr/>
          <p:nvPr/>
        </p:nvSpPr>
        <p:spPr>
          <a:xfrm>
            <a:off x="1894" y="0"/>
            <a:ext cx="407554" cy="1044329"/>
          </a:xfrm>
          <a:prstGeom prst="rect">
            <a:avLst/>
          </a:prstGeom>
          <a:solidFill>
            <a:srgbClr val="F14F47"/>
          </a:solidFill>
          <a:ln>
            <a:noFill/>
          </a:ln>
        </p:spPr>
        <p:txBody>
          <a:bodyPr lIns="45713" tIns="22850" rIns="45713" bIns="22850" anchor="ctr" anchorCtr="0">
            <a:noAutofit/>
          </a:bodyPr>
          <a:lstStyle/>
          <a:p>
            <a:pPr algn="ctr"/>
            <a:endParaRPr>
              <a:solidFill>
                <a:srgbClr val="E2625C"/>
              </a:solidFill>
              <a:latin typeface="Lato"/>
              <a:ea typeface="Lato"/>
              <a:cs typeface="Lato"/>
              <a:sym typeface="Lato"/>
            </a:endParaRPr>
          </a:p>
        </p:txBody>
      </p:sp>
      <p:pic>
        <p:nvPicPr>
          <p:cNvPr id="13" name="Shape 26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0378692" y="343136"/>
            <a:ext cx="1365737" cy="179029"/>
          </a:xfrm>
          <a:prstGeom prst="rect">
            <a:avLst/>
          </a:prstGeom>
          <a:noFill/>
          <a:ln>
            <a:noFill/>
          </a:ln>
        </p:spPr>
      </p:pic>
      <p:sp>
        <p:nvSpPr>
          <p:cNvPr id="16" name="Shape 317"/>
          <p:cNvSpPr txBox="1"/>
          <p:nvPr/>
        </p:nvSpPr>
        <p:spPr>
          <a:xfrm>
            <a:off x="926301" y="178359"/>
            <a:ext cx="6547805" cy="634771"/>
          </a:xfrm>
          <a:prstGeom prst="rect">
            <a:avLst/>
          </a:prstGeom>
          <a:noFill/>
          <a:ln>
            <a:noFill/>
          </a:ln>
        </p:spPr>
        <p:txBody>
          <a:bodyPr lIns="45713" tIns="22850" rIns="45713" bIns="22850" anchor="t" anchorCtr="0">
            <a:noAutofit/>
          </a:bodyPr>
          <a:lstStyle/>
          <a:p>
            <a:pPr>
              <a:buSzPct val="25000"/>
            </a:pPr>
            <a:r>
              <a:rPr lang="en-US" sz="2700" b="1" dirty="0">
                <a:latin typeface="Montserrat"/>
                <a:ea typeface="Montserrat"/>
                <a:cs typeface="Montserrat"/>
                <a:sym typeface="Montserrat"/>
              </a:rPr>
              <a:t>WHAT’S AT STAKE?</a:t>
            </a:r>
          </a:p>
        </p:txBody>
      </p:sp>
      <p:sp>
        <p:nvSpPr>
          <p:cNvPr id="19" name="Shape 379"/>
          <p:cNvSpPr txBox="1"/>
          <p:nvPr/>
        </p:nvSpPr>
        <p:spPr>
          <a:xfrm>
            <a:off x="926301" y="534638"/>
            <a:ext cx="8002171" cy="394504"/>
          </a:xfrm>
          <a:prstGeom prst="rect">
            <a:avLst/>
          </a:prstGeom>
          <a:noFill/>
          <a:ln>
            <a:noFill/>
          </a:ln>
        </p:spPr>
        <p:txBody>
          <a:bodyPr lIns="45713" tIns="22850" rIns="45713" bIns="22850" anchor="t" anchorCtr="0">
            <a:noAutofit/>
          </a:bodyPr>
          <a:lstStyle/>
          <a:p>
            <a:pPr lvl="0">
              <a:buSzPct val="25000"/>
            </a:pPr>
            <a:r>
              <a:rPr lang="en-US" sz="2000" dirty="0" smtClean="0">
                <a:latin typeface="Montserrat" charset="0"/>
                <a:ea typeface="Montserrat" charset="0"/>
                <a:cs typeface="Montserrat" charset="0"/>
              </a:rPr>
              <a:t>Economic Output and Jobs</a:t>
            </a:r>
            <a:endParaRPr lang="en-US" sz="2000" dirty="0">
              <a:solidFill>
                <a:schemeClr val="dk2"/>
              </a:solidFill>
              <a:latin typeface="Montserrat" charset="0"/>
              <a:ea typeface="Montserrat" charset="0"/>
              <a:cs typeface="Montserrat" charset="0"/>
              <a:sym typeface="Montserrat"/>
            </a:endParaRPr>
          </a:p>
        </p:txBody>
      </p:sp>
      <p:sp>
        <p:nvSpPr>
          <p:cNvPr id="57" name="Shape 238"/>
          <p:cNvSpPr/>
          <p:nvPr/>
        </p:nvSpPr>
        <p:spPr>
          <a:xfrm>
            <a:off x="8451" y="5181600"/>
            <a:ext cx="6044057" cy="1081702"/>
          </a:xfrm>
          <a:prstGeom prst="rect">
            <a:avLst/>
          </a:prstGeom>
          <a:solidFill>
            <a:srgbClr val="F14F47"/>
          </a:solidFill>
          <a:ln>
            <a:noFill/>
          </a:ln>
        </p:spPr>
        <p:txBody>
          <a:bodyPr lIns="45713" tIns="22850" rIns="45713" bIns="22850" anchor="ctr" anchorCtr="0">
            <a:noAutofit/>
          </a:bodyPr>
          <a:lstStyle/>
          <a:p>
            <a:pPr algn="ctr"/>
            <a:endParaRPr>
              <a:solidFill>
                <a:srgbClr val="E2625C"/>
              </a:solidFill>
              <a:latin typeface="Lato"/>
              <a:ea typeface="Lato"/>
              <a:cs typeface="Lato"/>
              <a:sym typeface="Lato"/>
            </a:endParaRPr>
          </a:p>
        </p:txBody>
      </p:sp>
      <p:sp>
        <p:nvSpPr>
          <p:cNvPr id="58" name="Shape 446"/>
          <p:cNvSpPr txBox="1"/>
          <p:nvPr/>
        </p:nvSpPr>
        <p:spPr>
          <a:xfrm>
            <a:off x="416311" y="5338635"/>
            <a:ext cx="5421982" cy="924667"/>
          </a:xfrm>
          <a:prstGeom prst="rect">
            <a:avLst/>
          </a:prstGeom>
          <a:noFill/>
          <a:ln>
            <a:noFill/>
          </a:ln>
        </p:spPr>
        <p:txBody>
          <a:bodyPr lIns="45713" tIns="22850" rIns="45713" bIns="22850" anchor="t" anchorCtr="0">
            <a:noAutofit/>
          </a:bodyPr>
          <a:lstStyle/>
          <a:p>
            <a:r>
              <a:rPr lang="en-US" sz="2000" dirty="0" smtClean="0">
                <a:solidFill>
                  <a:schemeClr val="bg1"/>
                </a:solidFill>
                <a:latin typeface="Lora" charset="0"/>
                <a:ea typeface="Lora" charset="0"/>
                <a:cs typeface="Lora" charset="0"/>
              </a:rPr>
              <a:t>$80M </a:t>
            </a:r>
            <a:r>
              <a:rPr lang="en-US" sz="2000" dirty="0">
                <a:solidFill>
                  <a:schemeClr val="bg1"/>
                </a:solidFill>
                <a:latin typeface="Lora" charset="0"/>
                <a:ea typeface="Lora" charset="0"/>
                <a:cs typeface="Lora" charset="0"/>
              </a:rPr>
              <a:t>loss of economic output </a:t>
            </a:r>
            <a:r>
              <a:rPr lang="en-US" sz="2000" dirty="0" smtClean="0">
                <a:solidFill>
                  <a:schemeClr val="bg1"/>
                </a:solidFill>
                <a:latin typeface="Lora" charset="0"/>
                <a:ea typeface="Lora" charset="0"/>
                <a:cs typeface="Lora" charset="0"/>
              </a:rPr>
              <a:t>+ 600 jobs per year as soon as 2070.</a:t>
            </a:r>
            <a:endParaRPr lang="en-US" sz="2000" dirty="0">
              <a:solidFill>
                <a:schemeClr val="bg1"/>
              </a:solidFill>
              <a:latin typeface="Lora" charset="0"/>
              <a:ea typeface="Lora" charset="0"/>
              <a:cs typeface="Lora" charset="0"/>
            </a:endParaRPr>
          </a:p>
        </p:txBody>
      </p:sp>
      <p:pic>
        <p:nvPicPr>
          <p:cNvPr id="2" name="Picture 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645899" y="2838076"/>
            <a:ext cx="5041900" cy="3670300"/>
          </a:xfrm>
          <a:prstGeom prst="rect">
            <a:avLst/>
          </a:prstGeom>
        </p:spPr>
      </p:pic>
    </p:spTree>
    <p:extLst>
      <p:ext uri="{BB962C8B-B14F-4D97-AF65-F5344CB8AC3E}">
        <p14:creationId xmlns:p14="http://schemas.microsoft.com/office/powerpoint/2010/main" val="14786657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044329"/>
            <a:ext cx="12192000" cy="5194300"/>
          </a:xfrm>
          <a:prstGeom prst="rect">
            <a:avLst/>
          </a:prstGeom>
        </p:spPr>
      </p:pic>
      <p:sp>
        <p:nvSpPr>
          <p:cNvPr id="8" name="Shape 235"/>
          <p:cNvSpPr/>
          <p:nvPr/>
        </p:nvSpPr>
        <p:spPr>
          <a:xfrm>
            <a:off x="1588" y="0"/>
            <a:ext cx="12188825" cy="1044329"/>
          </a:xfrm>
          <a:prstGeom prst="rect">
            <a:avLst/>
          </a:prstGeom>
          <a:solidFill>
            <a:schemeClr val="lt1">
              <a:alpha val="66000"/>
            </a:schemeClr>
          </a:solidFill>
          <a:ln>
            <a:noFill/>
          </a:ln>
        </p:spPr>
        <p:txBody>
          <a:bodyPr lIns="45713" tIns="22850" rIns="45713" bIns="22850" anchor="ctr" anchorCtr="0">
            <a:noAutofit/>
          </a:bodyPr>
          <a:lstStyle/>
          <a:p>
            <a:pPr algn="ctr"/>
            <a:endParaRPr>
              <a:solidFill>
                <a:schemeClr val="lt1"/>
              </a:solidFill>
              <a:latin typeface="Montserrat"/>
              <a:ea typeface="Montserrat"/>
              <a:cs typeface="Montserrat"/>
              <a:sym typeface="Montserrat"/>
            </a:endParaRPr>
          </a:p>
        </p:txBody>
      </p:sp>
      <p:sp>
        <p:nvSpPr>
          <p:cNvPr id="4" name="Shape 238"/>
          <p:cNvSpPr/>
          <p:nvPr/>
        </p:nvSpPr>
        <p:spPr>
          <a:xfrm>
            <a:off x="1894" y="0"/>
            <a:ext cx="407554" cy="1044329"/>
          </a:xfrm>
          <a:prstGeom prst="rect">
            <a:avLst/>
          </a:prstGeom>
          <a:solidFill>
            <a:srgbClr val="F14F47"/>
          </a:solidFill>
          <a:ln>
            <a:noFill/>
          </a:ln>
        </p:spPr>
        <p:txBody>
          <a:bodyPr lIns="45713" tIns="22850" rIns="45713" bIns="22850" anchor="ctr" anchorCtr="0">
            <a:noAutofit/>
          </a:bodyPr>
          <a:lstStyle/>
          <a:p>
            <a:pPr algn="ctr"/>
            <a:endParaRPr>
              <a:solidFill>
                <a:srgbClr val="E2625C"/>
              </a:solidFill>
              <a:latin typeface="Lato"/>
              <a:ea typeface="Lato"/>
              <a:cs typeface="Lato"/>
              <a:sym typeface="Lato"/>
            </a:endParaRPr>
          </a:p>
        </p:txBody>
      </p:sp>
      <p:sp>
        <p:nvSpPr>
          <p:cNvPr id="20" name="Shape 238"/>
          <p:cNvSpPr/>
          <p:nvPr/>
        </p:nvSpPr>
        <p:spPr>
          <a:xfrm>
            <a:off x="-22929" y="4679029"/>
            <a:ext cx="5498259" cy="1790799"/>
          </a:xfrm>
          <a:prstGeom prst="rect">
            <a:avLst/>
          </a:prstGeom>
          <a:solidFill>
            <a:srgbClr val="F14F47"/>
          </a:solidFill>
          <a:ln>
            <a:noFill/>
          </a:ln>
        </p:spPr>
        <p:txBody>
          <a:bodyPr lIns="45713" tIns="22850" rIns="45713" bIns="22850" anchor="ctr" anchorCtr="0">
            <a:noAutofit/>
          </a:bodyPr>
          <a:lstStyle/>
          <a:p>
            <a:pPr algn="ctr"/>
            <a:endParaRPr>
              <a:solidFill>
                <a:srgbClr val="E2625C"/>
              </a:solidFill>
              <a:latin typeface="Lato"/>
              <a:ea typeface="Lato"/>
              <a:cs typeface="Lato"/>
              <a:sym typeface="Lato"/>
            </a:endParaRPr>
          </a:p>
        </p:txBody>
      </p:sp>
      <p:pic>
        <p:nvPicPr>
          <p:cNvPr id="13" name="Shape 26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0506708" y="306560"/>
            <a:ext cx="1365737" cy="179029"/>
          </a:xfrm>
          <a:prstGeom prst="rect">
            <a:avLst/>
          </a:prstGeom>
          <a:noFill/>
          <a:ln>
            <a:noFill/>
          </a:ln>
        </p:spPr>
      </p:pic>
      <p:sp>
        <p:nvSpPr>
          <p:cNvPr id="12" name="Shape 317"/>
          <p:cNvSpPr txBox="1"/>
          <p:nvPr/>
        </p:nvSpPr>
        <p:spPr>
          <a:xfrm>
            <a:off x="926301" y="178359"/>
            <a:ext cx="6547805" cy="634771"/>
          </a:xfrm>
          <a:prstGeom prst="rect">
            <a:avLst/>
          </a:prstGeom>
          <a:noFill/>
          <a:ln>
            <a:noFill/>
          </a:ln>
        </p:spPr>
        <p:txBody>
          <a:bodyPr lIns="45713" tIns="22850" rIns="45713" bIns="22850" anchor="t" anchorCtr="0">
            <a:noAutofit/>
          </a:bodyPr>
          <a:lstStyle/>
          <a:p>
            <a:pPr>
              <a:buSzPct val="25000"/>
            </a:pPr>
            <a:r>
              <a:rPr lang="en-US" sz="2700" b="1" dirty="0" smtClean="0">
                <a:latin typeface="Montserrat"/>
                <a:ea typeface="Montserrat"/>
                <a:cs typeface="Montserrat"/>
                <a:sym typeface="Montserrat"/>
              </a:rPr>
              <a:t>SOUTH </a:t>
            </a:r>
            <a:r>
              <a:rPr lang="en-US" sz="2700" b="1" dirty="0">
                <a:latin typeface="Montserrat"/>
                <a:ea typeface="Montserrat"/>
                <a:cs typeface="Montserrat"/>
                <a:sym typeface="Montserrat"/>
              </a:rPr>
              <a:t>BOSTON IN ACTION</a:t>
            </a:r>
          </a:p>
        </p:txBody>
      </p:sp>
      <p:sp>
        <p:nvSpPr>
          <p:cNvPr id="14" name="Shape 379"/>
          <p:cNvSpPr txBox="1"/>
          <p:nvPr/>
        </p:nvSpPr>
        <p:spPr>
          <a:xfrm>
            <a:off x="926301" y="534638"/>
            <a:ext cx="8002171" cy="394504"/>
          </a:xfrm>
          <a:prstGeom prst="rect">
            <a:avLst/>
          </a:prstGeom>
          <a:noFill/>
          <a:ln>
            <a:noFill/>
          </a:ln>
        </p:spPr>
        <p:txBody>
          <a:bodyPr lIns="45713" tIns="22850" rIns="45713" bIns="22850" anchor="t" anchorCtr="0">
            <a:noAutofit/>
          </a:bodyPr>
          <a:lstStyle/>
          <a:p>
            <a:pPr>
              <a:buSzPct val="25000"/>
            </a:pPr>
            <a:r>
              <a:rPr lang="en-US" sz="2000" dirty="0">
                <a:latin typeface="Montserrat" charset="0"/>
                <a:ea typeface="Montserrat" charset="0"/>
                <a:cs typeface="Montserrat" charset="0"/>
              </a:rPr>
              <a:t>Prepared and Connected Communities</a:t>
            </a:r>
            <a:endParaRPr lang="en-US" sz="2000" dirty="0">
              <a:solidFill>
                <a:schemeClr val="dk2"/>
              </a:solidFill>
              <a:latin typeface="Montserrat" charset="0"/>
              <a:ea typeface="Montserrat" charset="0"/>
              <a:cs typeface="Montserrat" charset="0"/>
              <a:sym typeface="Montserrat"/>
            </a:endParaRPr>
          </a:p>
          <a:p>
            <a:pPr lvl="0">
              <a:buSzPct val="25000"/>
            </a:pPr>
            <a:endParaRPr lang="en-US" sz="2000" dirty="0">
              <a:solidFill>
                <a:schemeClr val="dk2"/>
              </a:solidFill>
              <a:latin typeface="Montserrat" charset="0"/>
              <a:ea typeface="Montserrat" charset="0"/>
              <a:cs typeface="Montserrat" charset="0"/>
              <a:sym typeface="Montserrat"/>
            </a:endParaRPr>
          </a:p>
        </p:txBody>
      </p:sp>
      <p:sp>
        <p:nvSpPr>
          <p:cNvPr id="18" name="Shape 446"/>
          <p:cNvSpPr txBox="1"/>
          <p:nvPr/>
        </p:nvSpPr>
        <p:spPr>
          <a:xfrm>
            <a:off x="492809" y="4857769"/>
            <a:ext cx="5421982" cy="3020819"/>
          </a:xfrm>
          <a:prstGeom prst="rect">
            <a:avLst/>
          </a:prstGeom>
          <a:noFill/>
          <a:ln>
            <a:noFill/>
          </a:ln>
        </p:spPr>
        <p:txBody>
          <a:bodyPr lIns="45713" tIns="22850" rIns="45713" bIns="22850" anchor="t" anchorCtr="0">
            <a:noAutofit/>
          </a:bodyPr>
          <a:lstStyle/>
          <a:p>
            <a:pPr>
              <a:buSzPct val="25000"/>
            </a:pPr>
            <a:r>
              <a:rPr lang="en-US" sz="2400" b="1" dirty="0">
                <a:solidFill>
                  <a:schemeClr val="bg1"/>
                </a:solidFill>
                <a:latin typeface="Montserrat"/>
                <a:ea typeface="Montserrat"/>
                <a:cs typeface="Montserrat"/>
                <a:sym typeface="Montserrat"/>
              </a:rPr>
              <a:t>PROPOSED STRATEGIES: </a:t>
            </a:r>
          </a:p>
          <a:p>
            <a:pPr marL="285750" indent="-285750">
              <a:buClr>
                <a:schemeClr val="bg1"/>
              </a:buClr>
              <a:buSzPct val="100000"/>
              <a:buFont typeface="Arial" charset="0"/>
              <a:buChar char="•"/>
            </a:pPr>
            <a:endParaRPr lang="en-US" sz="1600" dirty="0">
              <a:solidFill>
                <a:schemeClr val="bg1"/>
              </a:solidFill>
              <a:latin typeface="Lora"/>
              <a:ea typeface="Lora"/>
              <a:cs typeface="Lora"/>
              <a:sym typeface="Lora"/>
            </a:endParaRPr>
          </a:p>
          <a:p>
            <a:pPr marL="285750" indent="-285750">
              <a:buClr>
                <a:schemeClr val="bg1"/>
              </a:buClr>
              <a:buSzPct val="100000"/>
              <a:buFont typeface="Arial" charset="0"/>
              <a:buChar char="•"/>
            </a:pPr>
            <a:r>
              <a:rPr lang="en-US" sz="1600" dirty="0">
                <a:solidFill>
                  <a:schemeClr val="bg1"/>
                </a:solidFill>
                <a:latin typeface="Lora"/>
                <a:ea typeface="Lora"/>
                <a:cs typeface="Lora"/>
                <a:sym typeface="Lora"/>
              </a:rPr>
              <a:t>Engage Bostonians as partners</a:t>
            </a:r>
          </a:p>
          <a:p>
            <a:pPr marL="285750" indent="-285750">
              <a:buClr>
                <a:schemeClr val="bg1"/>
              </a:buClr>
              <a:buSzPct val="100000"/>
              <a:buFont typeface="Arial" charset="0"/>
              <a:buChar char="•"/>
            </a:pPr>
            <a:r>
              <a:rPr lang="en-US" sz="1600" dirty="0">
                <a:solidFill>
                  <a:schemeClr val="bg1"/>
                </a:solidFill>
                <a:latin typeface="Lora"/>
                <a:ea typeface="Lora"/>
                <a:cs typeface="Lora"/>
                <a:sym typeface="Lora"/>
              </a:rPr>
              <a:t>Co-create neighborhood plans</a:t>
            </a:r>
          </a:p>
          <a:p>
            <a:pPr marL="285750" indent="-285750">
              <a:buClr>
                <a:schemeClr val="bg1"/>
              </a:buClr>
              <a:buSzPct val="100000"/>
              <a:buFont typeface="Arial" charset="0"/>
              <a:buChar char="•"/>
            </a:pPr>
            <a:r>
              <a:rPr lang="en-US" sz="1600" dirty="0">
                <a:solidFill>
                  <a:schemeClr val="bg1"/>
                </a:solidFill>
                <a:latin typeface="Lora"/>
                <a:ea typeface="Lora"/>
                <a:cs typeface="Lora"/>
                <a:sym typeface="Lora"/>
              </a:rPr>
              <a:t>Provide training for jobs in resilience</a:t>
            </a:r>
          </a:p>
        </p:txBody>
      </p:sp>
      <p:pic>
        <p:nvPicPr>
          <p:cNvPr id="19" name="Shape 435"/>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148706" y="12700"/>
            <a:ext cx="971065" cy="993042"/>
          </a:xfrm>
          <a:prstGeom prst="rect">
            <a:avLst/>
          </a:prstGeom>
          <a:noFill/>
          <a:ln>
            <a:noFill/>
          </a:ln>
        </p:spPr>
      </p:pic>
      <p:pic>
        <p:nvPicPr>
          <p:cNvPr id="2" name="Picture 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13252" y="128162"/>
            <a:ext cx="907202" cy="651767"/>
          </a:xfrm>
          <a:prstGeom prst="rect">
            <a:avLst/>
          </a:prstGeom>
        </p:spPr>
      </p:pic>
    </p:spTree>
    <p:extLst>
      <p:ext uri="{BB962C8B-B14F-4D97-AF65-F5344CB8AC3E}">
        <p14:creationId xmlns:p14="http://schemas.microsoft.com/office/powerpoint/2010/main" val="22358632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5860</TotalTime>
  <Words>870</Words>
  <Application>Microsoft Macintosh PowerPoint</Application>
  <PresentationFormat>Widescreen</PresentationFormat>
  <Paragraphs>95</Paragraphs>
  <Slides>12</Slides>
  <Notes>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Calibri</vt:lpstr>
      <vt:lpstr>Calibri Light</vt:lpstr>
      <vt:lpstr>Lato</vt:lpstr>
      <vt:lpstr>Lora</vt:lpstr>
      <vt:lpstr>Montserrat</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15.0024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Zachary Eaves</dc:creator>
  <cp:lastModifiedBy>Zachary Eaves</cp:lastModifiedBy>
  <cp:revision>22</cp:revision>
  <dcterms:created xsi:type="dcterms:W3CDTF">2017-02-09T21:08:46Z</dcterms:created>
  <dcterms:modified xsi:type="dcterms:W3CDTF">2017-03-23T18:53:33Z</dcterms:modified>
</cp:coreProperties>
</file>