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9" r:id="rId7"/>
    <p:sldId id="268" r:id="rId8"/>
    <p:sldId id="270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2"/>
    <p:restoredTop sz="69918"/>
  </p:normalViewPr>
  <p:slideViewPr>
    <p:cSldViewPr snapToGrid="0" snapToObjects="1">
      <p:cViewPr>
        <p:scale>
          <a:sx n="80" d="100"/>
          <a:sy n="80" d="100"/>
        </p:scale>
        <p:origin x="49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7B69-17E7-A44F-8470-C267FB300CFB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E7D5E-93B1-664B-90F5-E226BF7D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income community members make up 30% of the population in the South End and could be impacted more than others by heat waves due to lack of access to air conditioning, adequate housing or green space.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E7D5E-93B1-664B-90F5-E226BF7D6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8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308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 in the century, there are a number of Boston Housing Authority developments that are expected to be exposed to coastal flooding, as well as access issues related to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 water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flooding. These sites include Camden, Cathedral, Frederick Douglas, Hampton House, Lenox, Rutland/West Newton, Torre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Washington Manor. The City will also prioritize adding backup power to emergency shelters that do not yet have power system redundancies. By later in the century, there will be a strong need for shelter capacity in the South End unless flood risk is mitigated, which will require all existing shelters to be prepared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23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 flooding in the South End is expected to be limited until the second half of the century.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South End and East Boston can expect to see the greatest increase in land exposed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stormwater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flooding as sea levels rise and precipitation events become more extreme.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(Sea level rise make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stormwater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flooding worse by preventing outflow or even causing backflow.)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10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Flooding originates from the coast through relatively narrow and few penetration points.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Nevertheless, a topographic threshold is expected to be breached as a result of coastal storms later in the century.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*By 2050, portions of the Orange Line will be impacted by low probability (1% annual chance) flooding.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81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not as significant of a flood pathway as Fort Point Channel, there is some potential for flooding from Dorchester Bay through Joseph Moakley Park as soon as the 2070s.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174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South End will have limited exposure to coastal flooding until the second half of the century, when very low-probability coastal storms occur (0.1 percent annual chance event). Exposure to these storms and the 1 percent annual chance event later in the century is significant due to a flood pathway through Fort Point Channel. Flooding is expected to be severe enough to flood portions of Roxbury.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 in the century, the South End’s major roads and evacuation routes, in addition to the Orange and Silver Line routes in the neighborhood, will be exposed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flooding, potentially compromising connectivity between Downtown and inland neighborhoods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South End, the Union Park pump station also may be exposed to high probability flood impacts later in the century (10 percent annual chance event).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area’s top economic industries, the Boston Medical Center and Boston University Medical Campus, will be exposed to late-century flooding.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15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Residential buildings located along Chandler Street are mostly split-level,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three-story row houses and could experience significant flooding once waters are high enough to reach above grade.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South End is in the top three exposed focus areas in Boston toward the end of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century, with close to $200 million in annualized structure damage and related losses possible.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73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3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3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37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3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1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2275839" y="1926167"/>
            <a:ext cx="1733551" cy="173354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108" marR="0" lvl="1" indent="-6258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217" marR="0" lvl="2" indent="-616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326" marR="0" lvl="3" indent="-607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434" marR="0" lvl="4" indent="-5984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097" marR="0" lvl="5" indent="-12014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971206" marR="0" lvl="6" indent="-12005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428314" marR="0" lvl="7" indent="-119964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885423" marR="0" lvl="8" indent="-11987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27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65CC-EB59-7541-8E9F-2268C42B54D9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1.png"/><Relationship Id="rId5" Type="http://schemas.openxmlformats.org/officeDocument/2006/relationships/image" Target="../media/image25.jpe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1.pn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10.jpe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5" Type="http://schemas.openxmlformats.org/officeDocument/2006/relationships/image" Target="../media/image10.jpe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1.png"/><Relationship Id="rId5" Type="http://schemas.openxmlformats.org/officeDocument/2006/relationships/image" Target="../media/image18.jpe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0160786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83217" y="259643"/>
            <a:ext cx="7439411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FOCUS AREA: </a:t>
            </a:r>
            <a:r>
              <a:rPr lang="en-US" sz="3000" b="1" dirty="0" smtClean="0">
                <a:latin typeface="Montserrat"/>
                <a:ea typeface="Montserrat"/>
                <a:cs typeface="Montserrat"/>
                <a:sym typeface="Montserrat"/>
              </a:rPr>
              <a:t>SOUTH END</a:t>
            </a:r>
          </a:p>
          <a:p>
            <a:pPr>
              <a:buSzPct val="25000"/>
            </a:pPr>
            <a:endParaRPr lang="en-US"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Shape 26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511" y="359498"/>
            <a:ext cx="1365737" cy="17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87" y="2738863"/>
            <a:ext cx="1301249" cy="175998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487512" y="1053661"/>
            <a:ext cx="1218252" cy="1506659"/>
            <a:chOff x="16057537" y="763507"/>
            <a:chExt cx="3373463" cy="42957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2325" y="763507"/>
              <a:ext cx="3088675" cy="429578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6057537" y="3331029"/>
              <a:ext cx="1054806" cy="112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16" name="Shape 379"/>
          <p:cNvSpPr txBox="1"/>
          <p:nvPr/>
        </p:nvSpPr>
        <p:spPr>
          <a:xfrm>
            <a:off x="919793" y="5811408"/>
            <a:ext cx="8628131" cy="45930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38,600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+ people, </a:t>
            </a: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20,000 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jobs, </a:t>
            </a: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+$3.6 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billion to city economy. </a:t>
            </a:r>
            <a:endParaRPr lang="en-US" sz="2400" dirty="0">
              <a:solidFill>
                <a:schemeClr val="dk2"/>
              </a:solidFill>
              <a:latin typeface="Lora" charset="0"/>
              <a:ea typeface="Lora" charset="0"/>
              <a:cs typeface="Lora" charset="0"/>
              <a:sym typeface="Montserrat"/>
            </a:endParaRPr>
          </a:p>
        </p:txBody>
      </p:sp>
      <p:sp>
        <p:nvSpPr>
          <p:cNvPr id="17" name="Shape 238"/>
          <p:cNvSpPr/>
          <p:nvPr/>
        </p:nvSpPr>
        <p:spPr>
          <a:xfrm>
            <a:off x="1588" y="5983909"/>
            <a:ext cx="734479" cy="114300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62AB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6540" y="4677391"/>
            <a:ext cx="1252504" cy="16947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22334" y="1753848"/>
            <a:ext cx="706058" cy="698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25321"/>
          <a:stretch/>
        </p:blipFill>
        <p:spPr>
          <a:xfrm>
            <a:off x="-1" y="1041763"/>
            <a:ext cx="7764379" cy="43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10" y="1347768"/>
            <a:ext cx="6821532" cy="5101233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1588" y="1860113"/>
            <a:ext cx="6768180" cy="2326876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SOUTH END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Protected Shores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517325" y="2038855"/>
            <a:ext cx="6011811" cy="2340638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>
              <a:buSzPct val="25000"/>
            </a:pPr>
            <a:endParaRPr lang="en-US"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Engage Bostonians as partners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Co-create neighborhood plans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  <a:sym typeface="Lora"/>
              </a:rPr>
              <a:t>Provide training for jobs in resilience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Near </a:t>
            </a: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term protection is needed at Dorchester Bay, at the South Boston Waterfront, and the New Charles River Dam.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6" y="35445"/>
            <a:ext cx="1242480" cy="8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460"/>
          <a:stretch/>
        </p:blipFill>
        <p:spPr>
          <a:xfrm>
            <a:off x="-1587" y="1048813"/>
            <a:ext cx="12192000" cy="5074920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-1587" y="1578967"/>
            <a:ext cx="5724525" cy="2665741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SOUTH END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Resilient Infrastructure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442913" y="1805833"/>
            <a:ext cx="5044157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Develop </a:t>
            </a: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coordinated risk response plans for extreme weather events.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Support </a:t>
            </a: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MTBA’s assessment of flooding impacts.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Explore </a:t>
            </a: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options for a neighborhood energy grid along Massachusetts Avenue, Tremont Street and at Public Alley 706.</a:t>
            </a:r>
          </a:p>
        </p:txBody>
      </p:sp>
      <p:pic>
        <p:nvPicPr>
          <p:cNvPr id="11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945" y="157833"/>
            <a:ext cx="1291748" cy="7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24" y="0"/>
            <a:ext cx="1392867" cy="10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4329"/>
            <a:ext cx="8284971" cy="5778767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6147943" y="1578967"/>
            <a:ext cx="6044057" cy="2864696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SOUTH END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Adaptive Buildings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6663681" y="1757707"/>
            <a:ext cx="5421982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 marL="285750" indent="-285750">
              <a:buFont typeface="Arial" charset="0"/>
              <a:buChar char="•"/>
            </a:pPr>
            <a:endParaRPr lang="en-CA" sz="1600" dirty="0" smtClean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Update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zoning and building codes and notify developers with projects in the pipeline to update plans.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Help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building owners assess potential impacts and increase resilience.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Promote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access to insurance.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Prepare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municipal buildings to withstand change.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53" y="79540"/>
            <a:ext cx="1131804" cy="8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1040365"/>
            <a:ext cx="8577072" cy="5827643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03007" y="163157"/>
            <a:ext cx="11307196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 CLIMATE CHANGE MEANS FOR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SOUTH END</a:t>
            </a: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4996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51"/>
          <p:cNvSpPr txBox="1"/>
          <p:nvPr/>
        </p:nvSpPr>
        <p:spPr>
          <a:xfrm>
            <a:off x="803007" y="556815"/>
            <a:ext cx="4082706" cy="50789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More Hot Days</a:t>
            </a:r>
          </a:p>
        </p:txBody>
      </p:sp>
      <p:sp>
        <p:nvSpPr>
          <p:cNvPr id="20" name="Shape 238"/>
          <p:cNvSpPr/>
          <p:nvPr/>
        </p:nvSpPr>
        <p:spPr>
          <a:xfrm>
            <a:off x="7027534" y="3107978"/>
            <a:ext cx="5162879" cy="2635096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1073" y="3385824"/>
            <a:ext cx="4621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Urban </a:t>
            </a:r>
            <a:r>
              <a:rPr lang="en-CA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“heat islands” where there is less tree canopy are hotter and most at risk.</a:t>
            </a: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Some </a:t>
            </a:r>
            <a:r>
              <a:rPr lang="en-US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people are more vulnerable to heat than other such as those with illnesses or who are low income.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87" y="1040365"/>
            <a:ext cx="3619500" cy="2032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12787" y="1040365"/>
            <a:ext cx="4574286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/>
              <a:t>Medical Illness and Heat </a:t>
            </a:r>
            <a:r>
              <a:rPr lang="en-US" sz="2000" b="1" dirty="0"/>
              <a:t>I</a:t>
            </a:r>
            <a:r>
              <a:rPr lang="en-US" sz="2000" b="1" dirty="0" smtClean="0"/>
              <a:t>sland </a:t>
            </a:r>
            <a:r>
              <a:rPr lang="en-US" sz="2000" b="1" dirty="0"/>
              <a:t>E</a:t>
            </a:r>
            <a:r>
              <a:rPr lang="en-US" sz="2000" b="1" dirty="0" smtClean="0"/>
              <a:t>xposure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355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1041122"/>
            <a:ext cx="8725317" cy="5816878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03007" y="163157"/>
            <a:ext cx="10383779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 CLIMATE CHANGE MEANS FOR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SOUTH END</a:t>
            </a: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Shape 351"/>
          <p:cNvSpPr txBox="1"/>
          <p:nvPr/>
        </p:nvSpPr>
        <p:spPr>
          <a:xfrm>
            <a:off x="803007" y="556815"/>
            <a:ext cx="4082706" cy="50789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More Flooding</a:t>
            </a:r>
          </a:p>
        </p:txBody>
      </p:sp>
      <p:sp>
        <p:nvSpPr>
          <p:cNvPr id="20" name="Shape 238"/>
          <p:cNvSpPr/>
          <p:nvPr/>
        </p:nvSpPr>
        <p:spPr>
          <a:xfrm>
            <a:off x="6146356" y="3632102"/>
            <a:ext cx="6044057" cy="1774088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0421" y="3861822"/>
            <a:ext cx="530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Of all Boston focus areas, the South End has the greatest percentage of land area per neighborhood exposed to low-probability storms expected by the end of the century. </a:t>
            </a: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4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18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34" name="Shape 238"/>
          <p:cNvSpPr/>
          <p:nvPr/>
        </p:nvSpPr>
        <p:spPr>
          <a:xfrm>
            <a:off x="1588" y="5440186"/>
            <a:ext cx="5034118" cy="1417815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8061" y="5612675"/>
            <a:ext cx="4834845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In the near term, areas near the Courthouse and adjacent to Fort Point Channel will be exposed most frequently (10% annual chance to coastal flooding) to coastal flooding. </a:t>
            </a: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985738" y="1301604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South End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7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Lora" charset="0"/>
                <a:ea typeface="Lora" charset="0"/>
                <a:cs typeface="Lora" charset="0"/>
              </a:rPr>
              <a:t>9</a:t>
            </a:r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06" y="1127745"/>
            <a:ext cx="7154707" cy="5720506"/>
          </a:xfrm>
          <a:prstGeom prst="rect">
            <a:avLst/>
          </a:prstGeom>
        </p:spPr>
      </p:pic>
      <p:pic>
        <p:nvPicPr>
          <p:cNvPr id="38" name="Picture 4" descr="Legend-0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2906" y="6134302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35706" y="1127745"/>
            <a:ext cx="1695277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dirty="0"/>
              <a:t>2030</a:t>
            </a:r>
            <a:r>
              <a:rPr lang="en-US" sz="2000" b="1" dirty="0"/>
              <a:t>s</a:t>
            </a:r>
            <a:r>
              <a:rPr lang="en-US" sz="2000" b="1" cap="all" dirty="0"/>
              <a:t>-2050</a:t>
            </a:r>
            <a:r>
              <a:rPr lang="en-US" sz="2000" b="1" dirty="0"/>
              <a:t>s</a:t>
            </a:r>
            <a:endParaRPr lang="en-US" sz="2000" b="1" cap="all" dirty="0"/>
          </a:p>
        </p:txBody>
      </p:sp>
    </p:spTree>
    <p:extLst>
      <p:ext uri="{BB962C8B-B14F-4D97-AF65-F5344CB8AC3E}">
        <p14:creationId xmlns:p14="http://schemas.microsoft.com/office/powerpoint/2010/main" val="3609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06" y="1136225"/>
            <a:ext cx="7156294" cy="5721775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027476" y="1133922"/>
            <a:ext cx="1695277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dirty="0"/>
              <a:t>2050</a:t>
            </a:r>
            <a:r>
              <a:rPr lang="en-US" sz="2000" b="1" dirty="0"/>
              <a:t>s</a:t>
            </a:r>
            <a:r>
              <a:rPr lang="en-US" sz="2000" b="1" cap="all" dirty="0"/>
              <a:t>-2070</a:t>
            </a:r>
            <a:r>
              <a:rPr lang="en-US" sz="2000" b="1" dirty="0"/>
              <a:t>s</a:t>
            </a:r>
            <a:endParaRPr lang="en-US" sz="2000" b="1" cap="all" dirty="0"/>
          </a:p>
        </p:txBody>
      </p:sp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20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18" name="Shape 238"/>
          <p:cNvSpPr/>
          <p:nvPr/>
        </p:nvSpPr>
        <p:spPr>
          <a:xfrm>
            <a:off x="1588" y="5618103"/>
            <a:ext cx="5034118" cy="1239898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56" y="5849861"/>
            <a:ext cx="4730230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Mid century, exposure will extend to the Conley Terminal, Raymond Flynn Marine Park, Fan Pier, and Joe Moakley Park </a:t>
            </a: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985738" y="1301603"/>
            <a:ext cx="1943100" cy="2773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South End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21’’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31" name="Picture 4" descr="Legend-0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0840" y="6144051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06" y="1136225"/>
            <a:ext cx="7156294" cy="5721775"/>
          </a:xfrm>
          <a:prstGeom prst="rect">
            <a:avLst/>
          </a:prstGeom>
        </p:spPr>
      </p:pic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035706" y="1146971"/>
            <a:ext cx="19266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smtClean="0"/>
              <a:t>2070</a:t>
            </a:r>
            <a:r>
              <a:rPr lang="en-US" sz="2000" b="1" smtClean="0"/>
              <a:t>s or LATER</a:t>
            </a:r>
            <a:endParaRPr lang="en-US" sz="2000" b="1" cap="all" dirty="0"/>
          </a:p>
        </p:txBody>
      </p:sp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20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18" name="Shape 238"/>
          <p:cNvSpPr/>
          <p:nvPr/>
        </p:nvSpPr>
        <p:spPr>
          <a:xfrm>
            <a:off x="1588" y="5734673"/>
            <a:ext cx="5034118" cy="1123327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56" y="5849861"/>
            <a:ext cx="4730230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Late century, much of the Seaport is exposed to flooding at the average monthly high tide. </a:t>
            </a: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985738" y="1301604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South End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36’’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31" name="Picture 4" descr="Legend-0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0840" y="6144051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19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People and Buildings Impacted by 1% Annual Flood Events 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4" name="Shape 379"/>
          <p:cNvSpPr txBox="1"/>
          <p:nvPr/>
        </p:nvSpPr>
        <p:spPr>
          <a:xfrm>
            <a:off x="8028561" y="6064230"/>
            <a:ext cx="1536179" cy="48773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CA" sz="33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2070+</a:t>
            </a:r>
            <a:endParaRPr lang="en-US" sz="33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Shape 379"/>
          <p:cNvSpPr txBox="1"/>
          <p:nvPr/>
        </p:nvSpPr>
        <p:spPr>
          <a:xfrm>
            <a:off x="1571834" y="6093958"/>
            <a:ext cx="3216504" cy="3454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CA" sz="33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2030+</a:t>
            </a:r>
            <a:endParaRPr lang="en-US" sz="33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Shape 379"/>
          <p:cNvSpPr txBox="1"/>
          <p:nvPr/>
        </p:nvSpPr>
        <p:spPr>
          <a:xfrm>
            <a:off x="6083769" y="1199433"/>
            <a:ext cx="960824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27,400</a:t>
            </a:r>
            <a:endParaRPr lang="en-CA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Shape 379"/>
          <p:cNvSpPr txBox="1"/>
          <p:nvPr/>
        </p:nvSpPr>
        <p:spPr>
          <a:xfrm>
            <a:off x="1829613" y="4007485"/>
            <a:ext cx="2449073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0 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(Worth </a:t>
            </a: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$0B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Shape 238"/>
          <p:cNvSpPr/>
          <p:nvPr/>
        </p:nvSpPr>
        <p:spPr>
          <a:xfrm>
            <a:off x="524593" y="5935728"/>
            <a:ext cx="3718840" cy="3116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FCB61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Shape 379"/>
          <p:cNvSpPr txBox="1"/>
          <p:nvPr/>
        </p:nvSpPr>
        <p:spPr>
          <a:xfrm>
            <a:off x="9050682" y="1250233"/>
            <a:ext cx="2656019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3400 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(Worth </a:t>
            </a: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$15B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379"/>
          <p:cNvSpPr txBox="1"/>
          <p:nvPr/>
        </p:nvSpPr>
        <p:spPr>
          <a:xfrm>
            <a:off x="611009" y="4007485"/>
            <a:ext cx="1206069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sz="1600" b="1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84" y="4782839"/>
            <a:ext cx="1626878" cy="162687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842" y="3783466"/>
            <a:ext cx="1626878" cy="1626878"/>
          </a:xfrm>
          <a:prstGeom prst="rect">
            <a:avLst/>
          </a:prstGeom>
        </p:spPr>
      </p:pic>
      <p:sp>
        <p:nvSpPr>
          <p:cNvPr id="176" name="Shape 238"/>
          <p:cNvSpPr/>
          <p:nvPr/>
        </p:nvSpPr>
        <p:spPr>
          <a:xfrm>
            <a:off x="6714612" y="5935728"/>
            <a:ext cx="3718840" cy="3116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FCB61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975" y="4552709"/>
            <a:ext cx="1350957" cy="135095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481" y="5192911"/>
            <a:ext cx="662907" cy="66290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93" y="4520768"/>
            <a:ext cx="657295" cy="65729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666" y="3170821"/>
            <a:ext cx="662907" cy="66290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206" y="3856001"/>
            <a:ext cx="657295" cy="65729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340" y="5192911"/>
            <a:ext cx="662907" cy="66290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952" y="4520768"/>
            <a:ext cx="657295" cy="65729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525" y="3170821"/>
            <a:ext cx="662907" cy="66290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065" y="3856001"/>
            <a:ext cx="657295" cy="65729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397" y="5192911"/>
            <a:ext cx="662907" cy="66290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009" y="4520768"/>
            <a:ext cx="657295" cy="657295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582" y="3170821"/>
            <a:ext cx="662907" cy="66290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122" y="3856001"/>
            <a:ext cx="657295" cy="657295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175" y="2538615"/>
            <a:ext cx="662907" cy="66290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034" y="2538615"/>
            <a:ext cx="662907" cy="66290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091" y="2538615"/>
            <a:ext cx="662907" cy="66290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880"/>
          <a:stretch/>
        </p:blipFill>
        <p:spPr>
          <a:xfrm>
            <a:off x="5372115" y="4772712"/>
            <a:ext cx="392401" cy="162687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413" y="4779200"/>
            <a:ext cx="1626878" cy="162687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71" y="3779827"/>
            <a:ext cx="1626878" cy="162687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864" y="2828498"/>
            <a:ext cx="1626878" cy="162687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122" y="1829125"/>
            <a:ext cx="1626878" cy="162687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693" y="2824859"/>
            <a:ext cx="1626878" cy="162687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951" y="1825486"/>
            <a:ext cx="1626878" cy="162687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880"/>
          <a:stretch/>
        </p:blipFill>
        <p:spPr>
          <a:xfrm>
            <a:off x="5348053" y="3786122"/>
            <a:ext cx="392401" cy="162687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880"/>
          <a:stretch/>
        </p:blipFill>
        <p:spPr>
          <a:xfrm>
            <a:off x="5348053" y="2807556"/>
            <a:ext cx="392401" cy="162687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" t="32846" r="75950" b="345"/>
          <a:stretch/>
        </p:blipFill>
        <p:spPr>
          <a:xfrm>
            <a:off x="5323991" y="2360950"/>
            <a:ext cx="392401" cy="108689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330" y="3357558"/>
            <a:ext cx="1350957" cy="135095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588" y="2153712"/>
            <a:ext cx="1350957" cy="135095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/>
          <a:srcRect t="57574"/>
          <a:stretch/>
        </p:blipFill>
        <p:spPr>
          <a:xfrm>
            <a:off x="7902544" y="1698385"/>
            <a:ext cx="1350957" cy="5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1046"/>
            <a:ext cx="8758989" cy="5826954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1588" y="4334867"/>
            <a:ext cx="6044057" cy="1713007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WHATS AT STAKE?</a:t>
            </a: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 smtClean="0">
                <a:latin typeface="Montserrat" charset="0"/>
                <a:ea typeface="Montserrat" charset="0"/>
                <a:cs typeface="Montserrat" charset="0"/>
              </a:rPr>
              <a:t>Economic Output and Jobs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  <a:p>
            <a:pPr lvl="0">
              <a:buSzPct val="25000"/>
            </a:pP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458868" y="4537464"/>
            <a:ext cx="5129495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$60M loss of economic output and 330 jobs per year form flooding by end of century.</a:t>
            </a:r>
            <a:endParaRPr lang="en-US" sz="24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19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706" y="12700"/>
            <a:ext cx="971065" cy="99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70" y="2784642"/>
            <a:ext cx="51054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991488"/>
            <a:ext cx="10438043" cy="5866511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6146356" y="4094236"/>
            <a:ext cx="6044057" cy="179079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SOUTH END 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Prepared and Connected Communities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  <a:p>
            <a:pPr lvl="0">
              <a:buSzPct val="25000"/>
            </a:pP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6662094" y="4272976"/>
            <a:ext cx="5421982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endParaRPr lang="en-US" sz="160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Engage Bostonians as partners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Co-create neighborhood plans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Provide training for jobs in resilience</a:t>
            </a:r>
          </a:p>
        </p:txBody>
      </p:sp>
      <p:pic>
        <p:nvPicPr>
          <p:cNvPr id="19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706" y="12700"/>
            <a:ext cx="971065" cy="99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71" y="96253"/>
            <a:ext cx="1131805" cy="8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5955</TotalTime>
  <Words>808</Words>
  <Application>Microsoft Macintosh PowerPoint</Application>
  <PresentationFormat>Widescreen</PresentationFormat>
  <Paragraphs>110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Calibri Light</vt:lpstr>
      <vt:lpstr>Lato</vt:lpstr>
      <vt:lpstr>Lora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Eaves</dc:creator>
  <cp:lastModifiedBy>Zachary Eaves</cp:lastModifiedBy>
  <cp:revision>32</cp:revision>
  <dcterms:created xsi:type="dcterms:W3CDTF">2017-02-09T21:08:46Z</dcterms:created>
  <dcterms:modified xsi:type="dcterms:W3CDTF">2017-03-24T18:17:47Z</dcterms:modified>
</cp:coreProperties>
</file>