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258" r:id="rId3"/>
    <p:sldId id="259" r:id="rId4"/>
    <p:sldId id="260" r:id="rId5"/>
    <p:sldId id="261" r:id="rId6"/>
    <p:sldId id="269" r:id="rId7"/>
    <p:sldId id="268" r:id="rId8"/>
    <p:sldId id="270"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52"/>
    <p:restoredTop sz="81132" autoAdjust="0"/>
  </p:normalViewPr>
  <p:slideViewPr>
    <p:cSldViewPr snapToGrid="0" snapToObjects="1">
      <p:cViewPr>
        <p:scale>
          <a:sx n="80" d="100"/>
          <a:sy n="80" d="100"/>
        </p:scale>
        <p:origin x="-21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F7B69-17E7-A44F-8470-C267FB300CFB}" type="datetimeFigureOut">
              <a:rPr lang="en-US" smtClean="0"/>
              <a:t>6/21/2017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E7D5E-93B1-664B-90F5-E226BF7D6C32}" type="slidenum">
              <a:rPr lang="en-US" smtClean="0"/>
              <a:t>‹#›</a:t>
            </a:fld>
            <a:endParaRPr lang="en-US"/>
          </a:p>
        </p:txBody>
      </p:sp>
    </p:spTree>
    <p:extLst>
      <p:ext uri="{BB962C8B-B14F-4D97-AF65-F5344CB8AC3E}">
        <p14:creationId xmlns:p14="http://schemas.microsoft.com/office/powerpoint/2010/main" val="63952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10"/>
          </p:nvPr>
        </p:nvSpPr>
        <p:spPr/>
        <p:txBody>
          <a:bodyPr/>
          <a:lstStyle/>
          <a:p>
            <a:fld id="{019E7D5E-93B1-664B-90F5-E226BF7D6C32}" type="slidenum">
              <a:rPr lang="en-US" smtClean="0"/>
              <a:t>1</a:t>
            </a:fld>
            <a:endParaRPr lang="en-US" dirty="0"/>
          </a:p>
        </p:txBody>
      </p:sp>
    </p:spTree>
    <p:extLst>
      <p:ext uri="{BB962C8B-B14F-4D97-AF65-F5344CB8AC3E}">
        <p14:creationId xmlns:p14="http://schemas.microsoft.com/office/powerpoint/2010/main" val="1776722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0375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8308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r>
              <a:rPr lang="es-US" sz="1200" kern="1200" dirty="0" smtClean="0">
                <a:solidFill>
                  <a:schemeClr val="tx1"/>
                </a:solidFill>
                <a:effectLst/>
                <a:latin typeface="+mn-lt"/>
                <a:ea typeface="+mn-ea"/>
                <a:cs typeface="+mn-cs"/>
              </a:rPr>
              <a:t>Más adelante en el siglo, hay una serie de desarrollos de la Autoridad de Vivienda de Boston que se espera estén expuestos a las inundaciones costeras, así como problemas de acceso relacionados con las inundaciones de aguas pluviales. Estos sitios incluyen Camden, Catedral, Frederick Douglas, Casa de Hampton, </a:t>
            </a:r>
            <a:r>
              <a:rPr lang="es-US" sz="1200" kern="1200" dirty="0" err="1" smtClean="0">
                <a:solidFill>
                  <a:schemeClr val="tx1"/>
                </a:solidFill>
                <a:effectLst/>
                <a:latin typeface="+mn-lt"/>
                <a:ea typeface="+mn-ea"/>
                <a:cs typeface="+mn-cs"/>
              </a:rPr>
              <a:t>Lenox</a:t>
            </a:r>
            <a:r>
              <a:rPr lang="es-US" sz="1200" kern="1200" dirty="0" smtClean="0">
                <a:solidFill>
                  <a:schemeClr val="tx1"/>
                </a:solidFill>
                <a:effectLst/>
                <a:latin typeface="+mn-lt"/>
                <a:ea typeface="+mn-ea"/>
                <a:cs typeface="+mn-cs"/>
              </a:rPr>
              <a:t>, Rutland / West Newton, Torre Unidad y Washington </a:t>
            </a:r>
            <a:r>
              <a:rPr lang="es-US" sz="1200" kern="1200" dirty="0" err="1" smtClean="0">
                <a:solidFill>
                  <a:schemeClr val="tx1"/>
                </a:solidFill>
                <a:effectLst/>
                <a:latin typeface="+mn-lt"/>
                <a:ea typeface="+mn-ea"/>
                <a:cs typeface="+mn-cs"/>
              </a:rPr>
              <a:t>Manor</a:t>
            </a:r>
            <a:r>
              <a:rPr lang="es-US" sz="1200" kern="1200" dirty="0" smtClean="0">
                <a:solidFill>
                  <a:schemeClr val="tx1"/>
                </a:solidFill>
                <a:effectLst/>
                <a:latin typeface="+mn-lt"/>
                <a:ea typeface="+mn-ea"/>
                <a:cs typeface="+mn-cs"/>
              </a:rPr>
              <a:t>. La ciudad también priorizará la adición de energía de respaldo a los refugios de emergencia que aún no tienen redundancias en el sistema eléctrico. Más adelante en el siglo, habrá una necesidad fuerte de la capacidad del refugio en el South</a:t>
            </a:r>
            <a:r>
              <a:rPr lang="es-US" sz="1200" kern="1200" baseline="0" dirty="0" smtClean="0">
                <a:solidFill>
                  <a:schemeClr val="tx1"/>
                </a:solidFill>
                <a:effectLst/>
                <a:latin typeface="+mn-lt"/>
                <a:ea typeface="+mn-ea"/>
                <a:cs typeface="+mn-cs"/>
              </a:rPr>
              <a:t> </a:t>
            </a:r>
            <a:r>
              <a:rPr lang="es-US" sz="1200" kern="1200" baseline="0" dirty="0" err="1" smtClean="0">
                <a:solidFill>
                  <a:schemeClr val="tx1"/>
                </a:solidFill>
                <a:effectLst/>
                <a:latin typeface="+mn-lt"/>
                <a:ea typeface="+mn-ea"/>
                <a:cs typeface="+mn-cs"/>
              </a:rPr>
              <a:t>End</a:t>
            </a:r>
            <a:r>
              <a:rPr lang="es-US" sz="1200" kern="1200" baseline="0" dirty="0" smtClean="0">
                <a:solidFill>
                  <a:schemeClr val="tx1"/>
                </a:solidFill>
                <a:effectLst/>
                <a:latin typeface="+mn-lt"/>
                <a:ea typeface="+mn-ea"/>
                <a:cs typeface="+mn-cs"/>
              </a:rPr>
              <a:t> </a:t>
            </a:r>
            <a:r>
              <a:rPr lang="es-US" sz="1200" kern="1200" dirty="0" smtClean="0">
                <a:solidFill>
                  <a:schemeClr val="tx1"/>
                </a:solidFill>
                <a:effectLst/>
                <a:latin typeface="+mn-lt"/>
                <a:ea typeface="+mn-ea"/>
                <a:cs typeface="+mn-cs"/>
              </a:rPr>
              <a:t>a menos que el riesgo de inundación sea mitigado, que requerirá que todos los </a:t>
            </a:r>
            <a:r>
              <a:rPr lang="es-US" sz="1200" kern="1200" dirty="0" err="1" smtClean="0">
                <a:solidFill>
                  <a:schemeClr val="tx1"/>
                </a:solidFill>
                <a:effectLst/>
                <a:latin typeface="+mn-lt"/>
                <a:ea typeface="+mn-ea"/>
                <a:cs typeface="+mn-cs"/>
              </a:rPr>
              <a:t>shelters</a:t>
            </a:r>
            <a:r>
              <a:rPr lang="es-US" sz="1200" kern="1200" dirty="0" smtClean="0">
                <a:solidFill>
                  <a:schemeClr val="tx1"/>
                </a:solidFill>
                <a:effectLst/>
                <a:latin typeface="+mn-lt"/>
                <a:ea typeface="+mn-ea"/>
                <a:cs typeface="+mn-cs"/>
              </a:rPr>
              <a:t> existentes sean preparados.</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____________________________________________________________________________________________________________________________</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Later </a:t>
            </a:r>
            <a:r>
              <a:rPr lang="en-CA" sz="1200" kern="1200" dirty="0" smtClean="0">
                <a:solidFill>
                  <a:schemeClr val="tx1"/>
                </a:solidFill>
                <a:effectLst/>
                <a:latin typeface="+mn-lt"/>
                <a:ea typeface="+mn-ea"/>
                <a:cs typeface="+mn-cs"/>
              </a:rPr>
              <a:t>in the century, there are a number of Boston Housing Authority developments that are expected to be exposed to coastal flooding, as well as access issues related to storm water flooding. These sites include Camden, Cathedral, Frederick Douglas, Hampton House, Lenox, Rutland/West Newton, Torre </a:t>
            </a:r>
            <a:r>
              <a:rPr lang="en-CA" sz="1200" kern="1200" dirty="0" err="1" smtClean="0">
                <a:solidFill>
                  <a:schemeClr val="tx1"/>
                </a:solidFill>
                <a:effectLst/>
                <a:latin typeface="+mn-lt"/>
                <a:ea typeface="+mn-ea"/>
                <a:cs typeface="+mn-cs"/>
              </a:rPr>
              <a:t>Unidad</a:t>
            </a:r>
            <a:r>
              <a:rPr lang="en-CA" sz="1200" kern="1200" dirty="0" smtClean="0">
                <a:solidFill>
                  <a:schemeClr val="tx1"/>
                </a:solidFill>
                <a:effectLst/>
                <a:latin typeface="+mn-lt"/>
                <a:ea typeface="+mn-ea"/>
                <a:cs typeface="+mn-cs"/>
              </a:rPr>
              <a:t>, and Washington Manor. The City will also prioritize adding backup power to emergency shelters that do not yet have power system redundancies. By later in the century, there will be a strong need for shelter capacity in the South End unless flood risk is mitigated, which will require all existing shelters to be prepared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4234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kern="1200" dirty="0" smtClean="0">
                <a:solidFill>
                  <a:schemeClr val="tx1"/>
                </a:solidFill>
                <a:effectLst/>
                <a:latin typeface="+mn-lt"/>
                <a:ea typeface="+mn-ea"/>
                <a:cs typeface="+mn-cs"/>
              </a:rPr>
              <a:t>Los miembros de la comunidad de bajos ingresos constituyen el 30% de la población en el South </a:t>
            </a:r>
            <a:r>
              <a:rPr lang="es-US" sz="1200" kern="1200" dirty="0" err="1" smtClean="0">
                <a:solidFill>
                  <a:schemeClr val="tx1"/>
                </a:solidFill>
                <a:effectLst/>
                <a:latin typeface="+mn-lt"/>
                <a:ea typeface="+mn-ea"/>
                <a:cs typeface="+mn-cs"/>
              </a:rPr>
              <a:t>End</a:t>
            </a:r>
            <a:r>
              <a:rPr lang="es-US" sz="1200" kern="1200" dirty="0" smtClean="0">
                <a:solidFill>
                  <a:schemeClr val="tx1"/>
                </a:solidFill>
                <a:effectLst/>
                <a:latin typeface="+mn-lt"/>
                <a:ea typeface="+mn-ea"/>
                <a:cs typeface="+mn-cs"/>
              </a:rPr>
              <a:t> y podrían ser impactados más que otros por las olas de calor debido a la falta de acceso al aire acondicionado, vivienda adecuada o espacio verde</a:t>
            </a:r>
            <a:r>
              <a:rPr lang="es-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__________________________________________________________________________________________________________________________________________________________________________</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Low income community members make up 30% of the population in the South End and could be impacted more than others by heat waves due to lack of access to air conditioning, adequate housing or green space.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019E7D5E-93B1-664B-90F5-E226BF7D6C32}" type="slidenum">
              <a:rPr lang="en-US" smtClean="0"/>
              <a:t>2</a:t>
            </a:fld>
            <a:endParaRPr lang="en-US"/>
          </a:p>
        </p:txBody>
      </p:sp>
    </p:spTree>
    <p:extLst>
      <p:ext uri="{BB962C8B-B14F-4D97-AF65-F5344CB8AC3E}">
        <p14:creationId xmlns:p14="http://schemas.microsoft.com/office/powerpoint/2010/main" val="374588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s-US" sz="1200" kern="1200" dirty="0" smtClean="0">
                <a:solidFill>
                  <a:schemeClr val="tx1"/>
                </a:solidFill>
                <a:effectLst/>
                <a:latin typeface="+mn-lt"/>
                <a:ea typeface="+mn-ea"/>
                <a:cs typeface="+mn-cs"/>
              </a:rPr>
              <a:t>Se espera que las inundaciones costeras en el South</a:t>
            </a:r>
            <a:r>
              <a:rPr lang="es-US" sz="1200" kern="1200" baseline="0" dirty="0" smtClean="0">
                <a:solidFill>
                  <a:schemeClr val="tx1"/>
                </a:solidFill>
                <a:effectLst/>
                <a:latin typeface="+mn-lt"/>
                <a:ea typeface="+mn-ea"/>
                <a:cs typeface="+mn-cs"/>
              </a:rPr>
              <a:t> </a:t>
            </a:r>
            <a:r>
              <a:rPr lang="es-US" sz="1200" kern="1200" baseline="0" dirty="0" err="1" smtClean="0">
                <a:solidFill>
                  <a:schemeClr val="tx1"/>
                </a:solidFill>
                <a:effectLst/>
                <a:latin typeface="+mn-lt"/>
                <a:ea typeface="+mn-ea"/>
                <a:cs typeface="+mn-cs"/>
              </a:rPr>
              <a:t>End</a:t>
            </a:r>
            <a:r>
              <a:rPr lang="es-US" sz="1200" kern="1200" baseline="0" dirty="0" smtClean="0">
                <a:solidFill>
                  <a:schemeClr val="tx1"/>
                </a:solidFill>
                <a:effectLst/>
                <a:latin typeface="+mn-lt"/>
                <a:ea typeface="+mn-ea"/>
                <a:cs typeface="+mn-cs"/>
              </a:rPr>
              <a:t> </a:t>
            </a:r>
            <a:r>
              <a:rPr lang="es-US" sz="1200" kern="1200" dirty="0" smtClean="0">
                <a:solidFill>
                  <a:schemeClr val="tx1"/>
                </a:solidFill>
                <a:effectLst/>
                <a:latin typeface="+mn-lt"/>
                <a:ea typeface="+mn-ea"/>
                <a:cs typeface="+mn-cs"/>
              </a:rPr>
              <a:t>se limiten hasta la segunda mitad del siglo.</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El South End y East Boston p</a:t>
            </a:r>
            <a:r>
              <a:rPr lang="es-US" sz="1200" kern="1200" baseline="0" dirty="0" err="1" smtClean="0">
                <a:solidFill>
                  <a:schemeClr val="tx1"/>
                </a:solidFill>
                <a:effectLst/>
                <a:latin typeface="+mn-lt"/>
                <a:ea typeface="+mn-ea"/>
                <a:cs typeface="+mn-cs"/>
              </a:rPr>
              <a:t>ueden</a:t>
            </a:r>
            <a:r>
              <a:rPr lang="es-US" sz="1200" kern="1200" baseline="0" dirty="0" smtClean="0">
                <a:solidFill>
                  <a:schemeClr val="tx1"/>
                </a:solidFill>
                <a:effectLst/>
                <a:latin typeface="+mn-lt"/>
                <a:ea typeface="+mn-ea"/>
                <a:cs typeface="+mn-cs"/>
              </a:rPr>
              <a:t> esperar ver el mayor aumento en las tierras expuestas a las inundaciones de aguas pluviales a medida que el nivel del mar aumenta y los eventos de precipitación se vuelven más extremos.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s-US" sz="1200" kern="1200" dirty="0" smtClean="0">
                <a:solidFill>
                  <a:schemeClr val="tx1"/>
                </a:solidFill>
                <a:effectLst/>
                <a:latin typeface="+mn-lt"/>
                <a:ea typeface="+mn-ea"/>
                <a:cs typeface="+mn-cs"/>
              </a:rPr>
              <a:t>(El aumento del nivel del mar hace que las inundaciones de las aguas pluviales empeoren al prevenir el flujo de salida o incluso causar un retroceso)</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______________________________________________________________________________________________________________________________________________________________________________</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Coastal flooding in the South End is expected to be limited until the second half of the century.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South End and East Boston can expect to see the greatest increase in land exposed to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flooding as sea levels rise and precipitation events become more extreme.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(Sea level rise make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flooding worse by preventing outflow or even causing backflow.)</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810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kern="1200" dirty="0" smtClean="0">
                <a:solidFill>
                  <a:schemeClr val="tx1"/>
                </a:solidFill>
                <a:effectLst/>
                <a:latin typeface="+mn-lt"/>
                <a:ea typeface="+mn-ea"/>
                <a:cs typeface="+mn-cs"/>
              </a:rPr>
              <a:t>Las inundaciones se originan desde la costa a través de puntos de penetración relativamente estrechos y escasos.</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s-US" sz="1200" kern="1200" dirty="0" smtClean="0">
                <a:solidFill>
                  <a:schemeClr val="tx1"/>
                </a:solidFill>
                <a:effectLst/>
                <a:latin typeface="+mn-lt"/>
                <a:ea typeface="+mn-ea"/>
                <a:cs typeface="+mn-cs"/>
              </a:rPr>
              <a:t>Sin embargo, se espera que un umbral topográfico se rompa como resultado de las tormentas costeras más tarde en el siglo.</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pPr marL="0" indent="0">
              <a:buFont typeface="Arial" charset="0"/>
              <a:buNone/>
            </a:pPr>
            <a:r>
              <a:rPr lang="es-US" sz="1200" kern="1200" dirty="0" smtClean="0">
                <a:solidFill>
                  <a:schemeClr val="tx1"/>
                </a:solidFill>
                <a:effectLst/>
                <a:latin typeface="+mn-lt"/>
                <a:ea typeface="+mn-ea"/>
                <a:cs typeface="+mn-cs"/>
              </a:rPr>
              <a:t>*Para el 2050, las porciones de la Línea Naranjada del MBTA se verán afectadas por las inundaciones de probabilidad baja (1% anual).</a:t>
            </a:r>
          </a:p>
          <a:p>
            <a:pPr marL="0" indent="0">
              <a:buFont typeface="Arial" charset="0"/>
              <a:buNone/>
            </a:pPr>
            <a:endParaRPr lang="en-CA" sz="1200" kern="1200" dirty="0" smtClean="0">
              <a:solidFill>
                <a:schemeClr val="tx1"/>
              </a:solidFill>
              <a:effectLst/>
              <a:latin typeface="+mn-lt"/>
              <a:ea typeface="+mn-ea"/>
              <a:cs typeface="+mn-cs"/>
            </a:endParaRPr>
          </a:p>
          <a:p>
            <a:pPr marL="0" indent="0">
              <a:buFont typeface="Arial" charset="0"/>
              <a:buNone/>
            </a:pPr>
            <a:r>
              <a:rPr lang="en-CA" sz="1200" kern="1200" dirty="0" smtClean="0">
                <a:solidFill>
                  <a:schemeClr val="tx1"/>
                </a:solidFill>
                <a:effectLst/>
                <a:latin typeface="+mn-lt"/>
                <a:ea typeface="+mn-ea"/>
                <a:cs typeface="+mn-cs"/>
              </a:rPr>
              <a:t>___________________________________________________________________________________________________________________________</a:t>
            </a:r>
          </a:p>
          <a:p>
            <a:pPr marL="0" indent="0">
              <a:buFont typeface="Arial" charset="0"/>
              <a:buNone/>
            </a:pP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Flooding originates from the coast through relatively narrow and few penetration points. </a:t>
            </a:r>
            <a:endParaRPr lang="en-US"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Nevertheless, a topographic threshold is expected to be breached as a result of coastal storms later in the century.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*By 2050, portions of the Orange Line will be impacted by low probability (1% annual chance) flooding.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1812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US" sz="1200" kern="1200" dirty="0" smtClean="0">
                <a:solidFill>
                  <a:schemeClr val="tx1"/>
                </a:solidFill>
                <a:effectLst/>
                <a:latin typeface="+mn-lt"/>
                <a:ea typeface="+mn-ea"/>
                <a:cs typeface="+mn-cs"/>
              </a:rPr>
              <a:t>Aunque no es tan significativo de un camino de inundación como Fort Point </a:t>
            </a:r>
            <a:r>
              <a:rPr lang="es-US" sz="1200" kern="1200" dirty="0" err="1" smtClean="0">
                <a:solidFill>
                  <a:schemeClr val="tx1"/>
                </a:solidFill>
                <a:effectLst/>
                <a:latin typeface="+mn-lt"/>
                <a:ea typeface="+mn-ea"/>
                <a:cs typeface="+mn-cs"/>
              </a:rPr>
              <a:t>Channel</a:t>
            </a:r>
            <a:r>
              <a:rPr lang="es-US" sz="1200" kern="1200" dirty="0" smtClean="0">
                <a:solidFill>
                  <a:schemeClr val="tx1"/>
                </a:solidFill>
                <a:effectLst/>
                <a:latin typeface="+mn-lt"/>
                <a:ea typeface="+mn-ea"/>
                <a:cs typeface="+mn-cs"/>
              </a:rPr>
              <a:t>, hay algún potencial de inundaciones desde Dorchester </a:t>
            </a:r>
            <a:r>
              <a:rPr lang="es-US" sz="1200" kern="1200" dirty="0" err="1" smtClean="0">
                <a:solidFill>
                  <a:schemeClr val="tx1"/>
                </a:solidFill>
                <a:effectLst/>
                <a:latin typeface="+mn-lt"/>
                <a:ea typeface="+mn-ea"/>
                <a:cs typeface="+mn-cs"/>
              </a:rPr>
              <a:t>Bay</a:t>
            </a:r>
            <a:r>
              <a:rPr lang="es-US" sz="1200" kern="1200" dirty="0" smtClean="0">
                <a:solidFill>
                  <a:schemeClr val="tx1"/>
                </a:solidFill>
                <a:effectLst/>
                <a:latin typeface="+mn-lt"/>
                <a:ea typeface="+mn-ea"/>
                <a:cs typeface="+mn-cs"/>
              </a:rPr>
              <a:t> a través de Joseph </a:t>
            </a:r>
            <a:r>
              <a:rPr lang="es-US" sz="1200" kern="1200" dirty="0" err="1" smtClean="0">
                <a:solidFill>
                  <a:schemeClr val="tx1"/>
                </a:solidFill>
                <a:effectLst/>
                <a:latin typeface="+mn-lt"/>
                <a:ea typeface="+mn-ea"/>
                <a:cs typeface="+mn-cs"/>
              </a:rPr>
              <a:t>Moakley</a:t>
            </a:r>
            <a:r>
              <a:rPr lang="es-US" sz="1200" kern="1200" dirty="0" smtClean="0">
                <a:solidFill>
                  <a:schemeClr val="tx1"/>
                </a:solidFill>
                <a:effectLst/>
                <a:latin typeface="+mn-lt"/>
                <a:ea typeface="+mn-ea"/>
                <a:cs typeface="+mn-cs"/>
              </a:rPr>
              <a:t> Park tan pronto como el 2070s.</a:t>
            </a: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___________________________________________________________________________________________________________________________</a:t>
            </a: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Though not as significant of a flood pathway as Fort Point Channel, there is some potential for flooding from Dorchester Bay through Joseph Moakley Park as soon as the 2070s.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6174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kern="1200" dirty="0" smtClean="0">
                <a:solidFill>
                  <a:schemeClr val="tx1"/>
                </a:solidFill>
                <a:effectLst/>
                <a:latin typeface="+mn-lt"/>
                <a:ea typeface="+mn-ea"/>
                <a:cs typeface="+mn-cs"/>
              </a:rPr>
              <a:t>El South</a:t>
            </a:r>
            <a:r>
              <a:rPr lang="es-US" sz="1200" kern="1200" baseline="0" dirty="0" smtClean="0">
                <a:solidFill>
                  <a:schemeClr val="tx1"/>
                </a:solidFill>
                <a:effectLst/>
                <a:latin typeface="+mn-lt"/>
                <a:ea typeface="+mn-ea"/>
                <a:cs typeface="+mn-cs"/>
              </a:rPr>
              <a:t> </a:t>
            </a:r>
            <a:r>
              <a:rPr lang="es-US" sz="1200" kern="1200" baseline="0" dirty="0" err="1" smtClean="0">
                <a:solidFill>
                  <a:schemeClr val="tx1"/>
                </a:solidFill>
                <a:effectLst/>
                <a:latin typeface="+mn-lt"/>
                <a:ea typeface="+mn-ea"/>
                <a:cs typeface="+mn-cs"/>
              </a:rPr>
              <a:t>End</a:t>
            </a:r>
            <a:r>
              <a:rPr lang="es-US" sz="1200" kern="1200" dirty="0" smtClean="0">
                <a:solidFill>
                  <a:schemeClr val="tx1"/>
                </a:solidFill>
                <a:effectLst/>
                <a:latin typeface="+mn-lt"/>
                <a:ea typeface="+mn-ea"/>
                <a:cs typeface="+mn-cs"/>
              </a:rPr>
              <a:t> tendrá una exposición limitada a las inundaciones costeras hasta la segunda mitad del siglo, cuando ocurren tormentas costeras de muy baja probabilidad (0.1 por ciento de evento casual anual). </a:t>
            </a:r>
          </a:p>
          <a:p>
            <a:r>
              <a:rPr lang="es-US" sz="1200" kern="1200" dirty="0" smtClean="0">
                <a:solidFill>
                  <a:schemeClr val="tx1"/>
                </a:solidFill>
                <a:effectLst/>
                <a:latin typeface="+mn-lt"/>
                <a:ea typeface="+mn-ea"/>
                <a:cs typeface="+mn-cs"/>
              </a:rPr>
              <a:t>La exposición a estas tormentas y el evento anual de 1 por ciento al final del siglo es significativo debido a una vía de inundación a través del Canal de Fort Point. Se espera que las inundaciones sean lo suficientemente graves como para inundar porciones del sector de </a:t>
            </a:r>
            <a:r>
              <a:rPr lang="es-US" sz="1200" kern="1200" dirty="0" err="1" smtClean="0">
                <a:solidFill>
                  <a:schemeClr val="tx1"/>
                </a:solidFill>
                <a:effectLst/>
                <a:latin typeface="+mn-lt"/>
                <a:ea typeface="+mn-ea"/>
                <a:cs typeface="+mn-cs"/>
              </a:rPr>
              <a:t>Roxbury</a:t>
            </a:r>
            <a:r>
              <a:rPr lang="es-US" sz="1200" kern="1200" dirty="0" smtClean="0">
                <a:solidFill>
                  <a:schemeClr val="tx1"/>
                </a:solidFill>
                <a:effectLst/>
                <a:latin typeface="+mn-lt"/>
                <a:ea typeface="+mn-ea"/>
                <a:cs typeface="+mn-cs"/>
              </a:rPr>
              <a:t>.</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s-US" sz="1200" kern="1200" dirty="0" smtClean="0">
                <a:solidFill>
                  <a:schemeClr val="tx1"/>
                </a:solidFill>
                <a:effectLst/>
                <a:latin typeface="+mn-lt"/>
                <a:ea typeface="+mn-ea"/>
                <a:cs typeface="+mn-cs"/>
              </a:rPr>
              <a:t>A finales del siglo, las principales carreteras y rutas de evacuación del South </a:t>
            </a:r>
            <a:r>
              <a:rPr lang="es-US" sz="1200" kern="1200" dirty="0" err="1" smtClean="0">
                <a:solidFill>
                  <a:schemeClr val="tx1"/>
                </a:solidFill>
                <a:effectLst/>
                <a:latin typeface="+mn-lt"/>
                <a:ea typeface="+mn-ea"/>
                <a:cs typeface="+mn-cs"/>
              </a:rPr>
              <a:t>End</a:t>
            </a:r>
            <a:r>
              <a:rPr lang="es-US" sz="1200" kern="1200" dirty="0" smtClean="0">
                <a:solidFill>
                  <a:schemeClr val="tx1"/>
                </a:solidFill>
                <a:effectLst/>
                <a:latin typeface="+mn-lt"/>
                <a:ea typeface="+mn-ea"/>
                <a:cs typeface="+mn-cs"/>
              </a:rPr>
              <a:t>, además de las rutas de las líneas naranjada y plata del MBTA en el vecindario, serán expuestas</a:t>
            </a:r>
          </a:p>
          <a:p>
            <a:r>
              <a:rPr lang="es-US" sz="1200" kern="1200" dirty="0" smtClean="0">
                <a:solidFill>
                  <a:schemeClr val="tx1"/>
                </a:solidFill>
                <a:effectLst/>
                <a:latin typeface="+mn-lt"/>
                <a:ea typeface="+mn-ea"/>
                <a:cs typeface="+mn-cs"/>
              </a:rPr>
              <a:t>a las inundaciones, potencialmente comprometiendo la conectividad entre el centro </a:t>
            </a:r>
            <a:r>
              <a:rPr lang="es-US" sz="1200" kern="1200" dirty="0" err="1" smtClean="0">
                <a:solidFill>
                  <a:schemeClr val="tx1"/>
                </a:solidFill>
                <a:effectLst/>
                <a:latin typeface="+mn-lt"/>
                <a:ea typeface="+mn-ea"/>
                <a:cs typeface="+mn-cs"/>
              </a:rPr>
              <a:t>Downtown</a:t>
            </a:r>
            <a:r>
              <a:rPr lang="es-US" sz="1200" kern="1200" baseline="0" dirty="0" smtClean="0">
                <a:solidFill>
                  <a:schemeClr val="tx1"/>
                </a:solidFill>
                <a:effectLst/>
                <a:latin typeface="+mn-lt"/>
                <a:ea typeface="+mn-ea"/>
                <a:cs typeface="+mn-cs"/>
              </a:rPr>
              <a:t> </a:t>
            </a:r>
            <a:r>
              <a:rPr lang="es-US" sz="1200" kern="1200" dirty="0" smtClean="0">
                <a:solidFill>
                  <a:schemeClr val="tx1"/>
                </a:solidFill>
                <a:effectLst/>
                <a:latin typeface="+mn-lt"/>
                <a:ea typeface="+mn-ea"/>
                <a:cs typeface="+mn-cs"/>
              </a:rPr>
              <a:t>y los barrios del interior</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s-US" sz="1200" kern="1200" dirty="0" smtClean="0">
                <a:solidFill>
                  <a:schemeClr val="tx1"/>
                </a:solidFill>
                <a:effectLst/>
                <a:latin typeface="+mn-lt"/>
                <a:ea typeface="+mn-ea"/>
                <a:cs typeface="+mn-cs"/>
              </a:rPr>
              <a:t>En el South</a:t>
            </a:r>
            <a:r>
              <a:rPr lang="es-US" sz="1200" kern="1200" baseline="0" dirty="0" smtClean="0">
                <a:solidFill>
                  <a:schemeClr val="tx1"/>
                </a:solidFill>
                <a:effectLst/>
                <a:latin typeface="+mn-lt"/>
                <a:ea typeface="+mn-ea"/>
                <a:cs typeface="+mn-cs"/>
              </a:rPr>
              <a:t> </a:t>
            </a:r>
            <a:r>
              <a:rPr lang="es-US" sz="1200" kern="1200" baseline="0" dirty="0" err="1" smtClean="0">
                <a:solidFill>
                  <a:schemeClr val="tx1"/>
                </a:solidFill>
                <a:effectLst/>
                <a:latin typeface="+mn-lt"/>
                <a:ea typeface="+mn-ea"/>
                <a:cs typeface="+mn-cs"/>
              </a:rPr>
              <a:t>End</a:t>
            </a:r>
            <a:r>
              <a:rPr lang="es-US" sz="1200" kern="1200" dirty="0" smtClean="0">
                <a:solidFill>
                  <a:schemeClr val="tx1"/>
                </a:solidFill>
                <a:effectLst/>
                <a:latin typeface="+mn-lt"/>
                <a:ea typeface="+mn-ea"/>
                <a:cs typeface="+mn-cs"/>
              </a:rPr>
              <a:t>, la estación de bombeo de </a:t>
            </a:r>
            <a:r>
              <a:rPr lang="es-US" sz="1200" kern="1200" dirty="0" err="1" smtClean="0">
                <a:solidFill>
                  <a:schemeClr val="tx1"/>
                </a:solidFill>
                <a:effectLst/>
                <a:latin typeface="+mn-lt"/>
                <a:ea typeface="+mn-ea"/>
                <a:cs typeface="+mn-cs"/>
              </a:rPr>
              <a:t>Union</a:t>
            </a:r>
            <a:r>
              <a:rPr lang="es-US" sz="1200" kern="1200" dirty="0" smtClean="0">
                <a:solidFill>
                  <a:schemeClr val="tx1"/>
                </a:solidFill>
                <a:effectLst/>
                <a:latin typeface="+mn-lt"/>
                <a:ea typeface="+mn-ea"/>
                <a:cs typeface="+mn-cs"/>
              </a:rPr>
              <a:t> Park también puede estar expuesta a impactos de inundación de alta probabilidad más tarde en el siglo (evento casual de 10 por ciento anual).</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s-US" sz="1200" kern="1200" dirty="0" smtClean="0">
                <a:solidFill>
                  <a:schemeClr val="tx1"/>
                </a:solidFill>
                <a:effectLst/>
                <a:latin typeface="+mn-lt"/>
                <a:ea typeface="+mn-ea"/>
                <a:cs typeface="+mn-cs"/>
              </a:rPr>
              <a:t>Algunas de las principales industrias económicas del área, </a:t>
            </a:r>
            <a:r>
              <a:rPr lang="es-US" sz="1200" b="0" kern="1200" dirty="0" smtClean="0">
                <a:solidFill>
                  <a:schemeClr val="tx1"/>
                </a:solidFill>
                <a:effectLst/>
                <a:latin typeface="+mn-lt"/>
                <a:ea typeface="+mn-ea"/>
                <a:cs typeface="+mn-cs"/>
              </a:rPr>
              <a:t>el Boston Medical Center </a:t>
            </a:r>
            <a:r>
              <a:rPr lang="es-US" sz="1200" kern="1200" dirty="0" smtClean="0">
                <a:solidFill>
                  <a:schemeClr val="tx1"/>
                </a:solidFill>
                <a:effectLst/>
                <a:latin typeface="+mn-lt"/>
                <a:ea typeface="+mn-ea"/>
                <a:cs typeface="+mn-cs"/>
              </a:rPr>
              <a:t>y el Campus Médico de la Universidad de Boston, estarán expuestas a las inundaciones de finales del siglo.</a:t>
            </a: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____________________________________________________________________________________________________________________________</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The </a:t>
            </a:r>
            <a:r>
              <a:rPr lang="en-CA" sz="1200" kern="1200" dirty="0" smtClean="0">
                <a:solidFill>
                  <a:schemeClr val="tx1"/>
                </a:solidFill>
                <a:effectLst/>
                <a:latin typeface="+mn-lt"/>
                <a:ea typeface="+mn-ea"/>
                <a:cs typeface="+mn-cs"/>
              </a:rPr>
              <a:t>South End will have limited exposure to coastal flooding until the second half of the century, when very low-probability coastal storms occur (0.1 percent annual chance event). Exposure to these storms and the 1 percent annual chance event later in the century is significant due to a flood pathway through Fort Point Channel. Flooding is expected to be severe enough to flood portions of Roxbury.</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Late in the century, the South End’s major roads and evacuation routes, in addition to the Orange and Silver Line routes in the neighborhood, will be exposed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to flooding, potentially compromising connectivity between Downtown and inland neighborhoods</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In the South End, the Union Park pump station also may be exposed to high probability flood impacts later in the century (10 percent annual chance event).</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Some of the area’s top economic industries, the Boston Medical Center and Boston University Medical Campus, will be exposed to late-century flooding.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3159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kern="1200" dirty="0" smtClean="0">
                <a:solidFill>
                  <a:schemeClr val="tx1"/>
                </a:solidFill>
                <a:effectLst/>
                <a:latin typeface="+mn-lt"/>
                <a:ea typeface="+mn-ea"/>
                <a:cs typeface="+mn-cs"/>
              </a:rPr>
              <a:t>Los edificios residenciales situados a lo largo de la calle Chandler son sobre todo de dos niveles,  tres pisos de casas y podría experimentar inundaciones significativas una vez que las aguas son lo suficientemente altas para alcanzar por encima del nivel.</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s-US" sz="1200" kern="1200" dirty="0" smtClean="0">
                <a:solidFill>
                  <a:schemeClr val="tx1"/>
                </a:solidFill>
                <a:effectLst/>
                <a:latin typeface="+mn-lt"/>
                <a:ea typeface="+mn-ea"/>
                <a:cs typeface="+mn-cs"/>
              </a:rPr>
              <a:t>El South</a:t>
            </a:r>
            <a:r>
              <a:rPr lang="es-US" sz="1200" kern="1200" baseline="0" dirty="0" smtClean="0">
                <a:solidFill>
                  <a:schemeClr val="tx1"/>
                </a:solidFill>
                <a:effectLst/>
                <a:latin typeface="+mn-lt"/>
                <a:ea typeface="+mn-ea"/>
                <a:cs typeface="+mn-cs"/>
              </a:rPr>
              <a:t> </a:t>
            </a:r>
            <a:r>
              <a:rPr lang="es-US" sz="1200" kern="1200" baseline="0" dirty="0" err="1" smtClean="0">
                <a:solidFill>
                  <a:schemeClr val="tx1"/>
                </a:solidFill>
                <a:effectLst/>
                <a:latin typeface="+mn-lt"/>
                <a:ea typeface="+mn-ea"/>
                <a:cs typeface="+mn-cs"/>
              </a:rPr>
              <a:t>End</a:t>
            </a:r>
            <a:r>
              <a:rPr lang="es-US" sz="1200" kern="1200" baseline="0" dirty="0" smtClean="0">
                <a:solidFill>
                  <a:schemeClr val="tx1"/>
                </a:solidFill>
                <a:effectLst/>
                <a:latin typeface="+mn-lt"/>
                <a:ea typeface="+mn-ea"/>
                <a:cs typeface="+mn-cs"/>
              </a:rPr>
              <a:t> </a:t>
            </a:r>
            <a:r>
              <a:rPr lang="es-US" sz="1200" kern="1200" dirty="0" smtClean="0">
                <a:solidFill>
                  <a:schemeClr val="tx1"/>
                </a:solidFill>
                <a:effectLst/>
                <a:latin typeface="+mn-lt"/>
                <a:ea typeface="+mn-ea"/>
                <a:cs typeface="+mn-cs"/>
              </a:rPr>
              <a:t>está en las tres áreas principales expuestas en Boston hacia el final de el siglo, con cerca de $200 millones en daño estructural anualizado y posible pérdidas relacionadas.</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____________________________________________________________________________________________________________________________</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Residential </a:t>
            </a:r>
            <a:r>
              <a:rPr lang="en-CA" sz="1200" kern="1200" dirty="0" smtClean="0">
                <a:solidFill>
                  <a:schemeClr val="tx1"/>
                </a:solidFill>
                <a:effectLst/>
                <a:latin typeface="+mn-lt"/>
                <a:ea typeface="+mn-ea"/>
                <a:cs typeface="+mn-cs"/>
              </a:rPr>
              <a:t>buildings located along Chandler Street are mostly split-level,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three-story row houses and could experience significant flooding once waters are high enough to reach above grade.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The South End is in the top three exposed focus areas in Boston toward the end of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the century, with close to $200 million in annualized structure damage and related losses possible.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4735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633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6432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6/21/2017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524432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6/21/2017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98721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6/21/2017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429044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bout Us 1">
    <p:spTree>
      <p:nvGrpSpPr>
        <p:cNvPr id="1" name="Shape 31"/>
        <p:cNvGrpSpPr/>
        <p:nvPr/>
      </p:nvGrpSpPr>
      <p:grpSpPr>
        <a:xfrm>
          <a:off x="0" y="0"/>
          <a:ext cx="0" cy="0"/>
          <a:chOff x="0" y="0"/>
          <a:chExt cx="0" cy="0"/>
        </a:xfrm>
      </p:grpSpPr>
      <p:sp>
        <p:nvSpPr>
          <p:cNvPr id="32" name="Shape 32"/>
          <p:cNvSpPr>
            <a:spLocks noGrp="1"/>
          </p:cNvSpPr>
          <p:nvPr>
            <p:ph type="pic" idx="2"/>
          </p:nvPr>
        </p:nvSpPr>
        <p:spPr>
          <a:xfrm>
            <a:off x="2275839" y="1926167"/>
            <a:ext cx="1733551" cy="1733549"/>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200" b="0" i="0" u="none" strike="noStrike" cap="none">
                <a:solidFill>
                  <a:schemeClr val="dk1"/>
                </a:solidFill>
                <a:latin typeface="Montserrat"/>
                <a:ea typeface="Montserrat"/>
                <a:cs typeface="Montserrat"/>
                <a:sym typeface="Montserrat"/>
              </a:defRPr>
            </a:lvl1pPr>
            <a:lvl2pPr marL="457108" marR="0" lvl="1" indent="-6258" algn="l" rtl="0">
              <a:lnSpc>
                <a:spcPct val="90000"/>
              </a:lnSpc>
              <a:spcBef>
                <a:spcPts val="500"/>
              </a:spcBef>
              <a:buClr>
                <a:schemeClr val="dk1"/>
              </a:buClr>
              <a:buFont typeface="Arial"/>
              <a:buNone/>
              <a:defRPr sz="2000" b="0" i="0" u="none" strike="noStrike" cap="none">
                <a:solidFill>
                  <a:schemeClr val="dk1"/>
                </a:solidFill>
                <a:latin typeface="Montserrat"/>
                <a:ea typeface="Montserrat"/>
                <a:cs typeface="Montserrat"/>
                <a:sym typeface="Montserrat"/>
              </a:defRPr>
            </a:lvl2pPr>
            <a:lvl3pPr marL="914217" marR="0" lvl="2" indent="-6167" algn="l" rtl="0">
              <a:lnSpc>
                <a:spcPct val="90000"/>
              </a:lnSpc>
              <a:spcBef>
                <a:spcPts val="500"/>
              </a:spcBef>
              <a:buClr>
                <a:schemeClr val="dk1"/>
              </a:buClr>
              <a:buFont typeface="Arial"/>
              <a:buNone/>
              <a:defRPr sz="1800" b="0" i="0" u="none" strike="noStrike" cap="none">
                <a:solidFill>
                  <a:schemeClr val="dk1"/>
                </a:solidFill>
                <a:latin typeface="Montserrat"/>
                <a:ea typeface="Montserrat"/>
                <a:cs typeface="Montserrat"/>
                <a:sym typeface="Montserrat"/>
              </a:defRPr>
            </a:lvl3pPr>
            <a:lvl4pPr marL="1371326" marR="0" lvl="3" indent="-6076" algn="l" rtl="0">
              <a:lnSpc>
                <a:spcPct val="90000"/>
              </a:lnSpc>
              <a:spcBef>
                <a:spcPts val="500"/>
              </a:spcBef>
              <a:buClr>
                <a:schemeClr val="dk1"/>
              </a:buClr>
              <a:buFont typeface="Arial"/>
              <a:buNone/>
              <a:defRPr sz="1600" b="0" i="0" u="none" strike="noStrike" cap="none">
                <a:solidFill>
                  <a:schemeClr val="dk1"/>
                </a:solidFill>
                <a:latin typeface="Montserrat"/>
                <a:ea typeface="Montserrat"/>
                <a:cs typeface="Montserrat"/>
                <a:sym typeface="Montserrat"/>
              </a:defRPr>
            </a:lvl4pPr>
            <a:lvl5pPr marL="1828434" marR="0" lvl="4" indent="-5984" algn="l" rtl="0">
              <a:lnSpc>
                <a:spcPct val="90000"/>
              </a:lnSpc>
              <a:spcBef>
                <a:spcPts val="500"/>
              </a:spcBef>
              <a:buClr>
                <a:schemeClr val="dk1"/>
              </a:buClr>
              <a:buFont typeface="Arial"/>
              <a:buNone/>
              <a:defRPr sz="1600" b="0" i="0" u="none" strike="noStrike" cap="none">
                <a:solidFill>
                  <a:schemeClr val="dk1"/>
                </a:solidFill>
                <a:latin typeface="Montserrat"/>
                <a:ea typeface="Montserrat"/>
                <a:cs typeface="Montserrat"/>
                <a:sym typeface="Montserrat"/>
              </a:defRPr>
            </a:lvl5pPr>
            <a:lvl6pPr marL="2514097" marR="0" lvl="5" indent="-120147"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6pPr>
            <a:lvl7pPr marL="2971206" marR="0" lvl="6" indent="-120055"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7pPr>
            <a:lvl8pPr marL="3428314" marR="0" lvl="7" indent="-119964"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8pPr>
            <a:lvl9pPr marL="3885423" marR="0" lvl="8" indent="-119873"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500274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6/21/2017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553085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B965CC-EB59-7541-8E9F-2268C42B54D9}" type="datetimeFigureOut">
              <a:rPr lang="en-US" smtClean="0"/>
              <a:t>6/21/2017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39220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B965CC-EB59-7541-8E9F-2268C42B54D9}" type="datetimeFigureOut">
              <a:rPr lang="en-US" smtClean="0"/>
              <a:t>6/21/2017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917234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B965CC-EB59-7541-8E9F-2268C42B54D9}" type="datetimeFigureOut">
              <a:rPr lang="en-US" smtClean="0"/>
              <a:t>6/21/2017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2120038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B965CC-EB59-7541-8E9F-2268C42B54D9}" type="datetimeFigureOut">
              <a:rPr lang="en-US" smtClean="0"/>
              <a:t>6/21/2017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446129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965CC-EB59-7541-8E9F-2268C42B54D9}" type="datetimeFigureOut">
              <a:rPr lang="en-US" smtClean="0"/>
              <a:t>6/21/2017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236388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965CC-EB59-7541-8E9F-2268C42B54D9}" type="datetimeFigureOut">
              <a:rPr lang="en-US" smtClean="0"/>
              <a:t>6/21/2017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93807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965CC-EB59-7541-8E9F-2268C42B54D9}" type="datetimeFigureOut">
              <a:rPr lang="en-US" smtClean="0"/>
              <a:t>6/21/2017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475003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965CC-EB59-7541-8E9F-2268C42B54D9}" type="datetimeFigureOut">
              <a:rPr lang="en-US" smtClean="0"/>
              <a:t>6/21/2017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E95B7-B451-CD45-97A0-28C0B5437902}" type="slidenum">
              <a:rPr lang="en-US" smtClean="0"/>
              <a:t>‹#›</a:t>
            </a:fld>
            <a:endParaRPr lang="en-US"/>
          </a:p>
        </p:txBody>
      </p:sp>
    </p:spTree>
    <p:extLst>
      <p:ext uri="{BB962C8B-B14F-4D97-AF65-F5344CB8AC3E}">
        <p14:creationId xmlns:p14="http://schemas.microsoft.com/office/powerpoint/2010/main" val="1751349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3.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8.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7.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jpg"/><Relationship Id="rId5" Type="http://schemas.openxmlformats.org/officeDocument/2006/relationships/image" Target="../media/image18.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5"/>
          <p:cNvSpPr/>
          <p:nvPr/>
        </p:nvSpPr>
        <p:spPr>
          <a:xfrm>
            <a:off x="1588" y="0"/>
            <a:ext cx="10160786" cy="1044329"/>
          </a:xfrm>
          <a:prstGeom prst="rect">
            <a:avLst/>
          </a:prstGeom>
          <a:solidFill>
            <a:schemeClr val="lt1">
              <a:alpha val="66000"/>
            </a:schemeClr>
          </a:solidFill>
          <a:ln>
            <a:noFill/>
          </a:ln>
        </p:spPr>
        <p:txBody>
          <a:bodyPr lIns="45713" tIns="22850" rIns="45713" bIns="22850" anchor="ctr" anchorCtr="0">
            <a:noAutofit/>
          </a:bodyPr>
          <a:lstStyle/>
          <a:p>
            <a:pPr algn="ctr"/>
            <a:endParaRPr lang="es-US" dirty="0">
              <a:solidFill>
                <a:schemeClr val="lt1"/>
              </a:solidFill>
              <a:latin typeface="Montserrat"/>
              <a:ea typeface="Montserrat"/>
              <a:cs typeface="Montserrat"/>
              <a:sym typeface="Montserrat"/>
            </a:endParaRPr>
          </a:p>
        </p:txBody>
      </p:sp>
      <p:sp>
        <p:nvSpPr>
          <p:cNvPr id="3" name="Shape 317"/>
          <p:cNvSpPr txBox="1"/>
          <p:nvPr/>
        </p:nvSpPr>
        <p:spPr>
          <a:xfrm>
            <a:off x="883217" y="259643"/>
            <a:ext cx="7439411" cy="634771"/>
          </a:xfrm>
          <a:prstGeom prst="rect">
            <a:avLst/>
          </a:prstGeom>
          <a:noFill/>
          <a:ln>
            <a:noFill/>
          </a:ln>
        </p:spPr>
        <p:txBody>
          <a:bodyPr lIns="45713" tIns="22850" rIns="45713" bIns="22850" anchor="t" anchorCtr="0">
            <a:noAutofit/>
          </a:bodyPr>
          <a:lstStyle/>
          <a:p>
            <a:pPr>
              <a:buSzPct val="25000"/>
            </a:pPr>
            <a:r>
              <a:rPr lang="es-US" sz="3000" b="1" dirty="0">
                <a:latin typeface="Montserrat"/>
                <a:ea typeface="Montserrat"/>
                <a:cs typeface="Montserrat"/>
                <a:sym typeface="Montserrat"/>
              </a:rPr>
              <a:t>ÁREA DE ENFOQUE: </a:t>
            </a:r>
            <a:r>
              <a:rPr lang="es-US" sz="3000" b="1" dirty="0" smtClean="0">
                <a:latin typeface="Montserrat"/>
                <a:ea typeface="Montserrat"/>
                <a:cs typeface="Montserrat"/>
                <a:sym typeface="Montserrat"/>
              </a:rPr>
              <a:t>EL SOUTH END</a:t>
            </a:r>
            <a:endParaRPr lang="es-US" sz="3000" b="1" dirty="0">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lang="es-US" dirty="0">
              <a:solidFill>
                <a:srgbClr val="E2625C"/>
              </a:solidFill>
              <a:latin typeface="Lato"/>
              <a:ea typeface="Lato"/>
              <a:cs typeface="Lato"/>
              <a:sym typeface="Lato"/>
            </a:endParaRPr>
          </a:p>
        </p:txBody>
      </p:sp>
      <p:pic>
        <p:nvPicPr>
          <p:cNvPr id="6" name="Shape 2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487511" y="359498"/>
            <a:ext cx="1365737" cy="179029"/>
          </a:xfrm>
          <a:prstGeom prst="rect">
            <a:avLst/>
          </a:prstGeom>
          <a:noFill/>
          <a:ln>
            <a:noFill/>
          </a:ln>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70287" y="2738863"/>
            <a:ext cx="1301249" cy="1759985"/>
          </a:xfrm>
          <a:prstGeom prst="rect">
            <a:avLst/>
          </a:prstGeom>
        </p:spPr>
      </p:pic>
      <p:grpSp>
        <p:nvGrpSpPr>
          <p:cNvPr id="11" name="Group 10"/>
          <p:cNvGrpSpPr/>
          <p:nvPr/>
        </p:nvGrpSpPr>
        <p:grpSpPr>
          <a:xfrm>
            <a:off x="10487512" y="1053661"/>
            <a:ext cx="1218252" cy="1506659"/>
            <a:chOff x="16057537" y="763507"/>
            <a:chExt cx="3373463" cy="4295788"/>
          </a:xfrm>
        </p:grpSpPr>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342325" y="763507"/>
              <a:ext cx="3088675" cy="4295788"/>
            </a:xfrm>
            <a:prstGeom prst="rect">
              <a:avLst/>
            </a:prstGeom>
          </p:spPr>
        </p:pic>
        <p:sp>
          <p:nvSpPr>
            <p:cNvPr id="13" name="Rectangle 12"/>
            <p:cNvSpPr/>
            <p:nvPr/>
          </p:nvSpPr>
          <p:spPr>
            <a:xfrm>
              <a:off x="16057537" y="3331029"/>
              <a:ext cx="1054806" cy="1122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s-US" sz="900" dirty="0"/>
            </a:p>
          </p:txBody>
        </p:sp>
      </p:grpSp>
      <p:sp>
        <p:nvSpPr>
          <p:cNvPr id="16" name="Shape 379"/>
          <p:cNvSpPr txBox="1"/>
          <p:nvPr/>
        </p:nvSpPr>
        <p:spPr>
          <a:xfrm>
            <a:off x="919792" y="5811408"/>
            <a:ext cx="9471117" cy="459303"/>
          </a:xfrm>
          <a:prstGeom prst="rect">
            <a:avLst/>
          </a:prstGeom>
          <a:noFill/>
          <a:ln>
            <a:noFill/>
          </a:ln>
        </p:spPr>
        <p:txBody>
          <a:bodyPr lIns="45713" tIns="22850" rIns="45713" bIns="22850" anchor="t" anchorCtr="0">
            <a:noAutofit/>
          </a:bodyPr>
          <a:lstStyle/>
          <a:p>
            <a:pPr lvl="0">
              <a:buSzPct val="25000"/>
            </a:pPr>
            <a:r>
              <a:rPr lang="es-US" sz="2400" dirty="0">
                <a:latin typeface="Lora" charset="0"/>
                <a:ea typeface="Lora" charset="0"/>
                <a:cs typeface="Lora" charset="0"/>
              </a:rPr>
              <a:t>38,600 + personas, 20,000 empleos, </a:t>
            </a:r>
            <a:r>
              <a:rPr lang="es-US" sz="2400" dirty="0" smtClean="0">
                <a:latin typeface="Lora" charset="0"/>
                <a:ea typeface="Lora" charset="0"/>
                <a:cs typeface="Lora" charset="0"/>
              </a:rPr>
              <a:t>+$3.6 </a:t>
            </a:r>
            <a:r>
              <a:rPr lang="es-US" sz="2400" dirty="0">
                <a:latin typeface="Lora" charset="0"/>
                <a:ea typeface="Lora" charset="0"/>
                <a:cs typeface="Lora" charset="0"/>
              </a:rPr>
              <a:t>billón hacia economía para la ciudad</a:t>
            </a:r>
            <a:endParaRPr lang="es-US" sz="2400" dirty="0">
              <a:solidFill>
                <a:schemeClr val="dk2"/>
              </a:solidFill>
              <a:latin typeface="Lora" charset="0"/>
              <a:ea typeface="Lora" charset="0"/>
              <a:cs typeface="Lora" charset="0"/>
              <a:sym typeface="Montserrat"/>
            </a:endParaRPr>
          </a:p>
        </p:txBody>
      </p:sp>
      <p:sp>
        <p:nvSpPr>
          <p:cNvPr id="17" name="Shape 238"/>
          <p:cNvSpPr/>
          <p:nvPr/>
        </p:nvSpPr>
        <p:spPr>
          <a:xfrm>
            <a:off x="1588" y="5983909"/>
            <a:ext cx="734479" cy="114300"/>
          </a:xfrm>
          <a:prstGeom prst="rect">
            <a:avLst/>
          </a:prstGeom>
          <a:solidFill>
            <a:srgbClr val="F14F47"/>
          </a:solidFill>
          <a:ln>
            <a:noFill/>
          </a:ln>
        </p:spPr>
        <p:txBody>
          <a:bodyPr lIns="45713" tIns="22850" rIns="45713" bIns="22850" anchor="ctr" anchorCtr="0">
            <a:noAutofit/>
          </a:bodyPr>
          <a:lstStyle/>
          <a:p>
            <a:pPr algn="ctr"/>
            <a:endParaRPr lang="es-US" dirty="0">
              <a:solidFill>
                <a:srgbClr val="62AB45"/>
              </a:solidFill>
              <a:latin typeface="Lato"/>
              <a:ea typeface="Lato"/>
              <a:cs typeface="Lato"/>
              <a:sym typeface="Lato"/>
            </a:endParaRPr>
          </a:p>
        </p:txBody>
      </p:sp>
      <p:pic>
        <p:nvPicPr>
          <p:cNvPr id="14" name="Picture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626540" y="4677391"/>
            <a:ext cx="1252504" cy="1694769"/>
          </a:xfrm>
          <a:prstGeom prst="rect">
            <a:avLst/>
          </a:prstGeom>
        </p:spPr>
      </p:pic>
      <p:sp>
        <p:nvSpPr>
          <p:cNvPr id="2" name="Rectangle 1"/>
          <p:cNvSpPr/>
          <p:nvPr/>
        </p:nvSpPr>
        <p:spPr>
          <a:xfrm>
            <a:off x="10222334" y="1753848"/>
            <a:ext cx="706058" cy="698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dirty="0"/>
          </a:p>
        </p:txBody>
      </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t="213" b="25321"/>
          <a:stretch/>
        </p:blipFill>
        <p:spPr>
          <a:xfrm>
            <a:off x="612922" y="1014893"/>
            <a:ext cx="7764379" cy="4336339"/>
          </a:xfrm>
          <a:prstGeom prst="rect">
            <a:avLst/>
          </a:prstGeom>
        </p:spPr>
      </p:pic>
    </p:spTree>
    <p:extLst>
      <p:ext uri="{BB962C8B-B14F-4D97-AF65-F5344CB8AC3E}">
        <p14:creationId xmlns:p14="http://schemas.microsoft.com/office/powerpoint/2010/main" val="70911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310" y="1347768"/>
            <a:ext cx="6821532" cy="5101233"/>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1588" y="1860112"/>
            <a:ext cx="6768180" cy="2519381"/>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a:latin typeface="Montserrat"/>
                <a:ea typeface="Montserrat"/>
                <a:cs typeface="Montserrat"/>
                <a:sym typeface="Montserrat"/>
              </a:rPr>
              <a:t>SOUTH END </a:t>
            </a:r>
            <a:r>
              <a:rPr lang="en-US" sz="2700" b="1" smtClean="0">
                <a:latin typeface="Montserrat"/>
                <a:ea typeface="Montserrat"/>
                <a:cs typeface="Montserrat"/>
                <a:sym typeface="Montserrat"/>
              </a:rPr>
              <a:t>EN ACCION</a:t>
            </a:r>
            <a:endParaRPr lang="en-US" sz="2700" b="1">
              <a:latin typeface="Montserrat"/>
              <a:ea typeface="Montserrat"/>
              <a:cs typeface="Montserrat"/>
              <a:sym typeface="Montserrat"/>
            </a:endParaRP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smtClean="0">
                <a:latin typeface="Montserrat" charset="0"/>
                <a:ea typeface="Montserrat" charset="0"/>
                <a:cs typeface="Montserrat" charset="0"/>
              </a:rPr>
              <a:t>Costas </a:t>
            </a:r>
            <a:r>
              <a:rPr lang="en-US" sz="2000" dirty="0" err="1" smtClean="0">
                <a:latin typeface="Montserrat" charset="0"/>
                <a:ea typeface="Montserrat" charset="0"/>
                <a:cs typeface="Montserrat" charset="0"/>
              </a:rPr>
              <a:t>Protegida</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517325" y="2038855"/>
            <a:ext cx="6011811" cy="2340638"/>
          </a:xfrm>
          <a:prstGeom prst="rect">
            <a:avLst/>
          </a:prstGeom>
          <a:noFill/>
          <a:ln>
            <a:noFill/>
          </a:ln>
        </p:spPr>
        <p:txBody>
          <a:bodyPr lIns="45713" tIns="22850" rIns="45713" bIns="22850" anchor="t" anchorCtr="0">
            <a:noAutofit/>
          </a:bodyPr>
          <a:lstStyle/>
          <a:p>
            <a:pPr>
              <a:buSzPct val="25000"/>
            </a:pPr>
            <a:r>
              <a:rPr lang="es-US" sz="2400" b="1" dirty="0">
                <a:solidFill>
                  <a:schemeClr val="bg1"/>
                </a:solidFill>
                <a:latin typeface="Montserrat"/>
                <a:ea typeface="Montserrat"/>
                <a:cs typeface="Montserrat"/>
                <a:sym typeface="Montserrat"/>
              </a:rPr>
              <a:t>ESTRATEGIAS PROPUESTAS:</a:t>
            </a:r>
          </a:p>
          <a:p>
            <a:pPr>
              <a:buSzPct val="25000"/>
            </a:pPr>
            <a:endParaRPr lang="es-US" sz="1600" dirty="0" smtClean="0">
              <a:solidFill>
                <a:schemeClr val="bg1"/>
              </a:solidFill>
              <a:latin typeface="Lora" panose="02000503000000020004" pitchFamily="2" charset="0"/>
              <a:ea typeface="Montserrat"/>
              <a:cs typeface="Montserrat"/>
              <a:sym typeface="Montserrat"/>
            </a:endParaRPr>
          </a:p>
          <a:p>
            <a:pPr marL="285750" indent="-285750">
              <a:buSzPct val="100000"/>
              <a:buFont typeface="Arial" panose="020B0604020202020204" pitchFamily="34" charset="0"/>
              <a:buChar char="•"/>
            </a:pPr>
            <a:r>
              <a:rPr lang="es-US" sz="1600" dirty="0" smtClean="0">
                <a:solidFill>
                  <a:schemeClr val="bg1"/>
                </a:solidFill>
                <a:latin typeface="Lora" panose="02000503000000020004" pitchFamily="2" charset="0"/>
                <a:ea typeface="Montserrat"/>
                <a:cs typeface="Montserrat"/>
                <a:sym typeface="Montserrat"/>
              </a:rPr>
              <a:t>Involucrar </a:t>
            </a:r>
            <a:r>
              <a:rPr lang="es-US" sz="1600" dirty="0">
                <a:solidFill>
                  <a:schemeClr val="bg1"/>
                </a:solidFill>
                <a:latin typeface="Lora" panose="02000503000000020004" pitchFamily="2" charset="0"/>
                <a:ea typeface="Montserrat"/>
                <a:cs typeface="Montserrat"/>
                <a:sym typeface="Montserrat"/>
              </a:rPr>
              <a:t>a los Bostonianos como socios</a:t>
            </a:r>
          </a:p>
          <a:p>
            <a:pPr marL="285750" indent="-285750">
              <a:buSzPct val="100000"/>
              <a:buFont typeface="Arial" panose="020B0604020202020204" pitchFamily="34" charset="0"/>
              <a:buChar char="•"/>
            </a:pPr>
            <a:r>
              <a:rPr lang="es-US" sz="1600" dirty="0">
                <a:solidFill>
                  <a:schemeClr val="bg1"/>
                </a:solidFill>
                <a:latin typeface="Lora" panose="02000503000000020004" pitchFamily="2" charset="0"/>
                <a:ea typeface="Montserrat"/>
                <a:cs typeface="Montserrat"/>
                <a:sym typeface="Montserrat"/>
              </a:rPr>
              <a:t>Co-crear planes de barrio</a:t>
            </a:r>
          </a:p>
          <a:p>
            <a:pPr marL="285750" indent="-285750">
              <a:buSzPct val="100000"/>
              <a:buFont typeface="Arial" panose="020B0604020202020204" pitchFamily="34" charset="0"/>
              <a:buChar char="•"/>
            </a:pPr>
            <a:r>
              <a:rPr lang="es-US" sz="1600" dirty="0">
                <a:solidFill>
                  <a:schemeClr val="bg1"/>
                </a:solidFill>
                <a:latin typeface="Lora" panose="02000503000000020004" pitchFamily="2" charset="0"/>
                <a:ea typeface="Montserrat"/>
                <a:cs typeface="Montserrat"/>
                <a:sym typeface="Montserrat"/>
              </a:rPr>
              <a:t>Proporcionar </a:t>
            </a:r>
            <a:r>
              <a:rPr lang="es-US" sz="1600" dirty="0" smtClean="0">
                <a:solidFill>
                  <a:schemeClr val="bg1"/>
                </a:solidFill>
                <a:latin typeface="Lora" panose="02000503000000020004" pitchFamily="2" charset="0"/>
                <a:ea typeface="Montserrat"/>
                <a:cs typeface="Montserrat"/>
                <a:sym typeface="Montserrat"/>
              </a:rPr>
              <a:t>entrenamiento para </a:t>
            </a:r>
            <a:r>
              <a:rPr lang="es-US" sz="1600" dirty="0">
                <a:solidFill>
                  <a:schemeClr val="bg1"/>
                </a:solidFill>
                <a:latin typeface="Lora" panose="02000503000000020004" pitchFamily="2" charset="0"/>
                <a:ea typeface="Montserrat"/>
                <a:cs typeface="Montserrat"/>
                <a:sym typeface="Montserrat"/>
              </a:rPr>
              <a:t>trabajos en resiliencia</a:t>
            </a:r>
          </a:p>
          <a:p>
            <a:pPr marL="285750" indent="-285750">
              <a:buSzPct val="100000"/>
              <a:buFont typeface="Arial" panose="020B0604020202020204" pitchFamily="34" charset="0"/>
              <a:buChar char="•"/>
            </a:pPr>
            <a:r>
              <a:rPr lang="es-US" sz="1600" dirty="0">
                <a:solidFill>
                  <a:schemeClr val="bg1"/>
                </a:solidFill>
                <a:latin typeface="Lora" panose="02000503000000020004" pitchFamily="2" charset="0"/>
                <a:ea typeface="Montserrat"/>
                <a:cs typeface="Montserrat"/>
                <a:sym typeface="Montserrat"/>
              </a:rPr>
              <a:t>La protección a corto plazo es necesaria en Dorchester </a:t>
            </a:r>
            <a:r>
              <a:rPr lang="es-US" sz="1600" dirty="0" err="1">
                <a:solidFill>
                  <a:schemeClr val="bg1"/>
                </a:solidFill>
                <a:latin typeface="Lora" panose="02000503000000020004" pitchFamily="2" charset="0"/>
                <a:ea typeface="Montserrat"/>
                <a:cs typeface="Montserrat"/>
                <a:sym typeface="Montserrat"/>
              </a:rPr>
              <a:t>Bay</a:t>
            </a:r>
            <a:r>
              <a:rPr lang="es-US" sz="1600" dirty="0">
                <a:solidFill>
                  <a:schemeClr val="bg1"/>
                </a:solidFill>
                <a:latin typeface="Lora" panose="02000503000000020004" pitchFamily="2" charset="0"/>
                <a:ea typeface="Montserrat"/>
                <a:cs typeface="Montserrat"/>
                <a:sym typeface="Montserrat"/>
              </a:rPr>
              <a:t>, en el South Boston </a:t>
            </a:r>
            <a:r>
              <a:rPr lang="es-US" sz="1600" dirty="0" err="1">
                <a:solidFill>
                  <a:schemeClr val="bg1"/>
                </a:solidFill>
                <a:latin typeface="Lora" panose="02000503000000020004" pitchFamily="2" charset="0"/>
                <a:ea typeface="Montserrat"/>
                <a:cs typeface="Montserrat"/>
                <a:sym typeface="Montserrat"/>
              </a:rPr>
              <a:t>Waterfront</a:t>
            </a:r>
            <a:r>
              <a:rPr lang="es-US" sz="1600" dirty="0">
                <a:solidFill>
                  <a:schemeClr val="bg1"/>
                </a:solidFill>
                <a:latin typeface="Lora" panose="02000503000000020004" pitchFamily="2" charset="0"/>
                <a:ea typeface="Montserrat"/>
                <a:cs typeface="Montserrat"/>
                <a:sym typeface="Montserrat"/>
              </a:rPr>
              <a:t>, y la nueva presa del río Charles</a:t>
            </a:r>
            <a:endParaRPr lang="en-US" sz="1600" dirty="0">
              <a:solidFill>
                <a:schemeClr val="bg1"/>
              </a:solidFill>
              <a:latin typeface="Lora" panose="02000503000000020004" pitchFamily="2" charset="0"/>
              <a:ea typeface="Montserrat"/>
              <a:cs typeface="Montserrat"/>
              <a:sym typeface="Montserrat"/>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7236" y="35445"/>
            <a:ext cx="1242480" cy="892643"/>
          </a:xfrm>
          <a:prstGeom prst="rect">
            <a:avLst/>
          </a:prstGeom>
        </p:spPr>
      </p:pic>
    </p:spTree>
    <p:extLst>
      <p:ext uri="{BB962C8B-B14F-4D97-AF65-F5344CB8AC3E}">
        <p14:creationId xmlns:p14="http://schemas.microsoft.com/office/powerpoint/2010/main" val="829967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6460"/>
          <a:stretch/>
        </p:blipFill>
        <p:spPr>
          <a:xfrm>
            <a:off x="-1587" y="1048813"/>
            <a:ext cx="12192000" cy="5074920"/>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1587" y="1578967"/>
            <a:ext cx="5724525" cy="2755527"/>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819422" y="148074"/>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SOUTH END</a:t>
            </a:r>
            <a:r>
              <a:rPr lang="en-US" sz="2700" b="1" dirty="0" smtClean="0">
                <a:latin typeface="Montserrat"/>
                <a:ea typeface="Montserrat"/>
                <a:cs typeface="Montserrat"/>
                <a:sym typeface="Montserrat"/>
              </a:rPr>
              <a:t> IN </a:t>
            </a:r>
            <a:r>
              <a:rPr lang="en-US" sz="2700" b="1" dirty="0">
                <a:latin typeface="Montserrat"/>
                <a:ea typeface="Montserrat"/>
                <a:cs typeface="Montserrat"/>
                <a:sym typeface="Montserrat"/>
              </a:rPr>
              <a:t>ACTION</a:t>
            </a:r>
          </a:p>
        </p:txBody>
      </p:sp>
      <p:sp>
        <p:nvSpPr>
          <p:cNvPr id="14" name="Shape 379"/>
          <p:cNvSpPr txBox="1"/>
          <p:nvPr/>
        </p:nvSpPr>
        <p:spPr>
          <a:xfrm>
            <a:off x="866926" y="534638"/>
            <a:ext cx="8002171" cy="394504"/>
          </a:xfrm>
          <a:prstGeom prst="rect">
            <a:avLst/>
          </a:prstGeom>
          <a:noFill/>
          <a:ln>
            <a:noFill/>
          </a:ln>
        </p:spPr>
        <p:txBody>
          <a:bodyPr lIns="45713" tIns="22850" rIns="45713" bIns="22850" anchor="t" anchorCtr="0">
            <a:noAutofit/>
          </a:bodyPr>
          <a:lstStyle/>
          <a:p>
            <a:pPr lvl="0">
              <a:buSzPct val="25000"/>
            </a:pPr>
            <a:r>
              <a:rPr lang="en-US" sz="2000" dirty="0" err="1" smtClean="0">
                <a:solidFill>
                  <a:schemeClr val="dk2"/>
                </a:solidFill>
                <a:latin typeface="Montserrat" charset="0"/>
                <a:ea typeface="Montserrat" charset="0"/>
                <a:cs typeface="Montserrat" charset="0"/>
                <a:sym typeface="Montserrat"/>
              </a:rPr>
              <a:t>Infraestructura</a:t>
            </a:r>
            <a:r>
              <a:rPr lang="en-US" sz="2000" dirty="0" smtClean="0">
                <a:solidFill>
                  <a:schemeClr val="dk2"/>
                </a:solidFill>
                <a:latin typeface="Montserrat" charset="0"/>
                <a:ea typeface="Montserrat" charset="0"/>
                <a:cs typeface="Montserrat" charset="0"/>
                <a:sym typeface="Montserrat"/>
              </a:rPr>
              <a:t> </a:t>
            </a:r>
            <a:r>
              <a:rPr lang="en-US" sz="2000" dirty="0" err="1">
                <a:solidFill>
                  <a:schemeClr val="dk2"/>
                </a:solidFill>
                <a:latin typeface="Montserrat" charset="0"/>
                <a:ea typeface="Montserrat" charset="0"/>
                <a:cs typeface="Montserrat" charset="0"/>
                <a:sym typeface="Montserrat"/>
              </a:rPr>
              <a:t>Resiliente</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409448" y="1579750"/>
            <a:ext cx="5044157" cy="3020819"/>
          </a:xfrm>
          <a:prstGeom prst="rect">
            <a:avLst/>
          </a:prstGeom>
          <a:noFill/>
          <a:ln>
            <a:noFill/>
          </a:ln>
        </p:spPr>
        <p:txBody>
          <a:bodyPr lIns="45713" tIns="22850" rIns="45713" bIns="22850" anchor="t" anchorCtr="0">
            <a:noAutofit/>
          </a:bodyPr>
          <a:lstStyle/>
          <a:p>
            <a:pPr>
              <a:buSzPct val="25000"/>
            </a:pPr>
            <a:r>
              <a:rPr lang="es-US" sz="2400" b="1" dirty="0">
                <a:solidFill>
                  <a:schemeClr val="bg1"/>
                </a:solidFill>
                <a:latin typeface="Lora" charset="0"/>
                <a:ea typeface="Lora" charset="0"/>
                <a:cs typeface="Lora" charset="0"/>
              </a:rPr>
              <a:t>ESTRATEGIAS PROPUESTAS:</a:t>
            </a:r>
          </a:p>
          <a:p>
            <a:pPr>
              <a:buSzPct val="25000"/>
            </a:pPr>
            <a:endParaRPr lang="es-US" sz="1600" dirty="0">
              <a:solidFill>
                <a:schemeClr val="bg1"/>
              </a:solidFill>
              <a:latin typeface="Lora" charset="0"/>
              <a:ea typeface="Lora" charset="0"/>
              <a:cs typeface="Lora" charset="0"/>
            </a:endParaRPr>
          </a:p>
          <a:p>
            <a:pPr marL="285750" indent="-285750">
              <a:buSzPct val="100000"/>
              <a:buFont typeface="Arial" panose="020B0604020202020204" pitchFamily="34" charset="0"/>
              <a:buChar char="•"/>
            </a:pPr>
            <a:r>
              <a:rPr lang="es-US" sz="1600" dirty="0">
                <a:solidFill>
                  <a:schemeClr val="bg1"/>
                </a:solidFill>
                <a:latin typeface="Lora" charset="0"/>
                <a:ea typeface="Lora" charset="0"/>
                <a:cs typeface="Lora" charset="0"/>
              </a:rPr>
              <a:t>Desarrollar planes coordinados de respuesta al riesgo para eventos climáticos extremos.</a:t>
            </a:r>
          </a:p>
          <a:p>
            <a:pPr marL="285750" indent="-285750">
              <a:buSzPct val="100000"/>
              <a:buFont typeface="Arial" panose="020B0604020202020204" pitchFamily="34" charset="0"/>
              <a:buChar char="•"/>
            </a:pPr>
            <a:r>
              <a:rPr lang="es-US" sz="1600" dirty="0">
                <a:solidFill>
                  <a:schemeClr val="bg1"/>
                </a:solidFill>
                <a:latin typeface="Lora" charset="0"/>
                <a:ea typeface="Lora" charset="0"/>
                <a:cs typeface="Lora" charset="0"/>
              </a:rPr>
              <a:t>Apoyar la evaluación del MTBA de los impactos de las inundaciones.</a:t>
            </a:r>
          </a:p>
          <a:p>
            <a:pPr marL="285750" indent="-285750">
              <a:buSzPct val="100000"/>
              <a:buFont typeface="Arial" panose="020B0604020202020204" pitchFamily="34" charset="0"/>
              <a:buChar char="•"/>
            </a:pPr>
            <a:r>
              <a:rPr lang="es-US" sz="1600" dirty="0" smtClean="0">
                <a:solidFill>
                  <a:schemeClr val="bg1"/>
                </a:solidFill>
                <a:latin typeface="Lora" charset="0"/>
                <a:ea typeface="Lora" charset="0"/>
                <a:cs typeface="Lora" charset="0"/>
              </a:rPr>
              <a:t>Explorar </a:t>
            </a:r>
            <a:r>
              <a:rPr lang="es-US" sz="1600" dirty="0">
                <a:solidFill>
                  <a:schemeClr val="bg1"/>
                </a:solidFill>
                <a:latin typeface="Lora" charset="0"/>
                <a:ea typeface="Lora" charset="0"/>
                <a:cs typeface="Lora" charset="0"/>
              </a:rPr>
              <a:t>las opciones para una red de energía del vecindario a lo largo de la avenida de Massachusetts, </a:t>
            </a:r>
            <a:r>
              <a:rPr lang="es-US" sz="1600" dirty="0" smtClean="0">
                <a:solidFill>
                  <a:schemeClr val="bg1"/>
                </a:solidFill>
                <a:latin typeface="Lora" charset="0"/>
                <a:ea typeface="Lora" charset="0"/>
                <a:cs typeface="Lora" charset="0"/>
              </a:rPr>
              <a:t>la </a:t>
            </a:r>
            <a:r>
              <a:rPr lang="es-US" sz="1600" dirty="0">
                <a:solidFill>
                  <a:schemeClr val="bg1"/>
                </a:solidFill>
                <a:latin typeface="Lora" charset="0"/>
                <a:ea typeface="Lora" charset="0"/>
                <a:cs typeface="Lora" charset="0"/>
              </a:rPr>
              <a:t>calle de </a:t>
            </a:r>
            <a:r>
              <a:rPr lang="es-US" sz="1600" dirty="0" err="1">
                <a:solidFill>
                  <a:schemeClr val="bg1"/>
                </a:solidFill>
                <a:latin typeface="Lora" charset="0"/>
                <a:ea typeface="Lora" charset="0"/>
                <a:cs typeface="Lora" charset="0"/>
              </a:rPr>
              <a:t>Tremont</a:t>
            </a:r>
            <a:r>
              <a:rPr lang="es-US" sz="1600" dirty="0">
                <a:solidFill>
                  <a:schemeClr val="bg1"/>
                </a:solidFill>
                <a:latin typeface="Lora" charset="0"/>
                <a:ea typeface="Lora" charset="0"/>
                <a:cs typeface="Lora" charset="0"/>
              </a:rPr>
              <a:t> y en el callejón público 706.</a:t>
            </a:r>
            <a:endParaRPr lang="en-US" sz="1600" dirty="0">
              <a:solidFill>
                <a:schemeClr val="bg1"/>
              </a:solidFill>
              <a:latin typeface="Lora" charset="0"/>
              <a:ea typeface="Lora" charset="0"/>
              <a:cs typeface="Lora" charset="0"/>
            </a:endParaRPr>
          </a:p>
        </p:txBody>
      </p:sp>
      <p:pic>
        <p:nvPicPr>
          <p:cNvPr id="11" name="Shape 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761945" y="157833"/>
            <a:ext cx="1291748" cy="756751"/>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9124" y="0"/>
            <a:ext cx="1392867" cy="1000687"/>
          </a:xfrm>
          <a:prstGeom prst="rect">
            <a:avLst/>
          </a:prstGeom>
        </p:spPr>
      </p:pic>
    </p:spTree>
    <p:extLst>
      <p:ext uri="{BB962C8B-B14F-4D97-AF65-F5344CB8AC3E}">
        <p14:creationId xmlns:p14="http://schemas.microsoft.com/office/powerpoint/2010/main" val="1160132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44329"/>
            <a:ext cx="8284971" cy="5778767"/>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6147943" y="1578967"/>
            <a:ext cx="6044057" cy="2864696"/>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a:latin typeface="Montserrat"/>
                <a:ea typeface="Montserrat"/>
                <a:cs typeface="Montserrat"/>
                <a:sym typeface="Montserrat"/>
              </a:rPr>
              <a:t>SOUTH END</a:t>
            </a:r>
            <a:r>
              <a:rPr lang="en-US" sz="2700" b="1" smtClean="0">
                <a:latin typeface="Montserrat"/>
                <a:ea typeface="Montserrat"/>
                <a:cs typeface="Montserrat"/>
                <a:sym typeface="Montserrat"/>
              </a:rPr>
              <a:t> EN ACCION</a:t>
            </a:r>
            <a:endParaRPr lang="en-US" sz="2700" b="1">
              <a:latin typeface="Montserrat"/>
              <a:ea typeface="Montserrat"/>
              <a:cs typeface="Montserrat"/>
              <a:sym typeface="Montserrat"/>
            </a:endParaRP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smtClean="0">
                <a:latin typeface="Montserrat" charset="0"/>
                <a:ea typeface="Montserrat" charset="0"/>
                <a:cs typeface="Montserrat" charset="0"/>
              </a:rPr>
              <a:t>Edificios Adaptivos</a:t>
            </a:r>
            <a:endParaRPr lang="en-US" sz="2000">
              <a:solidFill>
                <a:schemeClr val="dk2"/>
              </a:solidFill>
              <a:latin typeface="Montserrat" charset="0"/>
              <a:ea typeface="Montserrat" charset="0"/>
              <a:cs typeface="Montserrat" charset="0"/>
              <a:sym typeface="Montserrat"/>
            </a:endParaRPr>
          </a:p>
        </p:txBody>
      </p:sp>
      <p:sp>
        <p:nvSpPr>
          <p:cNvPr id="18" name="Shape 446"/>
          <p:cNvSpPr txBox="1"/>
          <p:nvPr/>
        </p:nvSpPr>
        <p:spPr>
          <a:xfrm>
            <a:off x="6663681" y="1757707"/>
            <a:ext cx="5421982" cy="3020819"/>
          </a:xfrm>
          <a:prstGeom prst="rect">
            <a:avLst/>
          </a:prstGeom>
          <a:noFill/>
          <a:ln>
            <a:noFill/>
          </a:ln>
        </p:spPr>
        <p:txBody>
          <a:bodyPr lIns="45713" tIns="22850" rIns="45713" bIns="22850" anchor="t" anchorCtr="0">
            <a:noAutofit/>
          </a:bodyPr>
          <a:lstStyle/>
          <a:p>
            <a:pPr>
              <a:buSzPct val="25000"/>
            </a:pPr>
            <a:r>
              <a:rPr lang="en-US" sz="2400" b="1" smtClean="0">
                <a:solidFill>
                  <a:schemeClr val="bg1"/>
                </a:solidFill>
                <a:latin typeface="Montserrat"/>
                <a:ea typeface="Montserrat"/>
                <a:cs typeface="Montserrat"/>
                <a:sym typeface="Montserrat"/>
              </a:rPr>
              <a:t>ESTRATEGIAS PROPUESTAS: </a:t>
            </a:r>
            <a:endParaRPr lang="en-US" sz="2400" b="1">
              <a:solidFill>
                <a:schemeClr val="bg1"/>
              </a:solidFill>
              <a:latin typeface="Montserrat"/>
              <a:ea typeface="Montserrat"/>
              <a:cs typeface="Montserrat"/>
              <a:sym typeface="Montserrat"/>
            </a:endParaRPr>
          </a:p>
          <a:p>
            <a:pPr marL="285750" indent="-285750">
              <a:buFont typeface="Arial" charset="0"/>
              <a:buChar char="•"/>
            </a:pPr>
            <a:endParaRPr lang="en-CA" sz="1600" smtClean="0">
              <a:solidFill>
                <a:schemeClr val="bg1"/>
              </a:solidFill>
              <a:latin typeface="Lora" charset="0"/>
              <a:ea typeface="Lora" charset="0"/>
              <a:cs typeface="Lora" charset="0"/>
            </a:endParaRPr>
          </a:p>
          <a:p>
            <a:pPr marL="285750" indent="-285750">
              <a:buFont typeface="Arial" charset="0"/>
              <a:buChar char="•"/>
            </a:pPr>
            <a:r>
              <a:rPr lang="es-US" sz="1600">
                <a:solidFill>
                  <a:schemeClr val="bg1"/>
                </a:solidFill>
                <a:latin typeface="Lora" charset="0"/>
                <a:ea typeface="Lora" charset="0"/>
                <a:cs typeface="Lora" charset="0"/>
              </a:rPr>
              <a:t>Actualizar los códigos de zonificación y construcción y notificar a los desarrolladores con proyectos en curso para actualizar los planes</a:t>
            </a:r>
            <a:r>
              <a:rPr lang="es-US" sz="1600" smtClean="0">
                <a:solidFill>
                  <a:schemeClr val="bg1"/>
                </a:solidFill>
                <a:latin typeface="Lora" charset="0"/>
                <a:ea typeface="Lora" charset="0"/>
                <a:cs typeface="Lora" charset="0"/>
              </a:rPr>
              <a:t>.</a:t>
            </a:r>
          </a:p>
          <a:p>
            <a:pPr marL="285750" indent="-285750">
              <a:buFont typeface="Arial" charset="0"/>
              <a:buChar char="•"/>
            </a:pPr>
            <a:r>
              <a:rPr lang="es-US" sz="1600" smtClean="0">
                <a:solidFill>
                  <a:schemeClr val="bg1"/>
                </a:solidFill>
                <a:latin typeface="Lora" charset="0"/>
                <a:ea typeface="Lora" charset="0"/>
                <a:cs typeface="Lora" charset="0"/>
              </a:rPr>
              <a:t>Ayudar </a:t>
            </a:r>
            <a:r>
              <a:rPr lang="es-US" sz="1600">
                <a:solidFill>
                  <a:schemeClr val="bg1"/>
                </a:solidFill>
                <a:latin typeface="Lora" charset="0"/>
                <a:ea typeface="Lora" charset="0"/>
                <a:cs typeface="Lora" charset="0"/>
              </a:rPr>
              <a:t>a los propietarios de edificios a evaluar los posibles impactos y aumentar la resiliencia</a:t>
            </a:r>
            <a:r>
              <a:rPr lang="es-US" sz="1600" smtClean="0">
                <a:solidFill>
                  <a:schemeClr val="bg1"/>
                </a:solidFill>
                <a:latin typeface="Lora" charset="0"/>
                <a:ea typeface="Lora" charset="0"/>
                <a:cs typeface="Lora" charset="0"/>
              </a:rPr>
              <a:t>.</a:t>
            </a:r>
          </a:p>
          <a:p>
            <a:pPr marL="285750" indent="-285750">
              <a:buFont typeface="Arial" charset="0"/>
              <a:buChar char="•"/>
            </a:pPr>
            <a:r>
              <a:rPr lang="es-US" sz="1600">
                <a:solidFill>
                  <a:schemeClr val="bg1"/>
                </a:solidFill>
                <a:latin typeface="Lora" charset="0"/>
                <a:ea typeface="Lora" charset="0"/>
                <a:cs typeface="Lora" charset="0"/>
              </a:rPr>
              <a:t>Promover el acceso a los seguros</a:t>
            </a:r>
            <a:r>
              <a:rPr lang="en-CA" sz="1600" smtClean="0">
                <a:solidFill>
                  <a:schemeClr val="bg1"/>
                </a:solidFill>
                <a:latin typeface="Lora" charset="0"/>
                <a:ea typeface="Lora" charset="0"/>
                <a:cs typeface="Lora" charset="0"/>
              </a:rPr>
              <a:t>.</a:t>
            </a:r>
            <a:endParaRPr lang="en-US" sz="1600">
              <a:solidFill>
                <a:schemeClr val="bg1"/>
              </a:solidFill>
              <a:latin typeface="Lora" charset="0"/>
              <a:ea typeface="Lora" charset="0"/>
              <a:cs typeface="Lora" charset="0"/>
            </a:endParaRPr>
          </a:p>
          <a:p>
            <a:pPr marL="285750" indent="-285750">
              <a:buFont typeface="Arial" charset="0"/>
              <a:buChar char="•"/>
            </a:pPr>
            <a:r>
              <a:rPr lang="en-CA" sz="1600" err="1">
                <a:solidFill>
                  <a:schemeClr val="bg1"/>
                </a:solidFill>
                <a:latin typeface="Lora" charset="0"/>
                <a:ea typeface="Lora" charset="0"/>
                <a:cs typeface="Lora" charset="0"/>
              </a:rPr>
              <a:t>Preparar</a:t>
            </a:r>
            <a:r>
              <a:rPr lang="en-CA" sz="1600">
                <a:solidFill>
                  <a:schemeClr val="bg1"/>
                </a:solidFill>
                <a:latin typeface="Lora" charset="0"/>
                <a:ea typeface="Lora" charset="0"/>
                <a:cs typeface="Lora" charset="0"/>
              </a:rPr>
              <a:t> </a:t>
            </a:r>
            <a:r>
              <a:rPr lang="es-US" sz="1600" smtClean="0">
                <a:solidFill>
                  <a:schemeClr val="bg1"/>
                </a:solidFill>
                <a:latin typeface="Lora" charset="0"/>
                <a:ea typeface="Lora" charset="0"/>
                <a:cs typeface="Lora" charset="0"/>
              </a:rPr>
              <a:t>edificios</a:t>
            </a:r>
            <a:r>
              <a:rPr lang="en-CA" sz="1600" smtClean="0">
                <a:solidFill>
                  <a:schemeClr val="bg1"/>
                </a:solidFill>
                <a:latin typeface="Lora" charset="0"/>
                <a:ea typeface="Lora" charset="0"/>
                <a:cs typeface="Lora" charset="0"/>
              </a:rPr>
              <a:t> </a:t>
            </a:r>
            <a:r>
              <a:rPr lang="en-CA" sz="1600" err="1">
                <a:solidFill>
                  <a:schemeClr val="bg1"/>
                </a:solidFill>
                <a:latin typeface="Lora" charset="0"/>
                <a:ea typeface="Lora" charset="0"/>
                <a:cs typeface="Lora" charset="0"/>
              </a:rPr>
              <a:t>municipales</a:t>
            </a:r>
            <a:r>
              <a:rPr lang="en-CA" sz="1600">
                <a:solidFill>
                  <a:schemeClr val="bg1"/>
                </a:solidFill>
                <a:latin typeface="Lora" charset="0"/>
                <a:ea typeface="Lora" charset="0"/>
                <a:cs typeface="Lora" charset="0"/>
              </a:rPr>
              <a:t> para </a:t>
            </a:r>
            <a:r>
              <a:rPr lang="en-CA" sz="1600" err="1">
                <a:solidFill>
                  <a:schemeClr val="bg1"/>
                </a:solidFill>
                <a:latin typeface="Lora" charset="0"/>
                <a:ea typeface="Lora" charset="0"/>
                <a:cs typeface="Lora" charset="0"/>
              </a:rPr>
              <a:t>resistir</a:t>
            </a:r>
            <a:r>
              <a:rPr lang="en-CA" sz="1600">
                <a:solidFill>
                  <a:schemeClr val="bg1"/>
                </a:solidFill>
                <a:latin typeface="Lora" charset="0"/>
                <a:ea typeface="Lora" charset="0"/>
                <a:cs typeface="Lora" charset="0"/>
              </a:rPr>
              <a:t> el </a:t>
            </a:r>
            <a:r>
              <a:rPr lang="en-CA" sz="1600" err="1">
                <a:solidFill>
                  <a:schemeClr val="bg1"/>
                </a:solidFill>
                <a:latin typeface="Lora" charset="0"/>
                <a:ea typeface="Lora" charset="0"/>
                <a:cs typeface="Lora" charset="0"/>
              </a:rPr>
              <a:t>cambio</a:t>
            </a:r>
            <a:r>
              <a:rPr lang="en-CA" sz="1600">
                <a:solidFill>
                  <a:schemeClr val="bg1"/>
                </a:solidFill>
                <a:latin typeface="Lora" charset="0"/>
                <a:ea typeface="Lora" charset="0"/>
                <a:cs typeface="Lora" charset="0"/>
              </a:rPr>
              <a:t>.</a:t>
            </a:r>
            <a:endParaRPr lang="en-US" sz="1600">
              <a:solidFill>
                <a:schemeClr val="bg1"/>
              </a:solidFill>
              <a:latin typeface="Lora" charset="0"/>
              <a:ea typeface="Lora" charset="0"/>
              <a:cs typeface="Lora"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1053" y="79540"/>
            <a:ext cx="1131804" cy="813130"/>
          </a:xfrm>
          <a:prstGeom prst="rect">
            <a:avLst/>
          </a:prstGeom>
        </p:spPr>
      </p:pic>
    </p:spTree>
    <p:extLst>
      <p:ext uri="{BB962C8B-B14F-4D97-AF65-F5344CB8AC3E}">
        <p14:creationId xmlns:p14="http://schemas.microsoft.com/office/powerpoint/2010/main" val="769163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8" y="1040365"/>
            <a:ext cx="8577072" cy="5827643"/>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dirty="0">
              <a:solidFill>
                <a:schemeClr val="lt1"/>
              </a:solidFill>
              <a:latin typeface="Montserrat"/>
              <a:ea typeface="Montserrat"/>
              <a:cs typeface="Montserrat"/>
              <a:sym typeface="Montserrat"/>
            </a:endParaRPr>
          </a:p>
        </p:txBody>
      </p:sp>
      <p:sp>
        <p:nvSpPr>
          <p:cNvPr id="3" name="Shape 317"/>
          <p:cNvSpPr txBox="1"/>
          <p:nvPr/>
        </p:nvSpPr>
        <p:spPr>
          <a:xfrm>
            <a:off x="507770" y="175993"/>
            <a:ext cx="11307196" cy="634771"/>
          </a:xfrm>
          <a:prstGeom prst="rect">
            <a:avLst/>
          </a:prstGeom>
          <a:noFill/>
          <a:ln>
            <a:noFill/>
          </a:ln>
        </p:spPr>
        <p:txBody>
          <a:bodyPr lIns="45713" tIns="22850" rIns="45713" bIns="22850" anchor="t" anchorCtr="0">
            <a:noAutofit/>
          </a:bodyPr>
          <a:lstStyle/>
          <a:p>
            <a:pPr>
              <a:buSzPct val="25000"/>
            </a:pPr>
            <a:r>
              <a:rPr lang="en-US" sz="2500" b="1" dirty="0" smtClean="0">
                <a:latin typeface="Montserrat"/>
                <a:ea typeface="Montserrat"/>
                <a:cs typeface="Montserrat"/>
                <a:sym typeface="Montserrat"/>
              </a:rPr>
              <a:t>QUE SIGNIFICA CAMBIO DEL CLIMA PARA EL SOUTH END  </a:t>
            </a:r>
            <a:endParaRPr lang="en-US" sz="2500" b="1" dirty="0">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dirty="0">
              <a:solidFill>
                <a:srgbClr val="E2625C"/>
              </a:solidFill>
              <a:latin typeface="Lato"/>
              <a:ea typeface="Lato"/>
              <a:cs typeface="Lato"/>
              <a:sym typeface="Lato"/>
            </a:endParaRPr>
          </a:p>
        </p:txBody>
      </p:sp>
      <p:pic>
        <p:nvPicPr>
          <p:cNvPr id="6"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24996" y="306560"/>
            <a:ext cx="1365737" cy="179029"/>
          </a:xfrm>
          <a:prstGeom prst="rect">
            <a:avLst/>
          </a:prstGeom>
          <a:noFill/>
          <a:ln>
            <a:noFill/>
          </a:ln>
        </p:spPr>
      </p:pic>
      <p:sp>
        <p:nvSpPr>
          <p:cNvPr id="15" name="Shape 351"/>
          <p:cNvSpPr txBox="1"/>
          <p:nvPr/>
        </p:nvSpPr>
        <p:spPr>
          <a:xfrm>
            <a:off x="572860" y="572907"/>
            <a:ext cx="4082706" cy="507899"/>
          </a:xfrm>
          <a:prstGeom prst="rect">
            <a:avLst/>
          </a:prstGeom>
          <a:noFill/>
          <a:ln>
            <a:noFill/>
          </a:ln>
        </p:spPr>
        <p:txBody>
          <a:bodyPr lIns="45713" tIns="22850" rIns="45713" bIns="22850" anchor="t" anchorCtr="0">
            <a:noAutofit/>
          </a:bodyPr>
          <a:lstStyle/>
          <a:p>
            <a:pPr>
              <a:buSzPct val="25000"/>
            </a:pPr>
            <a:r>
              <a:rPr lang="en-US" sz="2000" b="1" dirty="0" err="1">
                <a:solidFill>
                  <a:srgbClr val="FF0000"/>
                </a:solidFill>
                <a:latin typeface="Montserrat"/>
                <a:ea typeface="Montserrat"/>
                <a:cs typeface="Montserrat"/>
                <a:sym typeface="Montserrat"/>
              </a:rPr>
              <a:t>Más</a:t>
            </a:r>
            <a:r>
              <a:rPr lang="en-US" sz="2000" b="1" dirty="0">
                <a:solidFill>
                  <a:srgbClr val="FF0000"/>
                </a:solidFill>
                <a:latin typeface="Montserrat"/>
                <a:ea typeface="Montserrat"/>
                <a:cs typeface="Montserrat"/>
                <a:sym typeface="Montserrat"/>
              </a:rPr>
              <a:t> </a:t>
            </a:r>
            <a:r>
              <a:rPr lang="en-US" sz="2000" b="1" dirty="0" err="1">
                <a:solidFill>
                  <a:srgbClr val="FF0000"/>
                </a:solidFill>
                <a:latin typeface="Montserrat"/>
                <a:ea typeface="Montserrat"/>
                <a:cs typeface="Montserrat"/>
                <a:sym typeface="Montserrat"/>
              </a:rPr>
              <a:t>días</a:t>
            </a:r>
            <a:r>
              <a:rPr lang="en-US" sz="2000" b="1" dirty="0">
                <a:solidFill>
                  <a:srgbClr val="FF0000"/>
                </a:solidFill>
                <a:latin typeface="Montserrat"/>
                <a:ea typeface="Montserrat"/>
                <a:cs typeface="Montserrat"/>
                <a:sym typeface="Montserrat"/>
              </a:rPr>
              <a:t> </a:t>
            </a:r>
            <a:r>
              <a:rPr lang="en-US" sz="2000" b="1" dirty="0" err="1" smtClean="0">
                <a:solidFill>
                  <a:srgbClr val="FF0000"/>
                </a:solidFill>
                <a:latin typeface="Montserrat"/>
                <a:ea typeface="Montserrat"/>
                <a:cs typeface="Montserrat"/>
                <a:sym typeface="Montserrat"/>
              </a:rPr>
              <a:t>calurosos</a:t>
            </a:r>
            <a:endParaRPr lang="en-US" sz="2000" b="1" dirty="0">
              <a:solidFill>
                <a:srgbClr val="FF0000"/>
              </a:solidFill>
              <a:latin typeface="Montserrat"/>
              <a:ea typeface="Montserrat"/>
              <a:cs typeface="Montserrat"/>
              <a:sym typeface="Montserrat"/>
            </a:endParaRPr>
          </a:p>
        </p:txBody>
      </p:sp>
      <p:sp>
        <p:nvSpPr>
          <p:cNvPr id="20" name="Shape 238"/>
          <p:cNvSpPr/>
          <p:nvPr/>
        </p:nvSpPr>
        <p:spPr>
          <a:xfrm>
            <a:off x="7027534" y="3107978"/>
            <a:ext cx="5162879" cy="2853436"/>
          </a:xfrm>
          <a:prstGeom prst="rect">
            <a:avLst/>
          </a:prstGeom>
          <a:solidFill>
            <a:srgbClr val="F14F47"/>
          </a:solidFill>
          <a:ln>
            <a:noFill/>
          </a:ln>
        </p:spPr>
        <p:txBody>
          <a:bodyPr lIns="45713" tIns="22850" rIns="45713" bIns="22850" anchor="ctr" anchorCtr="0">
            <a:noAutofit/>
          </a:bodyPr>
          <a:lstStyle/>
          <a:p>
            <a:pPr marL="285750" indent="-285750">
              <a:buFont typeface="Arial" panose="020B0604020202020204" pitchFamily="34" charset="0"/>
              <a:buChar char="•"/>
            </a:pPr>
            <a:r>
              <a:rPr lang="es-US" dirty="0">
                <a:solidFill>
                  <a:schemeClr val="bg1"/>
                </a:solidFill>
                <a:latin typeface="Lora" panose="02000503000000020004" pitchFamily="2" charset="0"/>
                <a:ea typeface="Lato"/>
                <a:cs typeface="Lato"/>
                <a:sym typeface="Lato"/>
              </a:rPr>
              <a:t>Las "islas de calor" urbanas donde hay menos </a:t>
            </a:r>
            <a:r>
              <a:rPr lang="es-US" dirty="0" smtClean="0">
                <a:solidFill>
                  <a:schemeClr val="bg1"/>
                </a:solidFill>
                <a:latin typeface="Lora" panose="02000503000000020004" pitchFamily="2" charset="0"/>
                <a:ea typeface="Lato"/>
                <a:cs typeface="Lato"/>
                <a:sym typeface="Lato"/>
              </a:rPr>
              <a:t>capas </a:t>
            </a:r>
            <a:r>
              <a:rPr lang="es-US" dirty="0">
                <a:solidFill>
                  <a:schemeClr val="bg1"/>
                </a:solidFill>
                <a:latin typeface="Lora" panose="02000503000000020004" pitchFamily="2" charset="0"/>
                <a:ea typeface="Lato"/>
                <a:cs typeface="Lato"/>
                <a:sym typeface="Lato"/>
              </a:rPr>
              <a:t>de árboles son más calientes y están en mayor riesgo.</a:t>
            </a:r>
          </a:p>
          <a:p>
            <a:endParaRPr lang="es-US" dirty="0">
              <a:solidFill>
                <a:schemeClr val="bg1"/>
              </a:solidFill>
              <a:latin typeface="Lora" panose="02000503000000020004" pitchFamily="2" charset="0"/>
              <a:ea typeface="Lato"/>
              <a:cs typeface="Lato"/>
              <a:sym typeface="Lato"/>
            </a:endParaRPr>
          </a:p>
          <a:p>
            <a:pPr marL="285750" indent="-285750">
              <a:buFont typeface="Arial" panose="020B0604020202020204" pitchFamily="34" charset="0"/>
              <a:buChar char="•"/>
            </a:pPr>
            <a:r>
              <a:rPr lang="es-US" dirty="0">
                <a:solidFill>
                  <a:schemeClr val="bg1"/>
                </a:solidFill>
                <a:latin typeface="Lora" panose="02000503000000020004" pitchFamily="2" charset="0"/>
                <a:ea typeface="Lato"/>
                <a:cs typeface="Lato"/>
                <a:sym typeface="Lato"/>
              </a:rPr>
              <a:t>Algunas personas son más vulnerables al calor que otras como las que tienen enfermedades o que tienen bajos ingresos.</a:t>
            </a:r>
            <a:endParaRPr dirty="0">
              <a:solidFill>
                <a:schemeClr val="bg1"/>
              </a:solidFill>
              <a:latin typeface="Lora" panose="02000503000000020004" pitchFamily="2" charset="0"/>
              <a:ea typeface="Lato"/>
              <a:cs typeface="Lato"/>
              <a:sym typeface="Lato"/>
            </a:endParaRPr>
          </a:p>
        </p:txBody>
      </p:sp>
      <p:sp>
        <p:nvSpPr>
          <p:cNvPr id="5" name="Rectangle 4"/>
          <p:cNvSpPr/>
          <p:nvPr/>
        </p:nvSpPr>
        <p:spPr>
          <a:xfrm>
            <a:off x="7231073" y="3385824"/>
            <a:ext cx="4621139" cy="369332"/>
          </a:xfrm>
          <a:prstGeom prst="rect">
            <a:avLst/>
          </a:prstGeom>
        </p:spPr>
        <p:txBody>
          <a:bodyPr wrap="square">
            <a:spAutoFit/>
          </a:bodyPr>
          <a:lstStyle/>
          <a:p>
            <a:pPr marL="285750" indent="-285750">
              <a:buFont typeface="Arial" charset="0"/>
              <a:buChar char="•"/>
            </a:pPr>
            <a:endParaRPr lang="en-US" dirty="0">
              <a:solidFill>
                <a:schemeClr val="bg1"/>
              </a:solidFill>
              <a:latin typeface="Lora" charset="0"/>
              <a:ea typeface="Lora" charset="0"/>
              <a:cs typeface="Lora"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4787" y="1040365"/>
            <a:ext cx="3619500" cy="2032000"/>
          </a:xfrm>
          <a:prstGeom prst="rect">
            <a:avLst/>
          </a:prstGeom>
        </p:spPr>
      </p:pic>
      <p:sp>
        <p:nvSpPr>
          <p:cNvPr id="18" name="Rectangle 17"/>
          <p:cNvSpPr/>
          <p:nvPr/>
        </p:nvSpPr>
        <p:spPr>
          <a:xfrm>
            <a:off x="4012787" y="1040365"/>
            <a:ext cx="4574286" cy="806375"/>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s-US" sz="2000" b="1" dirty="0" smtClean="0"/>
              <a:t>Enfermedades y </a:t>
            </a:r>
            <a:r>
              <a:rPr lang="es-US" sz="2000" b="1" dirty="0"/>
              <a:t>Exposición de la Isla de </a:t>
            </a:r>
            <a:r>
              <a:rPr lang="es-US" sz="2000" b="1" dirty="0" smtClean="0"/>
              <a:t>Calor</a:t>
            </a:r>
            <a:endParaRPr lang="en-US" sz="2000" b="1" dirty="0"/>
          </a:p>
        </p:txBody>
      </p:sp>
    </p:spTree>
    <p:extLst>
      <p:ext uri="{BB962C8B-B14F-4D97-AF65-F5344CB8AC3E}">
        <p14:creationId xmlns:p14="http://schemas.microsoft.com/office/powerpoint/2010/main" val="16355003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88" y="1041122"/>
            <a:ext cx="8725317" cy="5816878"/>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3" name="Shape 317"/>
          <p:cNvSpPr txBox="1"/>
          <p:nvPr/>
        </p:nvSpPr>
        <p:spPr>
          <a:xfrm>
            <a:off x="589250" y="204778"/>
            <a:ext cx="10383779" cy="634771"/>
          </a:xfrm>
          <a:prstGeom prst="rect">
            <a:avLst/>
          </a:prstGeom>
          <a:noFill/>
          <a:ln>
            <a:noFill/>
          </a:ln>
        </p:spPr>
        <p:txBody>
          <a:bodyPr lIns="45713" tIns="22850" rIns="45713" bIns="22850" anchor="t" anchorCtr="0">
            <a:noAutofit/>
          </a:bodyPr>
          <a:lstStyle/>
          <a:p>
            <a:pPr>
              <a:buSzPct val="25000"/>
            </a:pPr>
            <a:r>
              <a:rPr lang="es-US" sz="2250" b="1" dirty="0">
                <a:latin typeface="Montserrat"/>
                <a:ea typeface="Montserrat"/>
                <a:cs typeface="Montserrat"/>
                <a:sym typeface="Montserrat"/>
              </a:rPr>
              <a:t>LO QUE </a:t>
            </a:r>
            <a:r>
              <a:rPr lang="es-US" sz="2250" b="1" dirty="0" smtClean="0">
                <a:latin typeface="Montserrat"/>
                <a:ea typeface="Montserrat"/>
                <a:cs typeface="Montserrat"/>
                <a:sym typeface="Montserrat"/>
              </a:rPr>
              <a:t>SIGNIFICA  </a:t>
            </a:r>
            <a:r>
              <a:rPr lang="es-US" sz="2250" b="1" dirty="0">
                <a:latin typeface="Montserrat"/>
                <a:ea typeface="Montserrat"/>
                <a:cs typeface="Montserrat"/>
                <a:sym typeface="Montserrat"/>
              </a:rPr>
              <a:t>EL CAMBIO CLIMÁTICO PARA EL </a:t>
            </a:r>
            <a:r>
              <a:rPr lang="es-US" sz="2250" b="1" dirty="0" smtClean="0">
                <a:latin typeface="Montserrat"/>
                <a:ea typeface="Montserrat"/>
                <a:cs typeface="Montserrat"/>
                <a:sym typeface="Montserrat"/>
              </a:rPr>
              <a:t>SOUTH END</a:t>
            </a:r>
            <a:endParaRPr lang="en-US" sz="2250" b="1" dirty="0">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15" name="Shape 351"/>
          <p:cNvSpPr txBox="1"/>
          <p:nvPr/>
        </p:nvSpPr>
        <p:spPr>
          <a:xfrm>
            <a:off x="636762" y="633099"/>
            <a:ext cx="4082706" cy="507899"/>
          </a:xfrm>
          <a:prstGeom prst="rect">
            <a:avLst/>
          </a:prstGeom>
          <a:noFill/>
          <a:ln>
            <a:noFill/>
          </a:ln>
        </p:spPr>
        <p:txBody>
          <a:bodyPr lIns="45713" tIns="22850" rIns="45713" bIns="22850" anchor="t" anchorCtr="0">
            <a:noAutofit/>
          </a:bodyPr>
          <a:lstStyle/>
          <a:p>
            <a:pPr>
              <a:buSzPct val="25000"/>
            </a:pPr>
            <a:r>
              <a:rPr lang="en-US" sz="2000" dirty="0" smtClean="0">
                <a:latin typeface="Montserrat"/>
                <a:ea typeface="Montserrat"/>
                <a:cs typeface="Montserrat"/>
                <a:sym typeface="Montserrat"/>
              </a:rPr>
              <a:t>Mas </a:t>
            </a:r>
            <a:r>
              <a:rPr lang="en-US" sz="2000" dirty="0" err="1" smtClean="0">
                <a:latin typeface="Montserrat"/>
                <a:ea typeface="Montserrat"/>
                <a:cs typeface="Montserrat"/>
                <a:sym typeface="Montserrat"/>
              </a:rPr>
              <a:t>Inundaciones</a:t>
            </a:r>
            <a:endParaRPr lang="en-US" sz="2000" dirty="0">
              <a:latin typeface="Montserrat"/>
              <a:ea typeface="Montserrat"/>
              <a:cs typeface="Montserrat"/>
              <a:sym typeface="Montserrat"/>
            </a:endParaRPr>
          </a:p>
        </p:txBody>
      </p:sp>
      <p:sp>
        <p:nvSpPr>
          <p:cNvPr id="20" name="Shape 238"/>
          <p:cNvSpPr/>
          <p:nvPr/>
        </p:nvSpPr>
        <p:spPr>
          <a:xfrm>
            <a:off x="6147943" y="3478239"/>
            <a:ext cx="6044057" cy="1806280"/>
          </a:xfrm>
          <a:prstGeom prst="rect">
            <a:avLst/>
          </a:prstGeom>
          <a:solidFill>
            <a:srgbClr val="F14F47"/>
          </a:solidFill>
          <a:ln>
            <a:noFill/>
          </a:ln>
        </p:spPr>
        <p:txBody>
          <a:bodyPr lIns="45713" tIns="22850" rIns="45713" bIns="22850" anchor="ctr" anchorCtr="0">
            <a:noAutofit/>
          </a:bodyPr>
          <a:lstStyle/>
          <a:p>
            <a:r>
              <a:rPr lang="es-US" dirty="0">
                <a:solidFill>
                  <a:schemeClr val="bg1"/>
                </a:solidFill>
                <a:latin typeface="Lora" panose="02000503000000020004" pitchFamily="2" charset="0"/>
                <a:ea typeface="Lato"/>
                <a:cs typeface="Lato"/>
                <a:sym typeface="Lato"/>
              </a:rPr>
              <a:t>De todas las áreas de enfoque de Boston, el </a:t>
            </a:r>
            <a:r>
              <a:rPr lang="es-US" dirty="0" smtClean="0">
                <a:solidFill>
                  <a:schemeClr val="bg1"/>
                </a:solidFill>
                <a:latin typeface="Lora" panose="02000503000000020004" pitchFamily="2" charset="0"/>
                <a:ea typeface="Lato"/>
                <a:cs typeface="Lato"/>
                <a:sym typeface="Lato"/>
              </a:rPr>
              <a:t>South </a:t>
            </a:r>
            <a:r>
              <a:rPr lang="es-US" dirty="0" err="1" smtClean="0">
                <a:solidFill>
                  <a:schemeClr val="bg1"/>
                </a:solidFill>
                <a:latin typeface="Lora" panose="02000503000000020004" pitchFamily="2" charset="0"/>
                <a:ea typeface="Lato"/>
                <a:cs typeface="Lato"/>
                <a:sym typeface="Lato"/>
              </a:rPr>
              <a:t>End</a:t>
            </a:r>
            <a:r>
              <a:rPr lang="es-US" dirty="0" smtClean="0">
                <a:solidFill>
                  <a:schemeClr val="bg1"/>
                </a:solidFill>
                <a:latin typeface="Lora" panose="02000503000000020004" pitchFamily="2" charset="0"/>
                <a:ea typeface="Lato"/>
                <a:cs typeface="Lato"/>
                <a:sym typeface="Lato"/>
              </a:rPr>
              <a:t> </a:t>
            </a:r>
            <a:r>
              <a:rPr lang="es-US" dirty="0">
                <a:solidFill>
                  <a:schemeClr val="bg1"/>
                </a:solidFill>
                <a:latin typeface="Lora" panose="02000503000000020004" pitchFamily="2" charset="0"/>
                <a:ea typeface="Lato"/>
                <a:cs typeface="Lato"/>
                <a:sym typeface="Lato"/>
              </a:rPr>
              <a:t>tiene el mayor porcentaje de área de tierra por vecindario expuesto a las tormentas de baja probabilidad que se espera para finales del siglo.</a:t>
            </a:r>
            <a:endParaRPr dirty="0">
              <a:solidFill>
                <a:schemeClr val="bg1"/>
              </a:solidFill>
              <a:latin typeface="Lora" panose="02000503000000020004" pitchFamily="2" charset="0"/>
              <a:ea typeface="Lato"/>
              <a:cs typeface="Lato"/>
              <a:sym typeface="Lato"/>
            </a:endParaRPr>
          </a:p>
        </p:txBody>
      </p:sp>
      <p:sp>
        <p:nvSpPr>
          <p:cNvPr id="5" name="Rectangle 4"/>
          <p:cNvSpPr/>
          <p:nvPr/>
        </p:nvSpPr>
        <p:spPr>
          <a:xfrm>
            <a:off x="6440421" y="3861822"/>
            <a:ext cx="5304008" cy="400110"/>
          </a:xfrm>
          <a:prstGeom prst="rect">
            <a:avLst/>
          </a:prstGeom>
        </p:spPr>
        <p:txBody>
          <a:bodyPr wrap="square">
            <a:spAutoFit/>
          </a:bodyPr>
          <a:lstStyle/>
          <a:p>
            <a:r>
              <a:rPr lang="en-CA" sz="2000" dirty="0" smtClean="0">
                <a:solidFill>
                  <a:schemeClr val="bg1"/>
                </a:solidFill>
                <a:latin typeface="Lora" charset="0"/>
                <a:ea typeface="Lora" charset="0"/>
                <a:cs typeface="Lora" charset="0"/>
              </a:rPr>
              <a:t>.</a:t>
            </a:r>
            <a:endParaRPr lang="en-US" sz="2000" dirty="0">
              <a:solidFill>
                <a:schemeClr val="bg1"/>
              </a:solidFill>
              <a:latin typeface="Lora" charset="0"/>
              <a:ea typeface="Lora" charset="0"/>
              <a:cs typeface="Lora" charset="0"/>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Tree>
    <p:extLst>
      <p:ext uri="{BB962C8B-B14F-4D97-AF65-F5344CB8AC3E}">
        <p14:creationId xmlns:p14="http://schemas.microsoft.com/office/powerpoint/2010/main" val="1115491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7"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¿QUE ESTÁ A RIESGO?</a:t>
            </a:r>
          </a:p>
        </p:txBody>
      </p:sp>
      <p:sp>
        <p:nvSpPr>
          <p:cNvPr id="18" name="Shape 379"/>
          <p:cNvSpPr txBox="1"/>
          <p:nvPr/>
        </p:nvSpPr>
        <p:spPr>
          <a:xfrm>
            <a:off x="926301" y="602364"/>
            <a:ext cx="8002171" cy="394504"/>
          </a:xfrm>
          <a:prstGeom prst="rect">
            <a:avLst/>
          </a:prstGeom>
          <a:noFill/>
          <a:ln>
            <a:noFill/>
          </a:ln>
        </p:spPr>
        <p:txBody>
          <a:bodyPr lIns="45713" tIns="22850" rIns="45713" bIns="22850" anchor="t" anchorCtr="0">
            <a:noAutofit/>
          </a:bodyPr>
          <a:lstStyle/>
          <a:p>
            <a:pPr>
              <a:buSzPct val="25000"/>
            </a:pPr>
            <a:r>
              <a:rPr lang="en-US" sz="2000" dirty="0" err="1">
                <a:latin typeface="Montserrat"/>
                <a:ea typeface="Montserrat"/>
                <a:cs typeface="Montserrat"/>
                <a:sym typeface="Montserrat"/>
              </a:rPr>
              <a:t>Activos</a:t>
            </a:r>
            <a:r>
              <a:rPr lang="en-US" sz="2000" dirty="0">
                <a:latin typeface="Montserrat"/>
                <a:ea typeface="Montserrat"/>
                <a:cs typeface="Montserrat"/>
                <a:sym typeface="Montserrat"/>
              </a:rPr>
              <a:t> </a:t>
            </a:r>
            <a:r>
              <a:rPr lang="en-US" sz="2000" dirty="0" err="1">
                <a:latin typeface="Montserrat"/>
                <a:ea typeface="Montserrat"/>
                <a:cs typeface="Montserrat"/>
                <a:sym typeface="Montserrat"/>
              </a:rPr>
              <a:t>Comunitarios</a:t>
            </a:r>
            <a:r>
              <a:rPr lang="en-US" sz="2000" dirty="0">
                <a:latin typeface="Montserrat"/>
                <a:ea typeface="Montserrat"/>
                <a:cs typeface="Montserrat"/>
                <a:sym typeface="Montserrat"/>
              </a:rPr>
              <a:t> e </a:t>
            </a:r>
            <a:r>
              <a:rPr lang="en-US" sz="2000" dirty="0" err="1">
                <a:latin typeface="Montserrat"/>
                <a:ea typeface="Montserrat"/>
                <a:cs typeface="Montserrat"/>
                <a:sym typeface="Montserrat"/>
              </a:rPr>
              <a:t>Inundaciones</a:t>
            </a:r>
            <a:endParaRPr lang="en-US" sz="2000" dirty="0">
              <a:latin typeface="Montserrat"/>
              <a:ea typeface="Montserrat"/>
              <a:cs typeface="Montserrat"/>
              <a:sym typeface="Montserrat"/>
            </a:endParaRPr>
          </a:p>
        </p:txBody>
      </p:sp>
      <p:sp>
        <p:nvSpPr>
          <p:cNvPr id="34" name="Shape 238"/>
          <p:cNvSpPr/>
          <p:nvPr/>
        </p:nvSpPr>
        <p:spPr>
          <a:xfrm>
            <a:off x="8788" y="5321926"/>
            <a:ext cx="5034118" cy="1526326"/>
          </a:xfrm>
          <a:prstGeom prst="rect">
            <a:avLst/>
          </a:prstGeom>
          <a:solidFill>
            <a:srgbClr val="F14F47"/>
          </a:solidFill>
          <a:ln>
            <a:noFill/>
          </a:ln>
        </p:spPr>
        <p:txBody>
          <a:bodyPr lIns="45713" tIns="22850" rIns="45713" bIns="22850" anchor="ctr" anchorCtr="0">
            <a:noAutofit/>
          </a:bodyPr>
          <a:lstStyle/>
          <a:p>
            <a:pPr algn="ctr"/>
            <a:r>
              <a:rPr lang="es-US" dirty="0">
                <a:solidFill>
                  <a:schemeClr val="bg1"/>
                </a:solidFill>
                <a:latin typeface="Lora" panose="02000503000000020004" pitchFamily="2" charset="0"/>
                <a:ea typeface="Lato"/>
                <a:cs typeface="Lato"/>
                <a:sym typeface="Lato"/>
              </a:rPr>
              <a:t>A corto plazo, las áreas cercanas </a:t>
            </a:r>
            <a:r>
              <a:rPr lang="es-US" dirty="0" smtClean="0">
                <a:solidFill>
                  <a:schemeClr val="bg1"/>
                </a:solidFill>
                <a:latin typeface="Lora" panose="02000503000000020004" pitchFamily="2" charset="0"/>
                <a:ea typeface="Lato"/>
                <a:cs typeface="Lato"/>
                <a:sym typeface="Lato"/>
              </a:rPr>
              <a:t>de la Corte de </a:t>
            </a:r>
            <a:r>
              <a:rPr lang="es-US" dirty="0">
                <a:solidFill>
                  <a:schemeClr val="bg1"/>
                </a:solidFill>
                <a:latin typeface="Lora" panose="02000503000000020004" pitchFamily="2" charset="0"/>
                <a:ea typeface="Lato"/>
                <a:cs typeface="Lato"/>
                <a:sym typeface="Lato"/>
              </a:rPr>
              <a:t>Justicia y adyacentes al Canal de Fort Point serán expuestas con mayor frecuencia (10% de probabilidad anual de inundaciones costeras) a las inundaciones costeras.</a:t>
            </a:r>
            <a:endParaRPr dirty="0">
              <a:solidFill>
                <a:schemeClr val="bg1"/>
              </a:solidFill>
              <a:latin typeface="Lora" panose="02000503000000020004" pitchFamily="2" charset="0"/>
              <a:ea typeface="Lato"/>
              <a:cs typeface="Lato"/>
              <a:sym typeface="Lato"/>
            </a:endParaRPr>
          </a:p>
        </p:txBody>
      </p:sp>
      <p:sp>
        <p:nvSpPr>
          <p:cNvPr id="35" name="Rectangle 34"/>
          <p:cNvSpPr/>
          <p:nvPr/>
        </p:nvSpPr>
        <p:spPr>
          <a:xfrm>
            <a:off x="208061" y="5612675"/>
            <a:ext cx="4834845" cy="1740680"/>
          </a:xfrm>
          <a:prstGeom prst="rect">
            <a:avLst/>
          </a:prstGeom>
        </p:spPr>
        <p:txBody>
          <a:bodyPr wrap="square">
            <a:noAutofit/>
          </a:bodyPr>
          <a:lstStyle/>
          <a:p>
            <a:endParaRPr lang="en-US" sz="1600" dirty="0">
              <a:solidFill>
                <a:schemeClr val="bg1"/>
              </a:solidFill>
              <a:latin typeface="Lora" charset="0"/>
              <a:ea typeface="Lora" charset="0"/>
              <a:cs typeface="Lora" charset="0"/>
            </a:endParaRPr>
          </a:p>
        </p:txBody>
      </p:sp>
      <p:sp>
        <p:nvSpPr>
          <p:cNvPr id="36" name="Text Placeholder 3"/>
          <p:cNvSpPr txBox="1">
            <a:spLocks/>
          </p:cNvSpPr>
          <p:nvPr/>
        </p:nvSpPr>
        <p:spPr>
          <a:xfrm>
            <a:off x="985738" y="1301604"/>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smtClean="0">
                <a:latin typeface="Lora" charset="0"/>
                <a:ea typeface="Lora" charset="0"/>
                <a:cs typeface="Lora" charset="0"/>
              </a:rPr>
              <a:t>South End</a:t>
            </a:r>
            <a:endParaRPr lang="en-US" sz="1600" b="1">
              <a:latin typeface="Lora" charset="0"/>
              <a:ea typeface="Lora" charset="0"/>
              <a:cs typeface="Lora" charset="0"/>
            </a:endParaRPr>
          </a:p>
        </p:txBody>
      </p:sp>
      <p:sp>
        <p:nvSpPr>
          <p:cNvPr id="37" name="Text Placeholder 1"/>
          <p:cNvSpPr txBox="1">
            <a:spLocks/>
          </p:cNvSpPr>
          <p:nvPr/>
        </p:nvSpPr>
        <p:spPr>
          <a:xfrm>
            <a:off x="1010566" y="967510"/>
            <a:ext cx="2575781" cy="7681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a:latin typeface="Lora" charset="0"/>
                <a:ea typeface="Lora" charset="0"/>
                <a:cs typeface="Lora" charset="0"/>
              </a:rPr>
              <a:t>9</a:t>
            </a:r>
            <a:r>
              <a:rPr lang="en-US" sz="1600" smtClean="0">
                <a:latin typeface="Lora" charset="0"/>
                <a:ea typeface="Lora" charset="0"/>
                <a:cs typeface="Lora" charset="0"/>
              </a:rPr>
              <a:t>’’ </a:t>
            </a:r>
            <a:r>
              <a:rPr lang="en-US" sz="1600" err="1" smtClean="0">
                <a:latin typeface="Lora" charset="0"/>
                <a:ea typeface="Lora" charset="0"/>
                <a:cs typeface="Lora" charset="0"/>
              </a:rPr>
              <a:t>nivel</a:t>
            </a:r>
            <a:r>
              <a:rPr lang="en-US" sz="1600" smtClean="0">
                <a:latin typeface="Lora" charset="0"/>
                <a:ea typeface="Lora" charset="0"/>
                <a:cs typeface="Lora" charset="0"/>
              </a:rPr>
              <a:t> de </a:t>
            </a:r>
            <a:r>
              <a:rPr lang="en-US" sz="1600" err="1" smtClean="0">
                <a:latin typeface="Lora" charset="0"/>
                <a:ea typeface="Lora" charset="0"/>
                <a:cs typeface="Lora" charset="0"/>
              </a:rPr>
              <a:t>altura</a:t>
            </a:r>
            <a:r>
              <a:rPr lang="en-US" sz="1600" smtClean="0">
                <a:latin typeface="Lora" charset="0"/>
                <a:ea typeface="Lora" charset="0"/>
                <a:cs typeface="Lora" charset="0"/>
              </a:rPr>
              <a:t> del mar</a:t>
            </a:r>
            <a:endParaRPr lang="en-US" sz="1600">
              <a:latin typeface="Lora" charset="0"/>
              <a:ea typeface="Lora" charset="0"/>
              <a:cs typeface="Lora"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706" y="1127745"/>
            <a:ext cx="7154707" cy="5720506"/>
          </a:xfrm>
          <a:prstGeom prst="rect">
            <a:avLst/>
          </a:prstGeom>
        </p:spPr>
      </p:pic>
      <p:pic>
        <p:nvPicPr>
          <p:cNvPr id="38" name="Picture 4" descr="Legend-0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042906" y="6134302"/>
            <a:ext cx="1983414" cy="713949"/>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01" y="1572265"/>
            <a:ext cx="3725370" cy="3749660"/>
          </a:xfrm>
          <a:prstGeom prst="rect">
            <a:avLst/>
          </a:prstGeom>
        </p:spPr>
      </p:pic>
      <p:sp>
        <p:nvSpPr>
          <p:cNvPr id="26" name="Rectangle 25"/>
          <p:cNvSpPr/>
          <p:nvPr/>
        </p:nvSpPr>
        <p:spPr>
          <a:xfrm>
            <a:off x="5035706" y="1127745"/>
            <a:ext cx="1695277" cy="437043"/>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cap="all"/>
              <a:t>2030</a:t>
            </a:r>
            <a:r>
              <a:rPr lang="en-US" sz="2000" b="1"/>
              <a:t>s</a:t>
            </a:r>
            <a:r>
              <a:rPr lang="en-US" sz="2000" b="1" cap="all"/>
              <a:t>-2050</a:t>
            </a:r>
            <a:r>
              <a:rPr lang="en-US" sz="2000" b="1"/>
              <a:t>s</a:t>
            </a:r>
            <a:endParaRPr lang="en-US" sz="2000" b="1" cap="all"/>
          </a:p>
        </p:txBody>
      </p:sp>
    </p:spTree>
    <p:extLst>
      <p:ext uri="{BB962C8B-B14F-4D97-AF65-F5344CB8AC3E}">
        <p14:creationId xmlns:p14="http://schemas.microsoft.com/office/powerpoint/2010/main" val="3609908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706" y="1136225"/>
            <a:ext cx="7156294" cy="5721775"/>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5" name="Rectangle 14"/>
          <p:cNvSpPr/>
          <p:nvPr/>
        </p:nvSpPr>
        <p:spPr>
          <a:xfrm>
            <a:off x="5027476" y="1133922"/>
            <a:ext cx="1695277" cy="437043"/>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cap="all"/>
              <a:t>2050</a:t>
            </a:r>
            <a:r>
              <a:rPr lang="en-US" sz="2000" b="1"/>
              <a:t>s</a:t>
            </a:r>
            <a:r>
              <a:rPr lang="en-US" sz="2000" b="1" cap="all"/>
              <a:t>-2070</a:t>
            </a:r>
            <a:r>
              <a:rPr lang="en-US" sz="2000" b="1"/>
              <a:t>s</a:t>
            </a:r>
            <a:endParaRPr lang="en-US" sz="2000" b="1" cap="all"/>
          </a:p>
        </p:txBody>
      </p:sp>
      <p:sp>
        <p:nvSpPr>
          <p:cNvPr id="16" name="Shape 317"/>
          <p:cNvSpPr txBox="1"/>
          <p:nvPr/>
        </p:nvSpPr>
        <p:spPr>
          <a:xfrm>
            <a:off x="736296" y="166713"/>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¿QUE ESTÁ A RIESGO?</a:t>
            </a:r>
          </a:p>
        </p:txBody>
      </p:sp>
      <p:sp>
        <p:nvSpPr>
          <p:cNvPr id="20" name="Shape 379"/>
          <p:cNvSpPr txBox="1"/>
          <p:nvPr/>
        </p:nvSpPr>
        <p:spPr>
          <a:xfrm>
            <a:off x="748176" y="534638"/>
            <a:ext cx="8002171" cy="394504"/>
          </a:xfrm>
          <a:prstGeom prst="rect">
            <a:avLst/>
          </a:prstGeom>
          <a:noFill/>
          <a:ln>
            <a:noFill/>
          </a:ln>
        </p:spPr>
        <p:txBody>
          <a:bodyPr lIns="45713" tIns="22850" rIns="45713" bIns="22850" anchor="t" anchorCtr="0">
            <a:noAutofit/>
          </a:bodyPr>
          <a:lstStyle/>
          <a:p>
            <a:pPr>
              <a:buSzPct val="25000"/>
            </a:pPr>
            <a:r>
              <a:rPr lang="en-US" sz="2000" dirty="0" err="1">
                <a:latin typeface="Montserrat"/>
                <a:ea typeface="Montserrat"/>
                <a:cs typeface="Montserrat"/>
                <a:sym typeface="Montserrat"/>
              </a:rPr>
              <a:t>Activos</a:t>
            </a:r>
            <a:r>
              <a:rPr lang="en-US" sz="2000" dirty="0">
                <a:latin typeface="Montserrat"/>
                <a:ea typeface="Montserrat"/>
                <a:cs typeface="Montserrat"/>
                <a:sym typeface="Montserrat"/>
              </a:rPr>
              <a:t> </a:t>
            </a:r>
            <a:r>
              <a:rPr lang="en-US" sz="2000" dirty="0" err="1">
                <a:latin typeface="Montserrat"/>
                <a:ea typeface="Montserrat"/>
                <a:cs typeface="Montserrat"/>
                <a:sym typeface="Montserrat"/>
              </a:rPr>
              <a:t>Comunitarios</a:t>
            </a:r>
            <a:r>
              <a:rPr lang="en-US" sz="2000" dirty="0">
                <a:latin typeface="Montserrat"/>
                <a:ea typeface="Montserrat"/>
                <a:cs typeface="Montserrat"/>
                <a:sym typeface="Montserrat"/>
              </a:rPr>
              <a:t> e </a:t>
            </a:r>
            <a:r>
              <a:rPr lang="en-US" sz="2000" dirty="0" err="1">
                <a:latin typeface="Montserrat"/>
                <a:ea typeface="Montserrat"/>
                <a:cs typeface="Montserrat"/>
                <a:sym typeface="Montserrat"/>
              </a:rPr>
              <a:t>Inundaciones</a:t>
            </a:r>
            <a:endParaRPr lang="en-US" sz="2000" dirty="0">
              <a:latin typeface="Montserrat"/>
              <a:ea typeface="Montserrat"/>
              <a:cs typeface="Montserrat"/>
              <a:sym typeface="Montserrat"/>
            </a:endParaRPr>
          </a:p>
        </p:txBody>
      </p:sp>
      <p:sp>
        <p:nvSpPr>
          <p:cNvPr id="18" name="Shape 238"/>
          <p:cNvSpPr/>
          <p:nvPr/>
        </p:nvSpPr>
        <p:spPr>
          <a:xfrm>
            <a:off x="-6642" y="5618103"/>
            <a:ext cx="5034118" cy="1239898"/>
          </a:xfrm>
          <a:prstGeom prst="rect">
            <a:avLst/>
          </a:prstGeom>
          <a:solidFill>
            <a:srgbClr val="F14F47"/>
          </a:solidFill>
          <a:ln>
            <a:noFill/>
          </a:ln>
        </p:spPr>
        <p:txBody>
          <a:bodyPr lIns="45713" tIns="22850" rIns="45713" bIns="22850" anchor="ctr" anchorCtr="0">
            <a:noAutofit/>
          </a:bodyPr>
          <a:lstStyle/>
          <a:p>
            <a:r>
              <a:rPr lang="es-US" sz="1600" dirty="0">
                <a:solidFill>
                  <a:schemeClr val="bg1"/>
                </a:solidFill>
                <a:latin typeface="Lora" panose="02000503000000020004" pitchFamily="2" charset="0"/>
                <a:ea typeface="Lato"/>
                <a:cs typeface="Lato"/>
                <a:sym typeface="Lato"/>
              </a:rPr>
              <a:t>A mediados de siglo, la exposición se extenderá a la Terminal de </a:t>
            </a:r>
            <a:r>
              <a:rPr lang="es-US" sz="1600" dirty="0" err="1">
                <a:solidFill>
                  <a:schemeClr val="bg1"/>
                </a:solidFill>
                <a:latin typeface="Lora" panose="02000503000000020004" pitchFamily="2" charset="0"/>
                <a:ea typeface="Lato"/>
                <a:cs typeface="Lato"/>
                <a:sym typeface="Lato"/>
              </a:rPr>
              <a:t>Conley</a:t>
            </a:r>
            <a:r>
              <a:rPr lang="es-US" sz="1600" dirty="0">
                <a:solidFill>
                  <a:schemeClr val="bg1"/>
                </a:solidFill>
                <a:latin typeface="Lora" panose="02000503000000020004" pitchFamily="2" charset="0"/>
                <a:ea typeface="Lato"/>
                <a:cs typeface="Lato"/>
                <a:sym typeface="Lato"/>
              </a:rPr>
              <a:t>, Raymond </a:t>
            </a:r>
            <a:r>
              <a:rPr lang="es-US" sz="1600" dirty="0" err="1">
                <a:solidFill>
                  <a:schemeClr val="bg1"/>
                </a:solidFill>
                <a:latin typeface="Lora" panose="02000503000000020004" pitchFamily="2" charset="0"/>
                <a:ea typeface="Lato"/>
                <a:cs typeface="Lato"/>
                <a:sym typeface="Lato"/>
              </a:rPr>
              <a:t>Flynn</a:t>
            </a:r>
            <a:r>
              <a:rPr lang="es-US" sz="1600" dirty="0">
                <a:solidFill>
                  <a:schemeClr val="bg1"/>
                </a:solidFill>
                <a:latin typeface="Lora" panose="02000503000000020004" pitchFamily="2" charset="0"/>
                <a:ea typeface="Lato"/>
                <a:cs typeface="Lato"/>
                <a:sym typeface="Lato"/>
              </a:rPr>
              <a:t> Marine Park, Fan </a:t>
            </a:r>
            <a:r>
              <a:rPr lang="es-US" sz="1600" dirty="0" err="1">
                <a:solidFill>
                  <a:schemeClr val="bg1"/>
                </a:solidFill>
                <a:latin typeface="Lora" panose="02000503000000020004" pitchFamily="2" charset="0"/>
                <a:ea typeface="Lato"/>
                <a:cs typeface="Lato"/>
                <a:sym typeface="Lato"/>
              </a:rPr>
              <a:t>Pier</a:t>
            </a:r>
            <a:r>
              <a:rPr lang="es-US" sz="1600" dirty="0">
                <a:solidFill>
                  <a:schemeClr val="bg1"/>
                </a:solidFill>
                <a:latin typeface="Lora" panose="02000503000000020004" pitchFamily="2" charset="0"/>
                <a:ea typeface="Lato"/>
                <a:cs typeface="Lato"/>
                <a:sym typeface="Lato"/>
              </a:rPr>
              <a:t> y </a:t>
            </a:r>
            <a:r>
              <a:rPr lang="es-US" sz="1600" dirty="0" err="1">
                <a:solidFill>
                  <a:schemeClr val="bg1"/>
                </a:solidFill>
                <a:latin typeface="Lora" panose="02000503000000020004" pitchFamily="2" charset="0"/>
                <a:ea typeface="Lato"/>
                <a:cs typeface="Lato"/>
                <a:sym typeface="Lato"/>
              </a:rPr>
              <a:t>Joe</a:t>
            </a:r>
            <a:r>
              <a:rPr lang="es-US" sz="1600" dirty="0">
                <a:solidFill>
                  <a:schemeClr val="bg1"/>
                </a:solidFill>
                <a:latin typeface="Lora" panose="02000503000000020004" pitchFamily="2" charset="0"/>
                <a:ea typeface="Lato"/>
                <a:cs typeface="Lato"/>
                <a:sym typeface="Lato"/>
              </a:rPr>
              <a:t> </a:t>
            </a:r>
            <a:r>
              <a:rPr lang="es-US" sz="1600" dirty="0" err="1">
                <a:solidFill>
                  <a:schemeClr val="bg1"/>
                </a:solidFill>
                <a:latin typeface="Lora" panose="02000503000000020004" pitchFamily="2" charset="0"/>
                <a:ea typeface="Lato"/>
                <a:cs typeface="Lato"/>
                <a:sym typeface="Lato"/>
              </a:rPr>
              <a:t>Moakley</a:t>
            </a:r>
            <a:r>
              <a:rPr lang="es-US" sz="1600" dirty="0">
                <a:solidFill>
                  <a:schemeClr val="bg1"/>
                </a:solidFill>
                <a:latin typeface="Lora" panose="02000503000000020004" pitchFamily="2" charset="0"/>
                <a:ea typeface="Lato"/>
                <a:cs typeface="Lato"/>
                <a:sym typeface="Lato"/>
              </a:rPr>
              <a:t> Park</a:t>
            </a:r>
            <a:endParaRPr sz="1600" dirty="0">
              <a:solidFill>
                <a:schemeClr val="bg1"/>
              </a:solidFill>
              <a:latin typeface="Lora" panose="02000503000000020004" pitchFamily="2" charset="0"/>
              <a:ea typeface="Lato"/>
              <a:cs typeface="Lato"/>
              <a:sym typeface="Lato"/>
            </a:endParaRPr>
          </a:p>
        </p:txBody>
      </p:sp>
      <p:sp>
        <p:nvSpPr>
          <p:cNvPr id="19" name="Rectangle 18"/>
          <p:cNvSpPr/>
          <p:nvPr/>
        </p:nvSpPr>
        <p:spPr>
          <a:xfrm>
            <a:off x="197156" y="5754858"/>
            <a:ext cx="4730230" cy="1740680"/>
          </a:xfrm>
          <a:prstGeom prst="rect">
            <a:avLst/>
          </a:prstGeom>
        </p:spPr>
        <p:txBody>
          <a:bodyPr wrap="square">
            <a:noAutofit/>
          </a:bodyPr>
          <a:lstStyle/>
          <a:p>
            <a:endParaRPr lang="en-US" sz="1600" dirty="0">
              <a:solidFill>
                <a:schemeClr val="bg1"/>
              </a:solidFill>
              <a:latin typeface="Lora" charset="0"/>
              <a:ea typeface="Lora" charset="0"/>
              <a:cs typeface="Lora" charset="0"/>
            </a:endParaRPr>
          </a:p>
        </p:txBody>
      </p:sp>
      <p:sp>
        <p:nvSpPr>
          <p:cNvPr id="29" name="Text Placeholder 3"/>
          <p:cNvSpPr txBox="1">
            <a:spLocks/>
          </p:cNvSpPr>
          <p:nvPr/>
        </p:nvSpPr>
        <p:spPr>
          <a:xfrm>
            <a:off x="985738" y="1301603"/>
            <a:ext cx="1943100" cy="2773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smtClean="0">
                <a:latin typeface="Lora" charset="0"/>
                <a:ea typeface="Lora" charset="0"/>
                <a:cs typeface="Lora" charset="0"/>
              </a:rPr>
              <a:t>South End</a:t>
            </a:r>
            <a:endParaRPr lang="en-US" sz="1600" b="1">
              <a:latin typeface="Lora" charset="0"/>
              <a:ea typeface="Lora" charset="0"/>
              <a:cs typeface="Lora" charset="0"/>
            </a:endParaRPr>
          </a:p>
        </p:txBody>
      </p:sp>
      <p:sp>
        <p:nvSpPr>
          <p:cNvPr id="30" name="Text Placeholder 1"/>
          <p:cNvSpPr txBox="1">
            <a:spLocks/>
          </p:cNvSpPr>
          <p:nvPr/>
        </p:nvSpPr>
        <p:spPr>
          <a:xfrm>
            <a:off x="985738" y="1022554"/>
            <a:ext cx="2648111"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smtClean="0">
                <a:latin typeface="Lora" charset="0"/>
                <a:ea typeface="Lora" charset="0"/>
                <a:cs typeface="Lora" charset="0"/>
              </a:rPr>
              <a:t>21’’ </a:t>
            </a:r>
            <a:r>
              <a:rPr lang="en-US" sz="1600" dirty="0" err="1" smtClean="0">
                <a:latin typeface="Lora" charset="0"/>
                <a:ea typeface="Lora" charset="0"/>
                <a:cs typeface="Lora" charset="0"/>
              </a:rPr>
              <a:t>nivel</a:t>
            </a:r>
            <a:r>
              <a:rPr lang="en-US" sz="1600" dirty="0" smtClean="0">
                <a:latin typeface="Lora" charset="0"/>
                <a:ea typeface="Lora" charset="0"/>
                <a:cs typeface="Lora" charset="0"/>
              </a:rPr>
              <a:t> de </a:t>
            </a:r>
            <a:r>
              <a:rPr lang="en-US" sz="1600" dirty="0" err="1" smtClean="0">
                <a:latin typeface="Lora" charset="0"/>
                <a:ea typeface="Lora" charset="0"/>
                <a:cs typeface="Lora" charset="0"/>
              </a:rPr>
              <a:t>altura</a:t>
            </a:r>
            <a:r>
              <a:rPr lang="en-US" sz="1600" dirty="0" smtClean="0">
                <a:latin typeface="Lora" charset="0"/>
                <a:ea typeface="Lora" charset="0"/>
                <a:cs typeface="Lora" charset="0"/>
              </a:rPr>
              <a:t> del mar</a:t>
            </a:r>
            <a:endParaRPr lang="en-US" sz="1600" dirty="0">
              <a:latin typeface="Lora" charset="0"/>
              <a:ea typeface="Lora" charset="0"/>
              <a:cs typeface="Lora" charset="0"/>
            </a:endParaRPr>
          </a:p>
        </p:txBody>
      </p:sp>
      <p:pic>
        <p:nvPicPr>
          <p:cNvPr id="31" name="Picture 4" descr="Legend-0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050840" y="6144051"/>
            <a:ext cx="1983414" cy="713949"/>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01" y="1572265"/>
            <a:ext cx="3725370" cy="3749660"/>
          </a:xfrm>
          <a:prstGeom prst="rect">
            <a:avLst/>
          </a:prstGeom>
        </p:spPr>
      </p:pic>
    </p:spTree>
    <p:extLst>
      <p:ext uri="{BB962C8B-B14F-4D97-AF65-F5344CB8AC3E}">
        <p14:creationId xmlns:p14="http://schemas.microsoft.com/office/powerpoint/2010/main" val="342941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5"/>
          <p:cNvSpPr/>
          <p:nvPr/>
        </p:nvSpPr>
        <p:spPr>
          <a:xfrm>
            <a:off x="-319046"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706" y="1136225"/>
            <a:ext cx="7156294" cy="5721775"/>
          </a:xfrm>
          <a:prstGeom prst="rect">
            <a:avLst/>
          </a:prstGeom>
        </p:spPr>
      </p:pic>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5" name="Rectangle 14"/>
          <p:cNvSpPr/>
          <p:nvPr/>
        </p:nvSpPr>
        <p:spPr>
          <a:xfrm>
            <a:off x="5035706" y="1146971"/>
            <a:ext cx="2291369" cy="461665"/>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cap="all" smtClean="0"/>
              <a:t>2070</a:t>
            </a:r>
            <a:r>
              <a:rPr lang="en-US" sz="2000" b="1" smtClean="0"/>
              <a:t>s o DESPUES</a:t>
            </a:r>
            <a:endParaRPr lang="en-US" sz="2000" b="1" cap="all"/>
          </a:p>
        </p:txBody>
      </p:sp>
      <p:sp>
        <p:nvSpPr>
          <p:cNvPr id="16" name="Shape 317"/>
          <p:cNvSpPr txBox="1"/>
          <p:nvPr/>
        </p:nvSpPr>
        <p:spPr>
          <a:xfrm>
            <a:off x="644954" y="114602"/>
            <a:ext cx="6547805" cy="634771"/>
          </a:xfrm>
          <a:prstGeom prst="rect">
            <a:avLst/>
          </a:prstGeom>
          <a:noFill/>
          <a:ln>
            <a:noFill/>
          </a:ln>
        </p:spPr>
        <p:txBody>
          <a:bodyPr lIns="45713" tIns="22850" rIns="45713" bIns="22850" anchor="t" anchorCtr="0">
            <a:noAutofit/>
          </a:bodyPr>
          <a:lstStyle/>
          <a:p>
            <a:pPr>
              <a:buSzPct val="25000"/>
            </a:pPr>
            <a:r>
              <a:rPr lang="es-US" sz="2700" b="1" dirty="0" smtClean="0">
                <a:latin typeface="Montserrat"/>
                <a:ea typeface="Montserrat"/>
                <a:cs typeface="Montserrat"/>
                <a:sym typeface="Montserrat"/>
              </a:rPr>
              <a:t>¿QUE </a:t>
            </a:r>
            <a:r>
              <a:rPr lang="es-US" sz="2700" b="1" dirty="0">
                <a:latin typeface="Montserrat"/>
                <a:ea typeface="Montserrat"/>
                <a:cs typeface="Montserrat"/>
                <a:sym typeface="Montserrat"/>
              </a:rPr>
              <a:t>ESTÁ </a:t>
            </a:r>
            <a:r>
              <a:rPr lang="es-US" sz="2700" b="1" dirty="0" smtClean="0">
                <a:latin typeface="Montserrat"/>
                <a:ea typeface="Montserrat"/>
                <a:cs typeface="Montserrat"/>
                <a:sym typeface="Montserrat"/>
              </a:rPr>
              <a:t>A RIESGO</a:t>
            </a:r>
            <a:r>
              <a:rPr lang="en-US" sz="2700" b="1" dirty="0" smtClean="0">
                <a:latin typeface="Montserrat"/>
                <a:ea typeface="Montserrat"/>
                <a:cs typeface="Montserrat"/>
                <a:sym typeface="Montserrat"/>
              </a:rPr>
              <a:t>?</a:t>
            </a:r>
            <a:endParaRPr lang="en-US" sz="2700" b="1" dirty="0">
              <a:latin typeface="Montserrat"/>
              <a:ea typeface="Montserrat"/>
              <a:cs typeface="Montserrat"/>
              <a:sym typeface="Montserrat"/>
            </a:endParaRPr>
          </a:p>
        </p:txBody>
      </p:sp>
      <p:sp>
        <p:nvSpPr>
          <p:cNvPr id="20" name="Shape 379"/>
          <p:cNvSpPr txBox="1"/>
          <p:nvPr/>
        </p:nvSpPr>
        <p:spPr>
          <a:xfrm>
            <a:off x="688801" y="552121"/>
            <a:ext cx="8002171" cy="394504"/>
          </a:xfrm>
          <a:prstGeom prst="rect">
            <a:avLst/>
          </a:prstGeom>
          <a:noFill/>
          <a:ln>
            <a:noFill/>
          </a:ln>
        </p:spPr>
        <p:txBody>
          <a:bodyPr lIns="45713" tIns="22850" rIns="45713" bIns="22850" anchor="t" anchorCtr="0">
            <a:noAutofit/>
          </a:bodyPr>
          <a:lstStyle/>
          <a:p>
            <a:pPr>
              <a:buSzPct val="25000"/>
            </a:pPr>
            <a:r>
              <a:rPr lang="en-US" sz="2000" dirty="0" err="1">
                <a:latin typeface="Montserrat"/>
                <a:ea typeface="Montserrat"/>
                <a:cs typeface="Montserrat"/>
                <a:sym typeface="Montserrat"/>
              </a:rPr>
              <a:t>Activos</a:t>
            </a:r>
            <a:r>
              <a:rPr lang="en-US" sz="2000" dirty="0">
                <a:latin typeface="Montserrat"/>
                <a:ea typeface="Montserrat"/>
                <a:cs typeface="Montserrat"/>
                <a:sym typeface="Montserrat"/>
              </a:rPr>
              <a:t> </a:t>
            </a:r>
            <a:r>
              <a:rPr lang="en-US" sz="2000" dirty="0" err="1">
                <a:latin typeface="Montserrat"/>
                <a:ea typeface="Montserrat"/>
                <a:cs typeface="Montserrat"/>
                <a:sym typeface="Montserrat"/>
              </a:rPr>
              <a:t>Comunitarios</a:t>
            </a:r>
            <a:r>
              <a:rPr lang="en-US" sz="2000" dirty="0">
                <a:latin typeface="Montserrat"/>
                <a:ea typeface="Montserrat"/>
                <a:cs typeface="Montserrat"/>
                <a:sym typeface="Montserrat"/>
              </a:rPr>
              <a:t> e </a:t>
            </a:r>
            <a:r>
              <a:rPr lang="en-US" sz="2000" dirty="0" err="1">
                <a:latin typeface="Montserrat"/>
                <a:ea typeface="Montserrat"/>
                <a:cs typeface="Montserrat"/>
                <a:sym typeface="Montserrat"/>
              </a:rPr>
              <a:t>Inundaciones</a:t>
            </a:r>
            <a:endParaRPr lang="en-US" sz="2000" dirty="0">
              <a:latin typeface="Montserrat"/>
              <a:ea typeface="Montserrat"/>
              <a:cs typeface="Montserrat"/>
              <a:sym typeface="Montserrat"/>
            </a:endParaRPr>
          </a:p>
        </p:txBody>
      </p:sp>
      <p:sp>
        <p:nvSpPr>
          <p:cNvPr id="18" name="Shape 238"/>
          <p:cNvSpPr/>
          <p:nvPr/>
        </p:nvSpPr>
        <p:spPr>
          <a:xfrm>
            <a:off x="1588" y="5605153"/>
            <a:ext cx="5034118" cy="1252847"/>
          </a:xfrm>
          <a:prstGeom prst="rect">
            <a:avLst/>
          </a:prstGeom>
          <a:solidFill>
            <a:srgbClr val="F14F47"/>
          </a:solidFill>
          <a:ln>
            <a:noFill/>
          </a:ln>
        </p:spPr>
        <p:txBody>
          <a:bodyPr lIns="45713" tIns="22850" rIns="45713" bIns="22850" anchor="ctr" anchorCtr="0">
            <a:noAutofit/>
          </a:bodyPr>
          <a:lstStyle/>
          <a:p>
            <a:r>
              <a:rPr lang="es-US" sz="1600" dirty="0">
                <a:solidFill>
                  <a:schemeClr val="bg1"/>
                </a:solidFill>
                <a:latin typeface="Lora" panose="02000503000000020004" pitchFamily="2" charset="0"/>
                <a:ea typeface="Lato"/>
                <a:cs typeface="Lato"/>
                <a:sym typeface="Lato"/>
              </a:rPr>
              <a:t>A finales del siglo, gran parte del puerto marítimo </a:t>
            </a:r>
            <a:r>
              <a:rPr lang="es-US" sz="1600" dirty="0" smtClean="0">
                <a:solidFill>
                  <a:schemeClr val="bg1"/>
                </a:solidFill>
                <a:latin typeface="Lora" panose="02000503000000020004" pitchFamily="2" charset="0"/>
                <a:ea typeface="Lato"/>
                <a:cs typeface="Lato"/>
                <a:sym typeface="Lato"/>
              </a:rPr>
              <a:t>(</a:t>
            </a:r>
            <a:r>
              <a:rPr lang="es-US" sz="1600" dirty="0" err="1" smtClean="0">
                <a:solidFill>
                  <a:schemeClr val="bg1"/>
                </a:solidFill>
                <a:latin typeface="Lora" panose="02000503000000020004" pitchFamily="2" charset="0"/>
                <a:ea typeface="Lato"/>
                <a:cs typeface="Lato"/>
                <a:sym typeface="Lato"/>
              </a:rPr>
              <a:t>Seaport</a:t>
            </a:r>
            <a:r>
              <a:rPr lang="es-US" sz="1600" dirty="0" smtClean="0">
                <a:solidFill>
                  <a:schemeClr val="bg1"/>
                </a:solidFill>
                <a:latin typeface="Lora" panose="02000503000000020004" pitchFamily="2" charset="0"/>
                <a:ea typeface="Lato"/>
                <a:cs typeface="Lato"/>
                <a:sym typeface="Lato"/>
              </a:rPr>
              <a:t>) está </a:t>
            </a:r>
            <a:r>
              <a:rPr lang="es-US" sz="1600" dirty="0">
                <a:solidFill>
                  <a:schemeClr val="bg1"/>
                </a:solidFill>
                <a:latin typeface="Lora" panose="02000503000000020004" pitchFamily="2" charset="0"/>
                <a:ea typeface="Lato"/>
                <a:cs typeface="Lato"/>
                <a:sym typeface="Lato"/>
              </a:rPr>
              <a:t>expuesto a </a:t>
            </a:r>
            <a:r>
              <a:rPr lang="es-US" sz="1600" dirty="0" smtClean="0">
                <a:solidFill>
                  <a:schemeClr val="bg1"/>
                </a:solidFill>
                <a:latin typeface="Lora" panose="02000503000000020004" pitchFamily="2" charset="0"/>
                <a:ea typeface="Lato"/>
                <a:cs typeface="Lato"/>
                <a:sym typeface="Lato"/>
              </a:rPr>
              <a:t>Inundaciones </a:t>
            </a:r>
            <a:r>
              <a:rPr lang="es-US" sz="1600" dirty="0">
                <a:solidFill>
                  <a:schemeClr val="bg1"/>
                </a:solidFill>
                <a:latin typeface="Lora" panose="02000503000000020004" pitchFamily="2" charset="0"/>
                <a:ea typeface="Lato"/>
                <a:cs typeface="Lato"/>
                <a:sym typeface="Lato"/>
              </a:rPr>
              <a:t>a la media de la marea alta mensual</a:t>
            </a:r>
            <a:r>
              <a:rPr lang="es-US" sz="1600" dirty="0">
                <a:solidFill>
                  <a:srgbClr val="E2625C"/>
                </a:solidFill>
                <a:latin typeface="Lora" panose="02000503000000020004" pitchFamily="2" charset="0"/>
                <a:ea typeface="Lato"/>
                <a:cs typeface="Lato"/>
                <a:sym typeface="Lato"/>
              </a:rPr>
              <a:t>.</a:t>
            </a:r>
            <a:endParaRPr sz="1600" dirty="0">
              <a:solidFill>
                <a:srgbClr val="E2625C"/>
              </a:solidFill>
              <a:latin typeface="Lora" panose="02000503000000020004" pitchFamily="2" charset="0"/>
              <a:ea typeface="Lato"/>
              <a:cs typeface="Lato"/>
              <a:sym typeface="Lato"/>
            </a:endParaRPr>
          </a:p>
        </p:txBody>
      </p:sp>
      <p:sp>
        <p:nvSpPr>
          <p:cNvPr id="19" name="Rectangle 18"/>
          <p:cNvSpPr/>
          <p:nvPr/>
        </p:nvSpPr>
        <p:spPr>
          <a:xfrm>
            <a:off x="197156" y="5849861"/>
            <a:ext cx="4730230" cy="1740680"/>
          </a:xfrm>
          <a:prstGeom prst="rect">
            <a:avLst/>
          </a:prstGeom>
        </p:spPr>
        <p:txBody>
          <a:bodyPr wrap="square">
            <a:noAutofit/>
          </a:bodyPr>
          <a:lstStyle/>
          <a:p>
            <a:endParaRPr lang="en-US" sz="1600" dirty="0">
              <a:solidFill>
                <a:schemeClr val="bg1"/>
              </a:solidFill>
              <a:latin typeface="Lora" charset="0"/>
              <a:ea typeface="Lora" charset="0"/>
              <a:cs typeface="Lora" charset="0"/>
            </a:endParaRPr>
          </a:p>
        </p:txBody>
      </p:sp>
      <p:sp>
        <p:nvSpPr>
          <p:cNvPr id="29" name="Text Placeholder 3"/>
          <p:cNvSpPr txBox="1">
            <a:spLocks/>
          </p:cNvSpPr>
          <p:nvPr/>
        </p:nvSpPr>
        <p:spPr>
          <a:xfrm>
            <a:off x="985738" y="1301604"/>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smtClean="0">
                <a:latin typeface="Lora" charset="0"/>
                <a:ea typeface="Lora" charset="0"/>
                <a:cs typeface="Lora" charset="0"/>
              </a:rPr>
              <a:t>South End</a:t>
            </a:r>
            <a:endParaRPr lang="en-US" sz="1600" b="1">
              <a:latin typeface="Lora" charset="0"/>
              <a:ea typeface="Lora" charset="0"/>
              <a:cs typeface="Lora" charset="0"/>
            </a:endParaRPr>
          </a:p>
        </p:txBody>
      </p:sp>
      <p:sp>
        <p:nvSpPr>
          <p:cNvPr id="30" name="Text Placeholder 1"/>
          <p:cNvSpPr txBox="1">
            <a:spLocks/>
          </p:cNvSpPr>
          <p:nvPr/>
        </p:nvSpPr>
        <p:spPr>
          <a:xfrm>
            <a:off x="1009574" y="1047852"/>
            <a:ext cx="2826156" cy="76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smtClean="0">
                <a:latin typeface="Lora" charset="0"/>
                <a:ea typeface="Lora" charset="0"/>
                <a:cs typeface="Lora" charset="0"/>
              </a:rPr>
              <a:t>36’’ </a:t>
            </a:r>
            <a:r>
              <a:rPr lang="en-US" sz="1600" dirty="0" err="1" smtClean="0">
                <a:latin typeface="Lora" charset="0"/>
                <a:ea typeface="Lora" charset="0"/>
                <a:cs typeface="Lora" charset="0"/>
              </a:rPr>
              <a:t>nivel</a:t>
            </a:r>
            <a:r>
              <a:rPr lang="en-US" sz="1600" dirty="0" smtClean="0">
                <a:latin typeface="Lora" charset="0"/>
                <a:ea typeface="Lora" charset="0"/>
                <a:cs typeface="Lora" charset="0"/>
              </a:rPr>
              <a:t> de </a:t>
            </a:r>
            <a:r>
              <a:rPr lang="en-US" sz="1600" dirty="0" err="1" smtClean="0">
                <a:latin typeface="Lora" charset="0"/>
                <a:ea typeface="Lora" charset="0"/>
                <a:cs typeface="Lora" charset="0"/>
              </a:rPr>
              <a:t>altura</a:t>
            </a:r>
            <a:r>
              <a:rPr lang="en-US" sz="1600" dirty="0" smtClean="0">
                <a:latin typeface="Lora" charset="0"/>
                <a:ea typeface="Lora" charset="0"/>
                <a:cs typeface="Lora" charset="0"/>
              </a:rPr>
              <a:t> del mar </a:t>
            </a:r>
            <a:endParaRPr lang="en-US" sz="1600" dirty="0">
              <a:latin typeface="Lora" charset="0"/>
              <a:ea typeface="Lora" charset="0"/>
              <a:cs typeface="Lora" charset="0"/>
            </a:endParaRPr>
          </a:p>
        </p:txBody>
      </p:sp>
      <p:pic>
        <p:nvPicPr>
          <p:cNvPr id="31" name="Picture 4" descr="Legend-0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050840" y="6144051"/>
            <a:ext cx="1983414" cy="713949"/>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01" y="1572265"/>
            <a:ext cx="3725370" cy="3749660"/>
          </a:xfrm>
          <a:prstGeom prst="rect">
            <a:avLst/>
          </a:prstGeom>
        </p:spPr>
      </p:pic>
    </p:spTree>
    <p:extLst>
      <p:ext uri="{BB962C8B-B14F-4D97-AF65-F5344CB8AC3E}">
        <p14:creationId xmlns:p14="http://schemas.microsoft.com/office/powerpoint/2010/main" val="10878218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smtClean="0">
                <a:latin typeface="Montserrat"/>
                <a:ea typeface="Montserrat"/>
                <a:cs typeface="Montserrat"/>
                <a:sym typeface="Montserrat"/>
              </a:rPr>
              <a:t> </a:t>
            </a:r>
            <a:r>
              <a:rPr lang="en-US" sz="2700" b="1" dirty="0">
                <a:latin typeface="Montserrat"/>
                <a:ea typeface="Montserrat"/>
                <a:cs typeface="Montserrat"/>
                <a:sym typeface="Montserrat"/>
              </a:rPr>
              <a:t>¿QUE ESTÁ A RIESGO?</a:t>
            </a:r>
          </a:p>
        </p:txBody>
      </p:sp>
      <p:sp>
        <p:nvSpPr>
          <p:cNvPr id="19" name="Shape 379"/>
          <p:cNvSpPr txBox="1"/>
          <p:nvPr/>
        </p:nvSpPr>
        <p:spPr>
          <a:xfrm>
            <a:off x="1087875" y="646805"/>
            <a:ext cx="8687327" cy="394504"/>
          </a:xfrm>
          <a:prstGeom prst="rect">
            <a:avLst/>
          </a:prstGeom>
          <a:noFill/>
          <a:ln>
            <a:noFill/>
          </a:ln>
        </p:spPr>
        <p:txBody>
          <a:bodyPr lIns="45713" tIns="22850" rIns="45713" bIns="22850" anchor="t" anchorCtr="0">
            <a:noAutofit/>
          </a:bodyPr>
          <a:lstStyle/>
          <a:p>
            <a:pPr lvl="0">
              <a:buSzPct val="25000"/>
            </a:pPr>
            <a:r>
              <a:rPr lang="es-US" sz="2000" dirty="0">
                <a:latin typeface="Montserrat" charset="0"/>
                <a:ea typeface="Montserrat" charset="0"/>
                <a:cs typeface="Montserrat" charset="0"/>
                <a:sym typeface="Montserrat"/>
              </a:rPr>
              <a:t>Personas y edificios afectados por un 1% de inundaciones anuales</a:t>
            </a:r>
            <a:endParaRPr lang="en-US" sz="2000" dirty="0">
              <a:latin typeface="Montserrat" charset="0"/>
              <a:ea typeface="Montserrat" charset="0"/>
              <a:cs typeface="Montserrat" charset="0"/>
              <a:sym typeface="Montserrat"/>
            </a:endParaRPr>
          </a:p>
        </p:txBody>
      </p:sp>
      <p:sp>
        <p:nvSpPr>
          <p:cNvPr id="14" name="Shape 379"/>
          <p:cNvSpPr txBox="1"/>
          <p:nvPr/>
        </p:nvSpPr>
        <p:spPr>
          <a:xfrm>
            <a:off x="8028561" y="6064230"/>
            <a:ext cx="1536179" cy="487731"/>
          </a:xfrm>
          <a:prstGeom prst="rect">
            <a:avLst/>
          </a:prstGeom>
          <a:noFill/>
          <a:ln>
            <a:noFill/>
          </a:ln>
        </p:spPr>
        <p:txBody>
          <a:bodyPr lIns="45713" tIns="22850" rIns="45713" bIns="22850" anchor="t" anchorCtr="0">
            <a:noAutofit/>
          </a:bodyPr>
          <a:lstStyle/>
          <a:p>
            <a:pPr>
              <a:buSzPct val="25000"/>
            </a:pPr>
            <a:r>
              <a:rPr lang="en-CA" sz="3300" b="1">
                <a:solidFill>
                  <a:srgbClr val="F14F47"/>
                </a:solidFill>
                <a:latin typeface="Montserrat"/>
                <a:ea typeface="Montserrat"/>
                <a:cs typeface="Montserrat"/>
                <a:sym typeface="Montserrat"/>
              </a:rPr>
              <a:t>2070+</a:t>
            </a:r>
            <a:endParaRPr lang="en-US" sz="3300" b="1">
              <a:solidFill>
                <a:srgbClr val="F14F47"/>
              </a:solidFill>
              <a:latin typeface="Montserrat"/>
              <a:ea typeface="Montserrat"/>
              <a:cs typeface="Montserrat"/>
              <a:sym typeface="Montserrat"/>
            </a:endParaRPr>
          </a:p>
        </p:txBody>
      </p:sp>
      <p:sp>
        <p:nvSpPr>
          <p:cNvPr id="17" name="Shape 379"/>
          <p:cNvSpPr txBox="1"/>
          <p:nvPr/>
        </p:nvSpPr>
        <p:spPr>
          <a:xfrm>
            <a:off x="1571834" y="6093958"/>
            <a:ext cx="3216504" cy="345487"/>
          </a:xfrm>
          <a:prstGeom prst="rect">
            <a:avLst/>
          </a:prstGeom>
          <a:noFill/>
          <a:ln>
            <a:noFill/>
          </a:ln>
        </p:spPr>
        <p:txBody>
          <a:bodyPr lIns="45713" tIns="22850" rIns="45713" bIns="22850" anchor="t" anchorCtr="0">
            <a:noAutofit/>
          </a:bodyPr>
          <a:lstStyle/>
          <a:p>
            <a:pPr>
              <a:buSzPct val="25000"/>
            </a:pPr>
            <a:r>
              <a:rPr lang="en-CA" sz="3300" b="1">
                <a:solidFill>
                  <a:srgbClr val="F14F47"/>
                </a:solidFill>
                <a:latin typeface="Montserrat"/>
                <a:ea typeface="Montserrat"/>
                <a:cs typeface="Montserrat"/>
                <a:sym typeface="Montserrat"/>
              </a:rPr>
              <a:t>2030+</a:t>
            </a:r>
            <a:endParaRPr lang="en-US" sz="3300" b="1">
              <a:solidFill>
                <a:srgbClr val="F14F47"/>
              </a:solidFill>
              <a:latin typeface="Montserrat"/>
              <a:ea typeface="Montserrat"/>
              <a:cs typeface="Montserrat"/>
              <a:sym typeface="Montserrat"/>
            </a:endParaRPr>
          </a:p>
        </p:txBody>
      </p:sp>
      <p:sp>
        <p:nvSpPr>
          <p:cNvPr id="27" name="Shape 379"/>
          <p:cNvSpPr txBox="1"/>
          <p:nvPr/>
        </p:nvSpPr>
        <p:spPr>
          <a:xfrm>
            <a:off x="5957954" y="1146083"/>
            <a:ext cx="1390337" cy="552302"/>
          </a:xfrm>
          <a:prstGeom prst="rect">
            <a:avLst/>
          </a:prstGeom>
          <a:noFill/>
          <a:ln>
            <a:noFill/>
          </a:ln>
        </p:spPr>
        <p:txBody>
          <a:bodyPr lIns="45713" tIns="22850" rIns="45713" bIns="22850" anchor="t" anchorCtr="0">
            <a:noAutofit/>
          </a:bodyPr>
          <a:lstStyle/>
          <a:p>
            <a:pPr algn="ctr">
              <a:buSzPct val="25000"/>
            </a:pPr>
            <a:r>
              <a:rPr lang="en-CA" sz="1600" b="1" smtClean="0">
                <a:solidFill>
                  <a:srgbClr val="F14F47"/>
                </a:solidFill>
                <a:latin typeface="Montserrat"/>
                <a:ea typeface="Montserrat"/>
                <a:cs typeface="Montserrat"/>
                <a:sym typeface="Montserrat"/>
              </a:rPr>
              <a:t>27,400</a:t>
            </a:r>
            <a:endParaRPr lang="en-CA" sz="1600" b="1">
              <a:solidFill>
                <a:srgbClr val="F14F47"/>
              </a:solidFill>
              <a:latin typeface="Montserrat"/>
              <a:ea typeface="Montserrat"/>
              <a:cs typeface="Montserrat"/>
              <a:sym typeface="Montserrat"/>
            </a:endParaRPr>
          </a:p>
          <a:p>
            <a:pPr algn="ctr">
              <a:buSzPct val="25000"/>
            </a:pPr>
            <a:r>
              <a:rPr lang="en-CA" sz="1600" b="1" smtClean="0">
                <a:solidFill>
                  <a:srgbClr val="F14F47"/>
                </a:solidFill>
                <a:latin typeface="Montserrat"/>
                <a:ea typeface="Montserrat"/>
                <a:cs typeface="Montserrat"/>
                <a:sym typeface="Montserrat"/>
              </a:rPr>
              <a:t>PERSONAS</a:t>
            </a:r>
            <a:endParaRPr lang="en-US" sz="1600" b="1">
              <a:solidFill>
                <a:srgbClr val="F14F47"/>
              </a:solidFill>
              <a:latin typeface="Montserrat"/>
              <a:ea typeface="Montserrat"/>
              <a:cs typeface="Montserrat"/>
              <a:sym typeface="Montserrat"/>
            </a:endParaRPr>
          </a:p>
        </p:txBody>
      </p:sp>
      <p:sp>
        <p:nvSpPr>
          <p:cNvPr id="30" name="Shape 379"/>
          <p:cNvSpPr txBox="1"/>
          <p:nvPr/>
        </p:nvSpPr>
        <p:spPr>
          <a:xfrm>
            <a:off x="1829613" y="4007485"/>
            <a:ext cx="2449073" cy="552302"/>
          </a:xfrm>
          <a:prstGeom prst="rect">
            <a:avLst/>
          </a:prstGeom>
          <a:noFill/>
          <a:ln>
            <a:noFill/>
          </a:ln>
        </p:spPr>
        <p:txBody>
          <a:bodyPr lIns="45713" tIns="22850" rIns="45713" bIns="22850" anchor="t" anchorCtr="0">
            <a:noAutofit/>
          </a:bodyPr>
          <a:lstStyle/>
          <a:p>
            <a:pPr algn="ctr">
              <a:buSzPct val="25000"/>
            </a:pPr>
            <a:r>
              <a:rPr lang="en-CA" sz="1600" b="1" smtClean="0">
                <a:solidFill>
                  <a:srgbClr val="F14F47"/>
                </a:solidFill>
                <a:latin typeface="Montserrat"/>
                <a:ea typeface="Montserrat"/>
                <a:cs typeface="Montserrat"/>
                <a:sym typeface="Montserrat"/>
              </a:rPr>
              <a:t>0 EDIFICIOS</a:t>
            </a:r>
            <a:endParaRPr lang="en-CA" sz="1600" b="1">
              <a:solidFill>
                <a:srgbClr val="F14F47"/>
              </a:solidFill>
              <a:latin typeface="Montserrat"/>
              <a:ea typeface="Montserrat"/>
              <a:cs typeface="Montserrat"/>
              <a:sym typeface="Montserrat"/>
            </a:endParaRPr>
          </a:p>
          <a:p>
            <a:pPr algn="ctr">
              <a:buSzPct val="25000"/>
            </a:pPr>
            <a:r>
              <a:rPr lang="en-CA" sz="1600" b="1" smtClean="0">
                <a:solidFill>
                  <a:srgbClr val="F14F47"/>
                </a:solidFill>
                <a:latin typeface="Montserrat"/>
                <a:ea typeface="Montserrat"/>
                <a:cs typeface="Montserrat"/>
                <a:sym typeface="Montserrat"/>
              </a:rPr>
              <a:t>(VALOR $0B</a:t>
            </a:r>
            <a:r>
              <a:rPr lang="en-CA" sz="1600" b="1">
                <a:solidFill>
                  <a:srgbClr val="F14F47"/>
                </a:solidFill>
                <a:latin typeface="Montserrat"/>
                <a:ea typeface="Montserrat"/>
                <a:cs typeface="Montserrat"/>
                <a:sym typeface="Montserrat"/>
              </a:rPr>
              <a:t>)</a:t>
            </a:r>
            <a:endParaRPr lang="en-US" sz="1600" b="1">
              <a:solidFill>
                <a:srgbClr val="F14F47"/>
              </a:solidFill>
              <a:latin typeface="Montserrat"/>
              <a:ea typeface="Montserrat"/>
              <a:cs typeface="Montserrat"/>
              <a:sym typeface="Montserrat"/>
            </a:endParaRPr>
          </a:p>
        </p:txBody>
      </p:sp>
      <p:sp>
        <p:nvSpPr>
          <p:cNvPr id="31" name="Shape 238"/>
          <p:cNvSpPr/>
          <p:nvPr/>
        </p:nvSpPr>
        <p:spPr>
          <a:xfrm>
            <a:off x="524593" y="5935728"/>
            <a:ext cx="3718840" cy="31169"/>
          </a:xfrm>
          <a:prstGeom prst="rect">
            <a:avLst/>
          </a:prstGeom>
          <a:solidFill>
            <a:srgbClr val="F14F47"/>
          </a:solidFill>
          <a:ln>
            <a:noFill/>
          </a:ln>
        </p:spPr>
        <p:txBody>
          <a:bodyPr lIns="45713" tIns="22850" rIns="45713" bIns="22850" anchor="ctr" anchorCtr="0">
            <a:noAutofit/>
          </a:bodyPr>
          <a:lstStyle/>
          <a:p>
            <a:pPr algn="ctr"/>
            <a:endParaRPr>
              <a:solidFill>
                <a:srgbClr val="FCB614"/>
              </a:solidFill>
              <a:latin typeface="Lato"/>
              <a:ea typeface="Lato"/>
              <a:cs typeface="Lato"/>
              <a:sym typeface="Lato"/>
            </a:endParaRPr>
          </a:p>
        </p:txBody>
      </p:sp>
      <p:sp>
        <p:nvSpPr>
          <p:cNvPr id="35" name="Shape 379"/>
          <p:cNvSpPr txBox="1"/>
          <p:nvPr/>
        </p:nvSpPr>
        <p:spPr>
          <a:xfrm>
            <a:off x="9050682" y="1250233"/>
            <a:ext cx="2656019" cy="552302"/>
          </a:xfrm>
          <a:prstGeom prst="rect">
            <a:avLst/>
          </a:prstGeom>
          <a:noFill/>
          <a:ln>
            <a:noFill/>
          </a:ln>
        </p:spPr>
        <p:txBody>
          <a:bodyPr lIns="45713" tIns="22850" rIns="45713" bIns="22850" anchor="t" anchorCtr="0">
            <a:noAutofit/>
          </a:bodyPr>
          <a:lstStyle/>
          <a:p>
            <a:pPr algn="ctr">
              <a:buSzPct val="25000"/>
            </a:pPr>
            <a:r>
              <a:rPr lang="en-CA" sz="1600" b="1" smtClean="0">
                <a:solidFill>
                  <a:srgbClr val="F14F47"/>
                </a:solidFill>
                <a:latin typeface="Montserrat"/>
                <a:ea typeface="Montserrat"/>
                <a:cs typeface="Montserrat"/>
                <a:sym typeface="Montserrat"/>
              </a:rPr>
              <a:t>3400 EDIFICIOS</a:t>
            </a:r>
            <a:endParaRPr lang="en-CA" sz="1600" b="1">
              <a:solidFill>
                <a:srgbClr val="F14F47"/>
              </a:solidFill>
              <a:latin typeface="Montserrat"/>
              <a:ea typeface="Montserrat"/>
              <a:cs typeface="Montserrat"/>
              <a:sym typeface="Montserrat"/>
            </a:endParaRPr>
          </a:p>
          <a:p>
            <a:pPr algn="ctr">
              <a:buSzPct val="25000"/>
            </a:pPr>
            <a:r>
              <a:rPr lang="en-CA" sz="1600" b="1" smtClean="0">
                <a:solidFill>
                  <a:srgbClr val="F14F47"/>
                </a:solidFill>
                <a:latin typeface="Montserrat"/>
                <a:ea typeface="Montserrat"/>
                <a:cs typeface="Montserrat"/>
                <a:sym typeface="Montserrat"/>
              </a:rPr>
              <a:t>(VALOR DE $15B</a:t>
            </a:r>
            <a:r>
              <a:rPr lang="en-CA" sz="1600" b="1">
                <a:solidFill>
                  <a:srgbClr val="F14F47"/>
                </a:solidFill>
                <a:latin typeface="Montserrat"/>
                <a:ea typeface="Montserrat"/>
                <a:cs typeface="Montserrat"/>
                <a:sym typeface="Montserrat"/>
              </a:rPr>
              <a:t>)</a:t>
            </a:r>
            <a:endParaRPr lang="en-US" sz="1600" b="1">
              <a:solidFill>
                <a:srgbClr val="F14F47"/>
              </a:solidFill>
              <a:latin typeface="Montserrat"/>
              <a:ea typeface="Montserrat"/>
              <a:cs typeface="Montserrat"/>
              <a:sym typeface="Montserrat"/>
            </a:endParaRPr>
          </a:p>
        </p:txBody>
      </p:sp>
      <p:sp>
        <p:nvSpPr>
          <p:cNvPr id="71" name="Shape 379"/>
          <p:cNvSpPr txBox="1"/>
          <p:nvPr/>
        </p:nvSpPr>
        <p:spPr>
          <a:xfrm>
            <a:off x="611009" y="4007485"/>
            <a:ext cx="1419672" cy="552302"/>
          </a:xfrm>
          <a:prstGeom prst="rect">
            <a:avLst/>
          </a:prstGeom>
          <a:noFill/>
          <a:ln>
            <a:noFill/>
          </a:ln>
        </p:spPr>
        <p:txBody>
          <a:bodyPr lIns="45713" tIns="22850" rIns="45713" bIns="22850" anchor="t" anchorCtr="0">
            <a:noAutofit/>
          </a:bodyPr>
          <a:lstStyle/>
          <a:p>
            <a:pPr algn="ctr">
              <a:buSzPct val="25000"/>
            </a:pPr>
            <a:r>
              <a:rPr lang="en-CA" sz="1600" b="1" smtClean="0">
                <a:solidFill>
                  <a:srgbClr val="F14F47"/>
                </a:solidFill>
                <a:latin typeface="Montserrat"/>
                <a:ea typeface="Montserrat"/>
                <a:cs typeface="Montserrat"/>
                <a:sym typeface="Montserrat"/>
              </a:rPr>
              <a:t>0</a:t>
            </a:r>
            <a:r>
              <a:rPr lang="en-CA" sz="1600" b="1">
                <a:solidFill>
                  <a:srgbClr val="F14F47"/>
                </a:solidFill>
                <a:latin typeface="Montserrat"/>
                <a:ea typeface="Montserrat"/>
                <a:cs typeface="Montserrat"/>
                <a:sym typeface="Montserrat"/>
              </a:rPr>
              <a:t> </a:t>
            </a:r>
            <a:r>
              <a:rPr lang="en-CA" sz="1600" b="1" smtClean="0">
                <a:solidFill>
                  <a:srgbClr val="F14F47"/>
                </a:solidFill>
                <a:latin typeface="Montserrat"/>
                <a:ea typeface="Montserrat"/>
                <a:cs typeface="Montserrat"/>
                <a:sym typeface="Montserrat"/>
              </a:rPr>
              <a:t>PERSONAS</a:t>
            </a:r>
            <a:endParaRPr lang="en-US" sz="1600" b="1">
              <a:solidFill>
                <a:srgbClr val="F14F47"/>
              </a:solidFill>
              <a:latin typeface="Montserrat"/>
              <a:ea typeface="Montserrat"/>
              <a:cs typeface="Montserrat"/>
              <a:sym typeface="Montserrat"/>
            </a:endParaRPr>
          </a:p>
        </p:txBody>
      </p:sp>
      <p:pic>
        <p:nvPicPr>
          <p:cNvPr id="69" name="Picture 6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1584" y="4782839"/>
            <a:ext cx="1626878" cy="1626878"/>
          </a:xfrm>
          <a:prstGeom prst="rect">
            <a:avLst/>
          </a:prstGeom>
        </p:spPr>
      </p:pic>
      <p:pic>
        <p:nvPicPr>
          <p:cNvPr id="73" name="Picture 7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9842" y="3783466"/>
            <a:ext cx="1626878" cy="1626878"/>
          </a:xfrm>
          <a:prstGeom prst="rect">
            <a:avLst/>
          </a:prstGeom>
        </p:spPr>
      </p:pic>
      <p:sp>
        <p:nvSpPr>
          <p:cNvPr id="176" name="Shape 238"/>
          <p:cNvSpPr/>
          <p:nvPr/>
        </p:nvSpPr>
        <p:spPr>
          <a:xfrm>
            <a:off x="6714612" y="5935728"/>
            <a:ext cx="3718840" cy="31169"/>
          </a:xfrm>
          <a:prstGeom prst="rect">
            <a:avLst/>
          </a:prstGeom>
          <a:solidFill>
            <a:srgbClr val="F14F47"/>
          </a:solidFill>
          <a:ln>
            <a:noFill/>
          </a:ln>
        </p:spPr>
        <p:txBody>
          <a:bodyPr lIns="45713" tIns="22850" rIns="45713" bIns="22850" anchor="ctr" anchorCtr="0">
            <a:noAutofit/>
          </a:bodyPr>
          <a:lstStyle/>
          <a:p>
            <a:pPr algn="ctr"/>
            <a:endParaRPr>
              <a:solidFill>
                <a:srgbClr val="FCB614"/>
              </a:solidFill>
              <a:latin typeface="Lato"/>
              <a:ea typeface="Lato"/>
              <a:cs typeface="Lato"/>
              <a:sym typeface="Lato"/>
            </a:endParaRPr>
          </a:p>
        </p:txBody>
      </p:sp>
      <p:pic>
        <p:nvPicPr>
          <p:cNvPr id="192" name="Picture 191"/>
          <p:cNvPicPr>
            <a:picLocks noChangeAspect="1"/>
          </p:cNvPicPr>
          <p:nvPr/>
        </p:nvPicPr>
        <p:blipFill>
          <a:blip r:embed="rId5"/>
          <a:stretch>
            <a:fillRect/>
          </a:stretch>
        </p:blipFill>
        <p:spPr>
          <a:xfrm>
            <a:off x="7910975" y="4552709"/>
            <a:ext cx="1350957" cy="1350957"/>
          </a:xfrm>
          <a:prstGeom prst="rect">
            <a:avLst/>
          </a:prstGeom>
        </p:spPr>
      </p:pic>
      <p:pic>
        <p:nvPicPr>
          <p:cNvPr id="200" name="Picture 19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46481" y="5192911"/>
            <a:ext cx="662907" cy="662907"/>
          </a:xfrm>
          <a:prstGeom prst="rect">
            <a:avLst/>
          </a:prstGeom>
        </p:spPr>
      </p:pic>
      <p:pic>
        <p:nvPicPr>
          <p:cNvPr id="201" name="Picture 20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52093" y="4520768"/>
            <a:ext cx="657295" cy="657295"/>
          </a:xfrm>
          <a:prstGeom prst="rect">
            <a:avLst/>
          </a:prstGeom>
        </p:spPr>
      </p:pic>
      <p:pic>
        <p:nvPicPr>
          <p:cNvPr id="202" name="Picture 20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4666" y="3170821"/>
            <a:ext cx="662907" cy="662907"/>
          </a:xfrm>
          <a:prstGeom prst="rect">
            <a:avLst/>
          </a:prstGeom>
        </p:spPr>
      </p:pic>
      <p:pic>
        <p:nvPicPr>
          <p:cNvPr id="203" name="Picture 20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2206" y="3856001"/>
            <a:ext cx="657295" cy="657295"/>
          </a:xfrm>
          <a:prstGeom prst="rect">
            <a:avLst/>
          </a:prstGeom>
        </p:spPr>
      </p:pic>
      <p:pic>
        <p:nvPicPr>
          <p:cNvPr id="204" name="Picture 20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93340" y="5192911"/>
            <a:ext cx="662907" cy="662907"/>
          </a:xfrm>
          <a:prstGeom prst="rect">
            <a:avLst/>
          </a:prstGeom>
        </p:spPr>
      </p:pic>
      <p:pic>
        <p:nvPicPr>
          <p:cNvPr id="205" name="Picture 20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98952" y="4520768"/>
            <a:ext cx="657295" cy="657295"/>
          </a:xfrm>
          <a:prstGeom prst="rect">
            <a:avLst/>
          </a:prstGeom>
        </p:spPr>
      </p:pic>
      <p:pic>
        <p:nvPicPr>
          <p:cNvPr id="206" name="Picture 20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21525" y="3170821"/>
            <a:ext cx="662907" cy="662907"/>
          </a:xfrm>
          <a:prstGeom prst="rect">
            <a:avLst/>
          </a:prstGeom>
        </p:spPr>
      </p:pic>
      <p:pic>
        <p:nvPicPr>
          <p:cNvPr id="207" name="Picture 20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19065" y="3856001"/>
            <a:ext cx="657295" cy="657295"/>
          </a:xfrm>
          <a:prstGeom prst="rect">
            <a:avLst/>
          </a:prstGeom>
        </p:spPr>
      </p:pic>
      <p:pic>
        <p:nvPicPr>
          <p:cNvPr id="208" name="Picture 20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26397" y="5192911"/>
            <a:ext cx="662907" cy="662907"/>
          </a:xfrm>
          <a:prstGeom prst="rect">
            <a:avLst/>
          </a:prstGeom>
        </p:spPr>
      </p:pic>
      <p:pic>
        <p:nvPicPr>
          <p:cNvPr id="209" name="Picture 20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32009" y="4520768"/>
            <a:ext cx="657295" cy="657295"/>
          </a:xfrm>
          <a:prstGeom prst="rect">
            <a:avLst/>
          </a:prstGeom>
        </p:spPr>
      </p:pic>
      <p:pic>
        <p:nvPicPr>
          <p:cNvPr id="210" name="Picture 20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54582" y="3170821"/>
            <a:ext cx="662907" cy="662907"/>
          </a:xfrm>
          <a:prstGeom prst="rect">
            <a:avLst/>
          </a:prstGeom>
        </p:spPr>
      </p:pic>
      <p:pic>
        <p:nvPicPr>
          <p:cNvPr id="211" name="Picture 2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52122" y="3856001"/>
            <a:ext cx="657295" cy="657295"/>
          </a:xfrm>
          <a:prstGeom prst="rect">
            <a:avLst/>
          </a:prstGeom>
        </p:spPr>
      </p:pic>
      <p:pic>
        <p:nvPicPr>
          <p:cNvPr id="212" name="Picture 2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82175" y="2538615"/>
            <a:ext cx="662907" cy="662907"/>
          </a:xfrm>
          <a:prstGeom prst="rect">
            <a:avLst/>
          </a:prstGeom>
        </p:spPr>
      </p:pic>
      <p:pic>
        <p:nvPicPr>
          <p:cNvPr id="213" name="Picture 2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29034" y="2538615"/>
            <a:ext cx="662907" cy="662907"/>
          </a:xfrm>
          <a:prstGeom prst="rect">
            <a:avLst/>
          </a:prstGeom>
        </p:spPr>
      </p:pic>
      <p:pic>
        <p:nvPicPr>
          <p:cNvPr id="214" name="Picture 2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62091" y="2538615"/>
            <a:ext cx="662907" cy="662907"/>
          </a:xfrm>
          <a:prstGeom prst="rect">
            <a:avLst/>
          </a:prstGeom>
        </p:spPr>
      </p:pic>
      <p:pic>
        <p:nvPicPr>
          <p:cNvPr id="228" name="Picture 227"/>
          <p:cNvPicPr>
            <a:picLocks noChangeAspect="1"/>
          </p:cNvPicPr>
          <p:nvPr/>
        </p:nvPicPr>
        <p:blipFill rotWithShape="1">
          <a:blip r:embed="rId4" cstate="screen">
            <a:extLst>
              <a:ext uri="{28A0092B-C50C-407E-A947-70E740481C1C}">
                <a14:useLocalDpi xmlns:a14="http://schemas.microsoft.com/office/drawing/2010/main"/>
              </a:ext>
            </a:extLst>
          </a:blip>
          <a:srcRect r="75880"/>
          <a:stretch/>
        </p:blipFill>
        <p:spPr>
          <a:xfrm>
            <a:off x="5372115" y="4772712"/>
            <a:ext cx="392401" cy="1626878"/>
          </a:xfrm>
          <a:prstGeom prst="rect">
            <a:avLst/>
          </a:prstGeom>
        </p:spPr>
      </p:pic>
      <p:pic>
        <p:nvPicPr>
          <p:cNvPr id="74" name="Picture 7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1413" y="4779200"/>
            <a:ext cx="1626878" cy="1626878"/>
          </a:xfrm>
          <a:prstGeom prst="rect">
            <a:avLst/>
          </a:prstGeom>
        </p:spPr>
      </p:pic>
      <p:pic>
        <p:nvPicPr>
          <p:cNvPr id="75" name="Picture 7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9671" y="3779827"/>
            <a:ext cx="1626878" cy="1626878"/>
          </a:xfrm>
          <a:prstGeom prst="rect">
            <a:avLst/>
          </a:prstGeom>
        </p:spPr>
      </p:pic>
      <p:pic>
        <p:nvPicPr>
          <p:cNvPr id="76" name="Picture 7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3864" y="2828498"/>
            <a:ext cx="1626878" cy="1626878"/>
          </a:xfrm>
          <a:prstGeom prst="rect">
            <a:avLst/>
          </a:prstGeom>
        </p:spPr>
      </p:pic>
      <p:pic>
        <p:nvPicPr>
          <p:cNvPr id="77" name="Picture 7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2122" y="1829125"/>
            <a:ext cx="1626878" cy="1626878"/>
          </a:xfrm>
          <a:prstGeom prst="rect">
            <a:avLst/>
          </a:prstGeom>
        </p:spPr>
      </p:pic>
      <p:pic>
        <p:nvPicPr>
          <p:cNvPr id="78" name="Picture 7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3693" y="2824859"/>
            <a:ext cx="1626878" cy="1626878"/>
          </a:xfrm>
          <a:prstGeom prst="rect">
            <a:avLst/>
          </a:prstGeom>
        </p:spPr>
      </p:pic>
      <p:pic>
        <p:nvPicPr>
          <p:cNvPr id="79" name="Picture 7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1951" y="1825486"/>
            <a:ext cx="1626878" cy="1626878"/>
          </a:xfrm>
          <a:prstGeom prst="rect">
            <a:avLst/>
          </a:prstGeom>
        </p:spPr>
      </p:pic>
      <p:pic>
        <p:nvPicPr>
          <p:cNvPr id="80" name="Picture 79"/>
          <p:cNvPicPr>
            <a:picLocks noChangeAspect="1"/>
          </p:cNvPicPr>
          <p:nvPr/>
        </p:nvPicPr>
        <p:blipFill rotWithShape="1">
          <a:blip r:embed="rId4" cstate="screen">
            <a:extLst>
              <a:ext uri="{28A0092B-C50C-407E-A947-70E740481C1C}">
                <a14:useLocalDpi xmlns:a14="http://schemas.microsoft.com/office/drawing/2010/main"/>
              </a:ext>
            </a:extLst>
          </a:blip>
          <a:srcRect r="75880"/>
          <a:stretch/>
        </p:blipFill>
        <p:spPr>
          <a:xfrm>
            <a:off x="5348053" y="3786122"/>
            <a:ext cx="392401" cy="1626878"/>
          </a:xfrm>
          <a:prstGeom prst="rect">
            <a:avLst/>
          </a:prstGeom>
        </p:spPr>
      </p:pic>
      <p:pic>
        <p:nvPicPr>
          <p:cNvPr id="81" name="Picture 80"/>
          <p:cNvPicPr>
            <a:picLocks noChangeAspect="1"/>
          </p:cNvPicPr>
          <p:nvPr/>
        </p:nvPicPr>
        <p:blipFill rotWithShape="1">
          <a:blip r:embed="rId4" cstate="screen">
            <a:extLst>
              <a:ext uri="{28A0092B-C50C-407E-A947-70E740481C1C}">
                <a14:useLocalDpi xmlns:a14="http://schemas.microsoft.com/office/drawing/2010/main"/>
              </a:ext>
            </a:extLst>
          </a:blip>
          <a:srcRect r="75880"/>
          <a:stretch/>
        </p:blipFill>
        <p:spPr>
          <a:xfrm>
            <a:off x="5348053" y="2807556"/>
            <a:ext cx="392401" cy="1626878"/>
          </a:xfrm>
          <a:prstGeom prst="rect">
            <a:avLst/>
          </a:prstGeom>
        </p:spPr>
      </p:pic>
      <p:pic>
        <p:nvPicPr>
          <p:cNvPr id="82" name="Picture 81"/>
          <p:cNvPicPr>
            <a:picLocks noChangeAspect="1"/>
          </p:cNvPicPr>
          <p:nvPr/>
        </p:nvPicPr>
        <p:blipFill rotWithShape="1">
          <a:blip r:embed="rId4" cstate="screen">
            <a:extLst>
              <a:ext uri="{28A0092B-C50C-407E-A947-70E740481C1C}">
                <a14:useLocalDpi xmlns:a14="http://schemas.microsoft.com/office/drawing/2010/main"/>
              </a:ext>
            </a:extLst>
          </a:blip>
          <a:srcRect l="-70" t="32846" r="75950" b="345"/>
          <a:stretch/>
        </p:blipFill>
        <p:spPr>
          <a:xfrm>
            <a:off x="5323991" y="2360950"/>
            <a:ext cx="392401" cy="1086893"/>
          </a:xfrm>
          <a:prstGeom prst="rect">
            <a:avLst/>
          </a:prstGeom>
        </p:spPr>
      </p:pic>
      <p:pic>
        <p:nvPicPr>
          <p:cNvPr id="83" name="Picture 82"/>
          <p:cNvPicPr>
            <a:picLocks noChangeAspect="1"/>
          </p:cNvPicPr>
          <p:nvPr/>
        </p:nvPicPr>
        <p:blipFill>
          <a:blip r:embed="rId5"/>
          <a:stretch>
            <a:fillRect/>
          </a:stretch>
        </p:blipFill>
        <p:spPr>
          <a:xfrm>
            <a:off x="7917330" y="3357558"/>
            <a:ext cx="1350957" cy="1350957"/>
          </a:xfrm>
          <a:prstGeom prst="rect">
            <a:avLst/>
          </a:prstGeom>
        </p:spPr>
      </p:pic>
      <p:pic>
        <p:nvPicPr>
          <p:cNvPr id="84" name="Picture 83"/>
          <p:cNvPicPr>
            <a:picLocks noChangeAspect="1"/>
          </p:cNvPicPr>
          <p:nvPr/>
        </p:nvPicPr>
        <p:blipFill>
          <a:blip r:embed="rId5"/>
          <a:stretch>
            <a:fillRect/>
          </a:stretch>
        </p:blipFill>
        <p:spPr>
          <a:xfrm>
            <a:off x="7905588" y="2153712"/>
            <a:ext cx="1350957" cy="1350957"/>
          </a:xfrm>
          <a:prstGeom prst="rect">
            <a:avLst/>
          </a:prstGeom>
        </p:spPr>
      </p:pic>
      <p:pic>
        <p:nvPicPr>
          <p:cNvPr id="85" name="Picture 84"/>
          <p:cNvPicPr>
            <a:picLocks noChangeAspect="1"/>
          </p:cNvPicPr>
          <p:nvPr/>
        </p:nvPicPr>
        <p:blipFill rotWithShape="1">
          <a:blip r:embed="rId5"/>
          <a:srcRect t="57574"/>
          <a:stretch/>
        </p:blipFill>
        <p:spPr>
          <a:xfrm>
            <a:off x="7902544" y="1698385"/>
            <a:ext cx="1350957" cy="573157"/>
          </a:xfrm>
          <a:prstGeom prst="rect">
            <a:avLst/>
          </a:prstGeom>
        </p:spPr>
      </p:pic>
    </p:spTree>
    <p:extLst>
      <p:ext uri="{BB962C8B-B14F-4D97-AF65-F5344CB8AC3E}">
        <p14:creationId xmlns:p14="http://schemas.microsoft.com/office/powerpoint/2010/main" val="10281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31046"/>
            <a:ext cx="8758989" cy="5826954"/>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1588" y="4334867"/>
            <a:ext cx="6044057" cy="1713007"/>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655093" y="104555"/>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¿QUE ESTÁ A RIESGO?</a:t>
            </a:r>
          </a:p>
        </p:txBody>
      </p:sp>
      <p:sp>
        <p:nvSpPr>
          <p:cNvPr id="14" name="Shape 379"/>
          <p:cNvSpPr txBox="1"/>
          <p:nvPr/>
        </p:nvSpPr>
        <p:spPr>
          <a:xfrm>
            <a:off x="700676" y="534638"/>
            <a:ext cx="8002171" cy="394504"/>
          </a:xfrm>
          <a:prstGeom prst="rect">
            <a:avLst/>
          </a:prstGeom>
          <a:noFill/>
          <a:ln>
            <a:noFill/>
          </a:ln>
        </p:spPr>
        <p:txBody>
          <a:bodyPr lIns="45713" tIns="22850" rIns="45713" bIns="22850" anchor="t" anchorCtr="0">
            <a:noAutofit/>
          </a:bodyPr>
          <a:lstStyle/>
          <a:p>
            <a:pPr lvl="0">
              <a:buSzPct val="25000"/>
            </a:pPr>
            <a:r>
              <a:rPr lang="en-US" sz="2000" dirty="0" err="1">
                <a:solidFill>
                  <a:schemeClr val="dk2"/>
                </a:solidFill>
                <a:latin typeface="Montserrat" charset="0"/>
                <a:ea typeface="Montserrat" charset="0"/>
                <a:cs typeface="Montserrat" charset="0"/>
                <a:sym typeface="Montserrat"/>
              </a:rPr>
              <a:t>Rendimiento</a:t>
            </a:r>
            <a:r>
              <a:rPr lang="en-US" sz="2000" dirty="0">
                <a:solidFill>
                  <a:schemeClr val="dk2"/>
                </a:solidFill>
                <a:latin typeface="Montserrat" charset="0"/>
                <a:ea typeface="Montserrat" charset="0"/>
                <a:cs typeface="Montserrat" charset="0"/>
                <a:sym typeface="Montserrat"/>
              </a:rPr>
              <a:t> </a:t>
            </a:r>
            <a:r>
              <a:rPr lang="en-US" sz="2000" dirty="0" err="1" smtClean="0">
                <a:solidFill>
                  <a:schemeClr val="dk2"/>
                </a:solidFill>
                <a:latin typeface="Montserrat" charset="0"/>
                <a:ea typeface="Montserrat" charset="0"/>
                <a:cs typeface="Montserrat" charset="0"/>
                <a:sym typeface="Montserrat"/>
              </a:rPr>
              <a:t>Económico</a:t>
            </a:r>
            <a:r>
              <a:rPr lang="en-US" sz="2000" dirty="0" smtClean="0">
                <a:solidFill>
                  <a:schemeClr val="dk2"/>
                </a:solidFill>
                <a:latin typeface="Montserrat" charset="0"/>
                <a:ea typeface="Montserrat" charset="0"/>
                <a:cs typeface="Montserrat" charset="0"/>
                <a:sym typeface="Montserrat"/>
              </a:rPr>
              <a:t> </a:t>
            </a:r>
            <a:r>
              <a:rPr lang="en-US" sz="2000" dirty="0">
                <a:solidFill>
                  <a:schemeClr val="dk2"/>
                </a:solidFill>
                <a:latin typeface="Montserrat" charset="0"/>
                <a:ea typeface="Montserrat" charset="0"/>
                <a:cs typeface="Montserrat" charset="0"/>
                <a:sym typeface="Montserrat"/>
              </a:rPr>
              <a:t>y </a:t>
            </a:r>
            <a:r>
              <a:rPr lang="en-US" sz="2000" dirty="0" err="1" smtClean="0">
                <a:solidFill>
                  <a:schemeClr val="dk2"/>
                </a:solidFill>
                <a:latin typeface="Montserrat" charset="0"/>
                <a:ea typeface="Montserrat" charset="0"/>
                <a:cs typeface="Montserrat" charset="0"/>
                <a:sym typeface="Montserrat"/>
              </a:rPr>
              <a:t>Empleo</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458868" y="4537464"/>
            <a:ext cx="5129495" cy="3020819"/>
          </a:xfrm>
          <a:prstGeom prst="rect">
            <a:avLst/>
          </a:prstGeom>
          <a:noFill/>
          <a:ln>
            <a:noFill/>
          </a:ln>
        </p:spPr>
        <p:txBody>
          <a:bodyPr lIns="45713" tIns="22850" rIns="45713" bIns="22850" anchor="t" anchorCtr="0">
            <a:noAutofit/>
          </a:bodyPr>
          <a:lstStyle/>
          <a:p>
            <a:r>
              <a:rPr lang="es-US" sz="2400" dirty="0">
                <a:solidFill>
                  <a:schemeClr val="bg1"/>
                </a:solidFill>
                <a:latin typeface="Lora" charset="0"/>
                <a:ea typeface="Lora" charset="0"/>
                <a:cs typeface="Lora" charset="0"/>
              </a:rPr>
              <a:t>$ 60M pérdida de la producción económica y 330 </a:t>
            </a:r>
            <a:r>
              <a:rPr lang="es-US" sz="2400" dirty="0" smtClean="0">
                <a:solidFill>
                  <a:schemeClr val="bg1"/>
                </a:solidFill>
                <a:latin typeface="Lora" charset="0"/>
                <a:ea typeface="Lora" charset="0"/>
                <a:cs typeface="Lora" charset="0"/>
              </a:rPr>
              <a:t>empleos por </a:t>
            </a:r>
            <a:r>
              <a:rPr lang="es-US" sz="2400" dirty="0">
                <a:solidFill>
                  <a:schemeClr val="bg1"/>
                </a:solidFill>
                <a:latin typeface="Lora" charset="0"/>
                <a:ea typeface="Lora" charset="0"/>
                <a:cs typeface="Lora" charset="0"/>
              </a:rPr>
              <a:t>año </a:t>
            </a:r>
            <a:r>
              <a:rPr lang="es-US" sz="2400" dirty="0" smtClean="0">
                <a:solidFill>
                  <a:schemeClr val="bg1"/>
                </a:solidFill>
                <a:latin typeface="Lora" charset="0"/>
                <a:ea typeface="Lora" charset="0"/>
                <a:cs typeface="Lora" charset="0"/>
              </a:rPr>
              <a:t>por </a:t>
            </a:r>
            <a:r>
              <a:rPr lang="es-US" sz="2400" dirty="0">
                <a:solidFill>
                  <a:schemeClr val="bg1"/>
                </a:solidFill>
                <a:latin typeface="Lora" charset="0"/>
                <a:ea typeface="Lora" charset="0"/>
                <a:cs typeface="Lora" charset="0"/>
              </a:rPr>
              <a:t>inundaciones a finales de siglo.</a:t>
            </a:r>
            <a:endParaRPr lang="en-US" sz="2400" dirty="0">
              <a:solidFill>
                <a:schemeClr val="bg1"/>
              </a:solidFill>
              <a:latin typeface="Lora" charset="0"/>
              <a:ea typeface="Lora" charset="0"/>
              <a:cs typeface="Lora" charset="0"/>
            </a:endParaRPr>
          </a:p>
        </p:txBody>
      </p:sp>
      <p:pic>
        <p:nvPicPr>
          <p:cNvPr id="19" name="Shape 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48706" y="12700"/>
            <a:ext cx="971065" cy="993042"/>
          </a:xfrm>
          <a:prstGeom prst="rect">
            <a:avLst/>
          </a:prstGeom>
          <a:noFill/>
          <a:ln>
            <a:noFill/>
          </a:ln>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7045" y="2784642"/>
            <a:ext cx="5105400" cy="3759200"/>
          </a:xfrm>
          <a:prstGeom prst="rect">
            <a:avLst/>
          </a:prstGeom>
        </p:spPr>
      </p:pic>
    </p:spTree>
    <p:extLst>
      <p:ext uri="{BB962C8B-B14F-4D97-AF65-F5344CB8AC3E}">
        <p14:creationId xmlns:p14="http://schemas.microsoft.com/office/powerpoint/2010/main" val="14148414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88" y="991488"/>
            <a:ext cx="10438043" cy="5866511"/>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6148706" y="4094236"/>
            <a:ext cx="6044057" cy="2009681"/>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smtClean="0">
                <a:latin typeface="Montserrat"/>
                <a:ea typeface="Montserrat"/>
                <a:cs typeface="Montserrat"/>
                <a:sym typeface="Montserrat"/>
              </a:rPr>
              <a:t>SOUTH END EN ACCION</a:t>
            </a:r>
            <a:endParaRPr lang="en-US" sz="2700" b="1">
              <a:latin typeface="Montserrat"/>
              <a:ea typeface="Montserrat"/>
              <a:cs typeface="Montserrat"/>
              <a:sym typeface="Montserrat"/>
            </a:endParaRP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err="1" smtClean="0">
                <a:latin typeface="Montserrat" charset="0"/>
                <a:ea typeface="Montserrat" charset="0"/>
                <a:cs typeface="Montserrat" charset="0"/>
              </a:rPr>
              <a:t>Comunidades</a:t>
            </a:r>
            <a:r>
              <a:rPr lang="en-US" sz="2000" dirty="0" smtClean="0">
                <a:latin typeface="Montserrat" charset="0"/>
                <a:ea typeface="Montserrat" charset="0"/>
                <a:cs typeface="Montserrat" charset="0"/>
              </a:rPr>
              <a:t> </a:t>
            </a:r>
            <a:r>
              <a:rPr lang="en-US" sz="2000" dirty="0" err="1" smtClean="0">
                <a:latin typeface="Montserrat" charset="0"/>
                <a:ea typeface="Montserrat" charset="0"/>
                <a:cs typeface="Montserrat" charset="0"/>
              </a:rPr>
              <a:t>Preparada</a:t>
            </a:r>
            <a:r>
              <a:rPr lang="en-US" sz="2000" dirty="0" smtClean="0">
                <a:latin typeface="Montserrat" charset="0"/>
                <a:ea typeface="Montserrat" charset="0"/>
                <a:cs typeface="Montserrat" charset="0"/>
              </a:rPr>
              <a:t> y </a:t>
            </a:r>
            <a:r>
              <a:rPr lang="en-US" sz="2000" dirty="0" err="1" smtClean="0">
                <a:latin typeface="Montserrat" charset="0"/>
                <a:ea typeface="Montserrat" charset="0"/>
                <a:cs typeface="Montserrat" charset="0"/>
              </a:rPr>
              <a:t>Conectada</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6662094" y="4272976"/>
            <a:ext cx="5421982" cy="3020819"/>
          </a:xfrm>
          <a:prstGeom prst="rect">
            <a:avLst/>
          </a:prstGeom>
          <a:noFill/>
          <a:ln>
            <a:noFill/>
          </a:ln>
        </p:spPr>
        <p:txBody>
          <a:bodyPr lIns="45713" tIns="22850" rIns="45713" bIns="22850" anchor="t" anchorCtr="0">
            <a:noAutofit/>
          </a:bodyPr>
          <a:lstStyle/>
          <a:p>
            <a:pPr>
              <a:buSzPct val="25000"/>
            </a:pPr>
            <a:r>
              <a:rPr lang="es-US" sz="2400" b="1" dirty="0">
                <a:solidFill>
                  <a:schemeClr val="bg1"/>
                </a:solidFill>
                <a:latin typeface="Montserrat" pitchFamily="50" charset="0"/>
                <a:ea typeface="Lora"/>
                <a:cs typeface="Lora"/>
                <a:sym typeface="Lora"/>
              </a:rPr>
              <a:t>ESTRATEGIAS PROPUESTAS:</a:t>
            </a:r>
          </a:p>
          <a:p>
            <a:pPr>
              <a:buSzPct val="25000"/>
            </a:pPr>
            <a:endParaRPr lang="es-US" sz="1600" dirty="0">
              <a:solidFill>
                <a:schemeClr val="bg1"/>
              </a:solidFill>
              <a:latin typeface="Lora"/>
              <a:ea typeface="Lora"/>
              <a:cs typeface="Lora"/>
              <a:sym typeface="Lora"/>
            </a:endParaRPr>
          </a:p>
          <a:p>
            <a:pPr marL="285750" indent="-285750">
              <a:buSzPct val="100000"/>
              <a:buFont typeface="Arial" panose="020B0604020202020204" pitchFamily="34" charset="0"/>
              <a:buChar char="•"/>
            </a:pPr>
            <a:r>
              <a:rPr lang="es-US" sz="1600" dirty="0">
                <a:solidFill>
                  <a:schemeClr val="bg1"/>
                </a:solidFill>
                <a:latin typeface="Lora"/>
                <a:ea typeface="Lora"/>
                <a:cs typeface="Lora"/>
                <a:sym typeface="Lora"/>
              </a:rPr>
              <a:t>Involucrar a los Bostonianos como socios</a:t>
            </a:r>
          </a:p>
          <a:p>
            <a:pPr marL="285750" indent="-285750">
              <a:buSzPct val="100000"/>
              <a:buFont typeface="Arial" panose="020B0604020202020204" pitchFamily="34" charset="0"/>
              <a:buChar char="•"/>
            </a:pPr>
            <a:r>
              <a:rPr lang="es-US" sz="1600" dirty="0">
                <a:solidFill>
                  <a:schemeClr val="bg1"/>
                </a:solidFill>
                <a:latin typeface="Lora"/>
                <a:ea typeface="Lora"/>
                <a:cs typeface="Lora"/>
                <a:sym typeface="Lora"/>
              </a:rPr>
              <a:t>Co-crear planes de barrio</a:t>
            </a:r>
          </a:p>
          <a:p>
            <a:pPr marL="285750" indent="-285750">
              <a:buSzPct val="100000"/>
              <a:buFont typeface="Arial" panose="020B0604020202020204" pitchFamily="34" charset="0"/>
              <a:buChar char="•"/>
            </a:pPr>
            <a:r>
              <a:rPr lang="es-US" sz="1600" dirty="0">
                <a:solidFill>
                  <a:schemeClr val="bg1"/>
                </a:solidFill>
                <a:latin typeface="Lora"/>
                <a:ea typeface="Lora"/>
                <a:cs typeface="Lora"/>
                <a:sym typeface="Lora"/>
              </a:rPr>
              <a:t>Proporcionar </a:t>
            </a:r>
            <a:r>
              <a:rPr lang="es-US" sz="1600" dirty="0" smtClean="0">
                <a:solidFill>
                  <a:schemeClr val="bg1"/>
                </a:solidFill>
                <a:latin typeface="Lora"/>
                <a:ea typeface="Lora"/>
                <a:cs typeface="Lora"/>
                <a:sym typeface="Lora"/>
              </a:rPr>
              <a:t>entrenamiento para </a:t>
            </a:r>
            <a:r>
              <a:rPr lang="es-US" sz="1600" dirty="0">
                <a:solidFill>
                  <a:schemeClr val="bg1"/>
                </a:solidFill>
                <a:latin typeface="Lora"/>
                <a:ea typeface="Lora"/>
                <a:cs typeface="Lora"/>
                <a:sym typeface="Lora"/>
              </a:rPr>
              <a:t>trabajos en </a:t>
            </a:r>
            <a:r>
              <a:rPr lang="es-US" sz="1600" dirty="0" smtClean="0">
                <a:solidFill>
                  <a:schemeClr val="bg1"/>
                </a:solidFill>
                <a:latin typeface="Lora"/>
                <a:ea typeface="Lora"/>
                <a:cs typeface="Lora"/>
                <a:sym typeface="Lora"/>
              </a:rPr>
              <a:t>resiliencia</a:t>
            </a:r>
          </a:p>
          <a:p>
            <a:pPr marL="285750" indent="-285750">
              <a:buSzPct val="25000"/>
              <a:buFont typeface="Arial" panose="020B0604020202020204" pitchFamily="34" charset="0"/>
              <a:buChar char="•"/>
            </a:pPr>
            <a:endParaRPr lang="en-US" sz="1600" dirty="0">
              <a:solidFill>
                <a:schemeClr val="bg1"/>
              </a:solidFill>
              <a:latin typeface="Lora"/>
              <a:ea typeface="Lora"/>
              <a:cs typeface="Lora"/>
              <a:sym typeface="Lora"/>
            </a:endParaRPr>
          </a:p>
        </p:txBody>
      </p:sp>
      <p:pic>
        <p:nvPicPr>
          <p:cNvPr id="19" name="Shape 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48706" y="12700"/>
            <a:ext cx="971065" cy="993042"/>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0571" y="96253"/>
            <a:ext cx="1131805" cy="813130"/>
          </a:xfrm>
          <a:prstGeom prst="rect">
            <a:avLst/>
          </a:prstGeom>
        </p:spPr>
      </p:pic>
    </p:spTree>
    <p:extLst>
      <p:ext uri="{BB962C8B-B14F-4D97-AF65-F5344CB8AC3E}">
        <p14:creationId xmlns:p14="http://schemas.microsoft.com/office/powerpoint/2010/main" val="223586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6356</TotalTime>
  <Words>1609</Words>
  <Application>Microsoft Office PowerPoint</Application>
  <PresentationFormat>Custom</PresentationFormat>
  <Paragraphs>160</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Zachary Eaves</dc:creator>
  <cp:lastModifiedBy>Runsten, Kara</cp:lastModifiedBy>
  <cp:revision>75</cp:revision>
  <dcterms:created xsi:type="dcterms:W3CDTF">2017-02-09T21:08:46Z</dcterms:created>
  <dcterms:modified xsi:type="dcterms:W3CDTF">2017-06-21T17:28:42Z</dcterms:modified>
</cp:coreProperties>
</file>