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18"/>
  </p:notesMasterIdLst>
  <p:sldIdLst>
    <p:sldId id="297" r:id="rId2"/>
    <p:sldId id="298" r:id="rId3"/>
    <p:sldId id="300" r:id="rId4"/>
    <p:sldId id="301" r:id="rId5"/>
    <p:sldId id="290" r:id="rId6"/>
    <p:sldId id="292" r:id="rId7"/>
    <p:sldId id="304" r:id="rId8"/>
    <p:sldId id="306" r:id="rId9"/>
    <p:sldId id="294" r:id="rId10"/>
    <p:sldId id="295" r:id="rId11"/>
    <p:sldId id="285" r:id="rId12"/>
    <p:sldId id="302" r:id="rId13"/>
    <p:sldId id="287" r:id="rId14"/>
    <p:sldId id="288" r:id="rId15"/>
    <p:sldId id="289" r:id="rId16"/>
    <p:sldId id="303" r:id="rId1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9900"/>
    <a:srgbClr val="90B868"/>
    <a:srgbClr val="FFCC00"/>
    <a:srgbClr val="669900"/>
    <a:srgbClr val="0066CC"/>
    <a:srgbClr val="94AB75"/>
    <a:srgbClr val="DC9224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25"/>
    <p:restoredTop sz="88087" autoAdjust="0"/>
  </p:normalViewPr>
  <p:slideViewPr>
    <p:cSldViewPr>
      <p:cViewPr varScale="1">
        <p:scale>
          <a:sx n="100" d="100"/>
          <a:sy n="100" d="100"/>
        </p:scale>
        <p:origin x="202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70583" cy="480388"/>
          </a:xfrm>
          <a:prstGeom prst="rect">
            <a:avLst/>
          </a:prstGeom>
        </p:spPr>
        <p:txBody>
          <a:bodyPr vert="horz" lIns="95280" tIns="47640" rIns="95280" bIns="4764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3" y="0"/>
            <a:ext cx="3170583" cy="480388"/>
          </a:xfrm>
          <a:prstGeom prst="rect">
            <a:avLst/>
          </a:prstGeom>
        </p:spPr>
        <p:txBody>
          <a:bodyPr vert="horz" lIns="95280" tIns="47640" rIns="95280" bIns="47640" rtlCol="0"/>
          <a:lstStyle>
            <a:lvl1pPr algn="r">
              <a:defRPr sz="1300"/>
            </a:lvl1pPr>
          </a:lstStyle>
          <a:p>
            <a:fld id="{EA16A3BE-11E4-4045-987E-274ACC65AFBA}" type="datetimeFigureOut">
              <a:rPr lang="en-US" smtClean="0"/>
              <a:t>12/26/2017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280" tIns="47640" rIns="95280" bIns="4764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561228"/>
            <a:ext cx="5850835" cy="4320212"/>
          </a:xfrm>
          <a:prstGeom prst="rect">
            <a:avLst/>
          </a:prstGeom>
        </p:spPr>
        <p:txBody>
          <a:bodyPr vert="horz" lIns="95280" tIns="47640" rIns="95280" bIns="4764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19172"/>
            <a:ext cx="3170583" cy="480388"/>
          </a:xfrm>
          <a:prstGeom prst="rect">
            <a:avLst/>
          </a:prstGeom>
        </p:spPr>
        <p:txBody>
          <a:bodyPr vert="horz" lIns="95280" tIns="47640" rIns="95280" bIns="4764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3" y="9119172"/>
            <a:ext cx="3170583" cy="480388"/>
          </a:xfrm>
          <a:prstGeom prst="rect">
            <a:avLst/>
          </a:prstGeom>
        </p:spPr>
        <p:txBody>
          <a:bodyPr vert="horz" lIns="95280" tIns="47640" rIns="95280" bIns="47640" rtlCol="0" anchor="b"/>
          <a:lstStyle>
            <a:lvl1pPr algn="r">
              <a:defRPr sz="1300"/>
            </a:lvl1pPr>
          </a:lstStyle>
          <a:p>
            <a:fld id="{9E8FF44F-03B6-4926-A1B6-F514E2A8A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22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Agenda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FF44F-03B6-4926-A1B6-F514E2A8ABB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33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731523" y="4560571"/>
            <a:ext cx="5852159" cy="4320540"/>
          </a:xfrm>
          <a:prstGeom prst="rect">
            <a:avLst/>
          </a:prstGeom>
        </p:spPr>
        <p:txBody>
          <a:bodyPr lIns="97075" tIns="97075" rIns="97075" bIns="9707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6268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FF44F-03B6-4926-A1B6-F514E2A8ABB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82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FF44F-03B6-4926-A1B6-F514E2A8ABB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87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FF44F-03B6-4926-A1B6-F514E2A8ABB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4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FF44F-03B6-4926-A1B6-F514E2A8ABB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63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731523" y="4560571"/>
            <a:ext cx="5852159" cy="4320540"/>
          </a:xfrm>
          <a:prstGeom prst="rect">
            <a:avLst/>
          </a:prstGeom>
        </p:spPr>
        <p:txBody>
          <a:bodyPr lIns="97075" tIns="97075" rIns="97075" bIns="9707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3724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731523" y="4560571"/>
            <a:ext cx="5852159" cy="4320540"/>
          </a:xfrm>
          <a:prstGeom prst="rect">
            <a:avLst/>
          </a:prstGeom>
        </p:spPr>
        <p:txBody>
          <a:bodyPr lIns="97075" tIns="97075" rIns="97075" bIns="9707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9336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731523" y="4560571"/>
            <a:ext cx="5852159" cy="4320540"/>
          </a:xfrm>
          <a:prstGeom prst="rect">
            <a:avLst/>
          </a:prstGeom>
        </p:spPr>
        <p:txBody>
          <a:bodyPr lIns="97075" tIns="97075" rIns="97075" bIns="9707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91803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over One">
    <p:bg>
      <p:bgPr>
        <a:solidFill>
          <a:srgbClr val="FFFFFF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 lang="en">
              <a:solidFill>
                <a:srgbClr val="FFFFFF"/>
              </a:solidFill>
            </a:endParaRPr>
          </a:p>
        </p:txBody>
      </p:sp>
      <p:sp>
        <p:nvSpPr>
          <p:cNvPr id="9" name="Shape 9"/>
          <p:cNvSpPr/>
          <p:nvPr/>
        </p:nvSpPr>
        <p:spPr>
          <a:xfrm>
            <a:off x="4215450" y="5919967"/>
            <a:ext cx="713100" cy="964399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0" name="Shape 10" descr="COB_B_Whit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06118" y="6074820"/>
            <a:ext cx="331769" cy="68308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311701" y="2336667"/>
            <a:ext cx="8520599" cy="76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title" idx="2"/>
          </p:nvPr>
        </p:nvSpPr>
        <p:spPr>
          <a:xfrm>
            <a:off x="267789" y="3047201"/>
            <a:ext cx="8520599" cy="76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pic>
        <p:nvPicPr>
          <p:cNvPr id="13" name="Shape 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9250" y="-239400"/>
            <a:ext cx="10619050" cy="7335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59250" y="-239400"/>
            <a:ext cx="10590175" cy="7564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4270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1 2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/>
        </p:nvSpPr>
        <p:spPr>
          <a:xfrm>
            <a:off x="4572000" y="0"/>
            <a:ext cx="4638300" cy="68580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 lang="en">
              <a:solidFill>
                <a:srgbClr val="FFFFFF"/>
              </a:solidFill>
            </a:endParaRPr>
          </a:p>
        </p:txBody>
      </p:sp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432350" y="3200334"/>
            <a:ext cx="3626999" cy="64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2pPr>
            <a:lvl3pPr lvl="2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3pPr>
            <a:lvl4pPr lvl="3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4pPr>
            <a:lvl5pPr lvl="4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5pPr>
            <a:lvl6pPr lvl="5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6pPr>
            <a:lvl7pPr lvl="6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7pPr>
            <a:lvl8pPr lvl="7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8pPr>
            <a:lvl9pPr lvl="8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ubTitle" idx="1"/>
          </p:nvPr>
        </p:nvSpPr>
        <p:spPr>
          <a:xfrm>
            <a:off x="434950" y="3628599"/>
            <a:ext cx="3626999" cy="50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buNone/>
              <a:defRPr/>
            </a:lvl2pPr>
            <a:lvl3pPr lvl="2" algn="ctr" rtl="0">
              <a:spcBef>
                <a:spcPts val="0"/>
              </a:spcBef>
              <a:buNone/>
              <a:defRPr/>
            </a:lvl3pPr>
            <a:lvl4pPr lvl="3" algn="ctr" rtl="0">
              <a:spcBef>
                <a:spcPts val="0"/>
              </a:spcBef>
              <a:buNone/>
              <a:defRPr/>
            </a:lvl4pPr>
            <a:lvl5pPr lvl="4" algn="ctr" rtl="0">
              <a:spcBef>
                <a:spcPts val="0"/>
              </a:spcBef>
              <a:buNone/>
              <a:defRPr/>
            </a:lvl5pPr>
            <a:lvl6pPr lvl="5" algn="ctr" rtl="0">
              <a:spcBef>
                <a:spcPts val="0"/>
              </a:spcBef>
              <a:buNone/>
              <a:defRPr/>
            </a:lvl6pPr>
            <a:lvl7pPr lvl="6" algn="ctr" rtl="0">
              <a:spcBef>
                <a:spcPts val="0"/>
              </a:spcBef>
              <a:buNone/>
              <a:defRPr/>
            </a:lvl7pPr>
            <a:lvl8pPr lvl="7" algn="ctr" rtl="0">
              <a:spcBef>
                <a:spcPts val="0"/>
              </a:spcBef>
              <a:buNone/>
              <a:defRPr/>
            </a:lvl8pPr>
            <a:lvl9pPr lvl="8" algn="ctr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103" name="Shape 103"/>
          <p:cNvSpPr/>
          <p:nvPr/>
        </p:nvSpPr>
        <p:spPr>
          <a:xfrm>
            <a:off x="1983251" y="2354422"/>
            <a:ext cx="530399" cy="717199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04" name="Shape 104" descr="COB_B_Whit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25062" y="2469593"/>
            <a:ext cx="246755" cy="508043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>
            <a:spLocks noGrp="1"/>
          </p:cNvSpPr>
          <p:nvPr>
            <p:ph type="title" idx="2"/>
          </p:nvPr>
        </p:nvSpPr>
        <p:spPr>
          <a:xfrm>
            <a:off x="4773300" y="2354434"/>
            <a:ext cx="4235700" cy="175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sz="3000"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191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/ big point 2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Shape 108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1017" y="-25400"/>
            <a:ext cx="9155017" cy="6859836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 txBox="1">
            <a:spLocks noGrp="1"/>
          </p:cNvSpPr>
          <p:nvPr>
            <p:ph type="title" idx="2" hasCustomPrompt="1"/>
          </p:nvPr>
        </p:nvSpPr>
        <p:spPr>
          <a:xfrm>
            <a:off x="381000" y="1035048"/>
            <a:ext cx="6927300" cy="241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r>
              <a:rPr lang="en-US" dirty="0"/>
              <a:t>PROJECT OVERVIEW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68571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with B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/>
        </p:nvSpPr>
        <p:spPr>
          <a:xfrm>
            <a:off x="8430900" y="5893601"/>
            <a:ext cx="713100" cy="964399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15" name="Shape 115" descr="COB_B_Whit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21568" y="6048453"/>
            <a:ext cx="331769" cy="6830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03986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hank you slid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  <p:pic>
        <p:nvPicPr>
          <p:cNvPr id="120" name="Shape 120" descr="DSC_0075.JPG"/>
          <p:cNvPicPr preferRelativeResize="0"/>
          <p:nvPr/>
        </p:nvPicPr>
        <p:blipFill rotWithShape="1">
          <a:blip r:embed="rId2">
            <a:alphaModFix/>
          </a:blip>
          <a:srcRect t="7982" b="7990"/>
          <a:stretch/>
        </p:blipFill>
        <p:spPr>
          <a:xfrm>
            <a:off x="-30675" y="1"/>
            <a:ext cx="9238698" cy="6929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0675" y="0"/>
            <a:ext cx="9238700" cy="6929032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311700" y="460967"/>
            <a:ext cx="4380300" cy="241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70921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BA970-1AA3-4417-BD67-6EEBDD8C2B5A}" type="datetimeFigureOut">
              <a:rPr lang="en-US" smtClean="0"/>
              <a:t>12/26/2017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E358-2353-44C8-A4A1-434B37B33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64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BA970-1AA3-4417-BD67-6EEBDD8C2B5A}" type="datetimeFigureOut">
              <a:rPr lang="en-US" smtClean="0"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E358-2353-44C8-A4A1-434B37B33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21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melin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hape 44"/>
          <p:cNvCxnSpPr/>
          <p:nvPr/>
        </p:nvCxnSpPr>
        <p:spPr>
          <a:xfrm>
            <a:off x="379587" y="795867"/>
            <a:ext cx="8360399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04450" y="209633"/>
            <a:ext cx="3641100" cy="58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2415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BA970-1AA3-4417-BD67-6EEBDD8C2B5A}" type="datetimeFigureOut">
              <a:rPr lang="en-US" smtClean="0"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E358-2353-44C8-A4A1-434B37B33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41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2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6" descr="boston tea part long.jpg"/>
          <p:cNvPicPr preferRelativeResize="0"/>
          <p:nvPr/>
        </p:nvPicPr>
        <p:blipFill rotWithShape="1">
          <a:blip r:embed="rId2">
            <a:alphaModFix/>
          </a:blip>
          <a:srcRect r="7817"/>
          <a:stretch/>
        </p:blipFill>
        <p:spPr>
          <a:xfrm>
            <a:off x="-78149" y="-117199"/>
            <a:ext cx="9300301" cy="697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8150" y="-117199"/>
            <a:ext cx="9300299" cy="697519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hape 18"/>
          <p:cNvSpPr/>
          <p:nvPr/>
        </p:nvSpPr>
        <p:spPr>
          <a:xfrm>
            <a:off x="-78150" y="5911501"/>
            <a:ext cx="9300300" cy="9363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9" name="Shape 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11033" y="6083303"/>
            <a:ext cx="1831082" cy="59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8330" y="6083298"/>
            <a:ext cx="1831082" cy="59279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1" y="2336667"/>
            <a:ext cx="8520599" cy="76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title" idx="2"/>
          </p:nvPr>
        </p:nvSpPr>
        <p:spPr>
          <a:xfrm>
            <a:off x="267789" y="3047201"/>
            <a:ext cx="8520599" cy="76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6920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sic pag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hape 24"/>
          <p:cNvCxnSpPr/>
          <p:nvPr/>
        </p:nvCxnSpPr>
        <p:spPr>
          <a:xfrm>
            <a:off x="379586" y="795867"/>
            <a:ext cx="8360399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04450" y="209633"/>
            <a:ext cx="3641100" cy="58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title" idx="2"/>
          </p:nvPr>
        </p:nvSpPr>
        <p:spPr>
          <a:xfrm>
            <a:off x="311700" y="1064408"/>
            <a:ext cx="4380300" cy="241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36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title" idx="3"/>
          </p:nvPr>
        </p:nvSpPr>
        <p:spPr>
          <a:xfrm>
            <a:off x="343994" y="2360630"/>
            <a:ext cx="3925500" cy="76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i="1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9232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m introduction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hape 29"/>
          <p:cNvCxnSpPr/>
          <p:nvPr/>
        </p:nvCxnSpPr>
        <p:spPr>
          <a:xfrm>
            <a:off x="379586" y="795867"/>
            <a:ext cx="8360399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04450" y="209633"/>
            <a:ext cx="3641100" cy="58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ubTitle" idx="1"/>
          </p:nvPr>
        </p:nvSpPr>
        <p:spPr>
          <a:xfrm>
            <a:off x="228601" y="5024067"/>
            <a:ext cx="1999499" cy="98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buNone/>
              <a:defRPr/>
            </a:lvl2pPr>
            <a:lvl3pPr lvl="2" algn="ctr" rtl="0">
              <a:spcBef>
                <a:spcPts val="0"/>
              </a:spcBef>
              <a:buNone/>
              <a:defRPr/>
            </a:lvl3pPr>
            <a:lvl4pPr lvl="3" algn="ctr" rtl="0">
              <a:spcBef>
                <a:spcPts val="0"/>
              </a:spcBef>
              <a:buNone/>
              <a:defRPr/>
            </a:lvl4pPr>
            <a:lvl5pPr lvl="4" algn="ctr" rtl="0">
              <a:spcBef>
                <a:spcPts val="0"/>
              </a:spcBef>
              <a:buNone/>
              <a:defRPr/>
            </a:lvl5pPr>
            <a:lvl6pPr lvl="5" algn="ctr" rtl="0">
              <a:spcBef>
                <a:spcPts val="0"/>
              </a:spcBef>
              <a:buNone/>
              <a:defRPr/>
            </a:lvl6pPr>
            <a:lvl7pPr lvl="6" algn="ctr" rtl="0">
              <a:spcBef>
                <a:spcPts val="0"/>
              </a:spcBef>
              <a:buNone/>
              <a:defRPr/>
            </a:lvl7pPr>
            <a:lvl8pPr lvl="7" algn="ctr" rtl="0">
              <a:spcBef>
                <a:spcPts val="0"/>
              </a:spcBef>
              <a:buNone/>
              <a:defRPr/>
            </a:lvl8pPr>
            <a:lvl9pPr lvl="8" algn="ctr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cxnSp>
        <p:nvCxnSpPr>
          <p:cNvPr id="32" name="Shape 32"/>
          <p:cNvCxnSpPr/>
          <p:nvPr/>
        </p:nvCxnSpPr>
        <p:spPr>
          <a:xfrm>
            <a:off x="553726" y="5033100"/>
            <a:ext cx="1304399" cy="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3" name="Shape 33"/>
          <p:cNvSpPr txBox="1">
            <a:spLocks noGrp="1"/>
          </p:cNvSpPr>
          <p:nvPr>
            <p:ph type="title" idx="2"/>
          </p:nvPr>
        </p:nvSpPr>
        <p:spPr>
          <a:xfrm>
            <a:off x="228600" y="4217334"/>
            <a:ext cx="1924800" cy="64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2pPr>
            <a:lvl3pPr lvl="2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3pPr>
            <a:lvl4pPr lvl="3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4pPr>
            <a:lvl5pPr lvl="4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5pPr>
            <a:lvl6pPr lvl="5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6pPr>
            <a:lvl7pPr lvl="6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7pPr>
            <a:lvl8pPr lvl="7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8pPr>
            <a:lvl9pPr lvl="8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ubTitle" idx="3"/>
          </p:nvPr>
        </p:nvSpPr>
        <p:spPr>
          <a:xfrm>
            <a:off x="2471825" y="5024067"/>
            <a:ext cx="1999499" cy="98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buNone/>
              <a:defRPr/>
            </a:lvl2pPr>
            <a:lvl3pPr lvl="2" algn="ctr" rtl="0">
              <a:spcBef>
                <a:spcPts val="0"/>
              </a:spcBef>
              <a:buNone/>
              <a:defRPr/>
            </a:lvl3pPr>
            <a:lvl4pPr lvl="3" algn="ctr" rtl="0">
              <a:spcBef>
                <a:spcPts val="0"/>
              </a:spcBef>
              <a:buNone/>
              <a:defRPr/>
            </a:lvl4pPr>
            <a:lvl5pPr lvl="4" algn="ctr" rtl="0">
              <a:spcBef>
                <a:spcPts val="0"/>
              </a:spcBef>
              <a:buNone/>
              <a:defRPr/>
            </a:lvl5pPr>
            <a:lvl6pPr lvl="5" algn="ctr" rtl="0">
              <a:spcBef>
                <a:spcPts val="0"/>
              </a:spcBef>
              <a:buNone/>
              <a:defRPr/>
            </a:lvl6pPr>
            <a:lvl7pPr lvl="6" algn="ctr" rtl="0">
              <a:spcBef>
                <a:spcPts val="0"/>
              </a:spcBef>
              <a:buNone/>
              <a:defRPr/>
            </a:lvl7pPr>
            <a:lvl8pPr lvl="7" algn="ctr" rtl="0">
              <a:spcBef>
                <a:spcPts val="0"/>
              </a:spcBef>
              <a:buNone/>
              <a:defRPr/>
            </a:lvl8pPr>
            <a:lvl9pPr lvl="8" algn="ctr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cxnSp>
        <p:nvCxnSpPr>
          <p:cNvPr id="35" name="Shape 35"/>
          <p:cNvCxnSpPr/>
          <p:nvPr/>
        </p:nvCxnSpPr>
        <p:spPr>
          <a:xfrm>
            <a:off x="2796951" y="5033100"/>
            <a:ext cx="1304399" cy="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6" name="Shape 36"/>
          <p:cNvSpPr txBox="1">
            <a:spLocks noGrp="1"/>
          </p:cNvSpPr>
          <p:nvPr>
            <p:ph type="title" idx="4"/>
          </p:nvPr>
        </p:nvSpPr>
        <p:spPr>
          <a:xfrm>
            <a:off x="2471825" y="4217334"/>
            <a:ext cx="1924800" cy="64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2pPr>
            <a:lvl3pPr lvl="2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3pPr>
            <a:lvl4pPr lvl="3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4pPr>
            <a:lvl5pPr lvl="4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5pPr>
            <a:lvl6pPr lvl="5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6pPr>
            <a:lvl7pPr lvl="6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7pPr>
            <a:lvl8pPr lvl="7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8pPr>
            <a:lvl9pPr lvl="8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ubTitle" idx="5"/>
          </p:nvPr>
        </p:nvSpPr>
        <p:spPr>
          <a:xfrm>
            <a:off x="4789751" y="5024067"/>
            <a:ext cx="1999499" cy="98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buNone/>
              <a:defRPr/>
            </a:lvl2pPr>
            <a:lvl3pPr lvl="2" algn="ctr" rtl="0">
              <a:spcBef>
                <a:spcPts val="0"/>
              </a:spcBef>
              <a:buNone/>
              <a:defRPr/>
            </a:lvl3pPr>
            <a:lvl4pPr lvl="3" algn="ctr" rtl="0">
              <a:spcBef>
                <a:spcPts val="0"/>
              </a:spcBef>
              <a:buNone/>
              <a:defRPr/>
            </a:lvl4pPr>
            <a:lvl5pPr lvl="4" algn="ctr" rtl="0">
              <a:spcBef>
                <a:spcPts val="0"/>
              </a:spcBef>
              <a:buNone/>
              <a:defRPr/>
            </a:lvl5pPr>
            <a:lvl6pPr lvl="5" algn="ctr" rtl="0">
              <a:spcBef>
                <a:spcPts val="0"/>
              </a:spcBef>
              <a:buNone/>
              <a:defRPr/>
            </a:lvl6pPr>
            <a:lvl7pPr lvl="6" algn="ctr" rtl="0">
              <a:spcBef>
                <a:spcPts val="0"/>
              </a:spcBef>
              <a:buNone/>
              <a:defRPr/>
            </a:lvl7pPr>
            <a:lvl8pPr lvl="7" algn="ctr" rtl="0">
              <a:spcBef>
                <a:spcPts val="0"/>
              </a:spcBef>
              <a:buNone/>
              <a:defRPr/>
            </a:lvl8pPr>
            <a:lvl9pPr lvl="8" algn="ctr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cxnSp>
        <p:nvCxnSpPr>
          <p:cNvPr id="38" name="Shape 38"/>
          <p:cNvCxnSpPr/>
          <p:nvPr/>
        </p:nvCxnSpPr>
        <p:spPr>
          <a:xfrm>
            <a:off x="5114876" y="5033100"/>
            <a:ext cx="1304399" cy="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9" name="Shape 39"/>
          <p:cNvSpPr txBox="1">
            <a:spLocks noGrp="1"/>
          </p:cNvSpPr>
          <p:nvPr>
            <p:ph type="title" idx="6"/>
          </p:nvPr>
        </p:nvSpPr>
        <p:spPr>
          <a:xfrm>
            <a:off x="4789750" y="4217334"/>
            <a:ext cx="1924800" cy="64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2pPr>
            <a:lvl3pPr lvl="2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3pPr>
            <a:lvl4pPr lvl="3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4pPr>
            <a:lvl5pPr lvl="4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5pPr>
            <a:lvl6pPr lvl="5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6pPr>
            <a:lvl7pPr lvl="6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7pPr>
            <a:lvl8pPr lvl="7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8pPr>
            <a:lvl9pPr lvl="8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ubTitle" idx="7"/>
          </p:nvPr>
        </p:nvSpPr>
        <p:spPr>
          <a:xfrm>
            <a:off x="6907751" y="5024067"/>
            <a:ext cx="1999499" cy="98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buNone/>
              <a:defRPr/>
            </a:lvl2pPr>
            <a:lvl3pPr lvl="2" algn="ctr" rtl="0">
              <a:spcBef>
                <a:spcPts val="0"/>
              </a:spcBef>
              <a:buNone/>
              <a:defRPr/>
            </a:lvl3pPr>
            <a:lvl4pPr lvl="3" algn="ctr" rtl="0">
              <a:spcBef>
                <a:spcPts val="0"/>
              </a:spcBef>
              <a:buNone/>
              <a:defRPr/>
            </a:lvl4pPr>
            <a:lvl5pPr lvl="4" algn="ctr" rtl="0">
              <a:spcBef>
                <a:spcPts val="0"/>
              </a:spcBef>
              <a:buNone/>
              <a:defRPr/>
            </a:lvl5pPr>
            <a:lvl6pPr lvl="5" algn="ctr" rtl="0">
              <a:spcBef>
                <a:spcPts val="0"/>
              </a:spcBef>
              <a:buNone/>
              <a:defRPr/>
            </a:lvl6pPr>
            <a:lvl7pPr lvl="6" algn="ctr" rtl="0">
              <a:spcBef>
                <a:spcPts val="0"/>
              </a:spcBef>
              <a:buNone/>
              <a:defRPr/>
            </a:lvl7pPr>
            <a:lvl8pPr lvl="7" algn="ctr" rtl="0">
              <a:spcBef>
                <a:spcPts val="0"/>
              </a:spcBef>
              <a:buNone/>
              <a:defRPr/>
            </a:lvl8pPr>
            <a:lvl9pPr lvl="8" algn="ctr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cxnSp>
        <p:nvCxnSpPr>
          <p:cNvPr id="41" name="Shape 41"/>
          <p:cNvCxnSpPr/>
          <p:nvPr/>
        </p:nvCxnSpPr>
        <p:spPr>
          <a:xfrm>
            <a:off x="7232876" y="5033100"/>
            <a:ext cx="1304399" cy="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2" name="Shape 42"/>
          <p:cNvSpPr txBox="1">
            <a:spLocks noGrp="1"/>
          </p:cNvSpPr>
          <p:nvPr>
            <p:ph type="title" idx="8"/>
          </p:nvPr>
        </p:nvSpPr>
        <p:spPr>
          <a:xfrm>
            <a:off x="6907750" y="4217334"/>
            <a:ext cx="1924800" cy="64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2pPr>
            <a:lvl3pPr lvl="2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3pPr>
            <a:lvl4pPr lvl="3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4pPr>
            <a:lvl5pPr lvl="4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5pPr>
            <a:lvl6pPr lvl="5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6pPr>
            <a:lvl7pPr lvl="6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7pPr>
            <a:lvl8pPr lvl="7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8pPr>
            <a:lvl9pPr lvl="8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612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break / big poi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Shape 48" descr="DSC_0135.JPG"/>
          <p:cNvPicPr preferRelativeResize="0"/>
          <p:nvPr/>
        </p:nvPicPr>
        <p:blipFill rotWithShape="1">
          <a:blip r:embed="rId2">
            <a:alphaModFix/>
          </a:blip>
          <a:srcRect t="7982" b="7990"/>
          <a:stretch/>
        </p:blipFill>
        <p:spPr>
          <a:xfrm>
            <a:off x="-166025" y="-273883"/>
            <a:ext cx="9603421" cy="7202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Shape 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6025" y="-273883"/>
            <a:ext cx="9603424" cy="72025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" name="Shape 50"/>
          <p:cNvCxnSpPr/>
          <p:nvPr/>
        </p:nvCxnSpPr>
        <p:spPr>
          <a:xfrm>
            <a:off x="379586" y="795867"/>
            <a:ext cx="8360399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304450" y="209633"/>
            <a:ext cx="3641100" cy="58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title" idx="2"/>
          </p:nvPr>
        </p:nvSpPr>
        <p:spPr>
          <a:xfrm>
            <a:off x="311700" y="1064408"/>
            <a:ext cx="4380300" cy="241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title" idx="3"/>
          </p:nvPr>
        </p:nvSpPr>
        <p:spPr>
          <a:xfrm>
            <a:off x="343994" y="2360630"/>
            <a:ext cx="3925500" cy="76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1216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2">
    <p:bg>
      <p:bgPr>
        <a:solidFill>
          <a:srgbClr val="FFFFFF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 lang="en">
              <a:solidFill>
                <a:srgbClr val="FFFFFF"/>
              </a:solidFill>
            </a:endParaRPr>
          </a:p>
        </p:txBody>
      </p:sp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304450" y="209633"/>
            <a:ext cx="3641100" cy="58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57" name="Shape 57"/>
          <p:cNvSpPr/>
          <p:nvPr/>
        </p:nvSpPr>
        <p:spPr>
          <a:xfrm>
            <a:off x="432350" y="1739833"/>
            <a:ext cx="2469299" cy="810400"/>
          </a:xfrm>
          <a:prstGeom prst="homePlate">
            <a:avLst>
              <a:gd name="adj" fmla="val 50000"/>
            </a:avLst>
          </a:prstGeom>
          <a:solidFill>
            <a:srgbClr val="091F2F"/>
          </a:solidFill>
          <a:ln>
            <a:noFill/>
          </a:ln>
        </p:spPr>
        <p:txBody>
          <a:bodyPr lIns="121875" tIns="121875" rIns="121875" bIns="12187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91F2F"/>
              </a:solidFill>
              <a:cs typeface="Arial"/>
              <a:sym typeface="Arial"/>
            </a:endParaRPr>
          </a:p>
        </p:txBody>
      </p:sp>
      <p:sp>
        <p:nvSpPr>
          <p:cNvPr id="58" name="Shape 58"/>
          <p:cNvSpPr/>
          <p:nvPr/>
        </p:nvSpPr>
        <p:spPr>
          <a:xfrm>
            <a:off x="3044777" y="1739833"/>
            <a:ext cx="2760599" cy="810400"/>
          </a:xfrm>
          <a:prstGeom prst="chevron">
            <a:avLst>
              <a:gd name="adj" fmla="val 50000"/>
            </a:avLst>
          </a:prstGeom>
          <a:solidFill>
            <a:srgbClr val="091F2F"/>
          </a:solidFill>
          <a:ln>
            <a:noFill/>
          </a:ln>
        </p:spPr>
        <p:txBody>
          <a:bodyPr lIns="121875" tIns="121875" rIns="121875" bIns="12187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91F2F"/>
              </a:solidFill>
              <a:cs typeface="Arial"/>
              <a:sym typeface="Arial"/>
            </a:endParaRPr>
          </a:p>
        </p:txBody>
      </p:sp>
      <p:sp>
        <p:nvSpPr>
          <p:cNvPr id="59" name="Shape 59"/>
          <p:cNvSpPr/>
          <p:nvPr/>
        </p:nvSpPr>
        <p:spPr>
          <a:xfrm>
            <a:off x="5948502" y="1739833"/>
            <a:ext cx="2760599" cy="810400"/>
          </a:xfrm>
          <a:prstGeom prst="chevron">
            <a:avLst>
              <a:gd name="adj" fmla="val 50000"/>
            </a:avLst>
          </a:prstGeom>
          <a:solidFill>
            <a:srgbClr val="091F2F"/>
          </a:solidFill>
          <a:ln>
            <a:noFill/>
          </a:ln>
        </p:spPr>
        <p:txBody>
          <a:bodyPr lIns="121875" tIns="121875" rIns="121875" bIns="12187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91F2F"/>
              </a:solidFill>
              <a:cs typeface="Arial"/>
              <a:sym typeface="Arial"/>
            </a:endParaRPr>
          </a:p>
        </p:txBody>
      </p:sp>
      <p:cxnSp>
        <p:nvCxnSpPr>
          <p:cNvPr id="60" name="Shape 60"/>
          <p:cNvCxnSpPr/>
          <p:nvPr/>
        </p:nvCxnSpPr>
        <p:spPr>
          <a:xfrm>
            <a:off x="379586" y="795867"/>
            <a:ext cx="8360399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61" name="Shape 61"/>
          <p:cNvSpPr txBox="1">
            <a:spLocks noGrp="1"/>
          </p:cNvSpPr>
          <p:nvPr>
            <p:ph type="title" idx="2"/>
          </p:nvPr>
        </p:nvSpPr>
        <p:spPr>
          <a:xfrm>
            <a:off x="432350" y="1821834"/>
            <a:ext cx="2339700" cy="64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title" idx="3"/>
          </p:nvPr>
        </p:nvSpPr>
        <p:spPr>
          <a:xfrm>
            <a:off x="3336150" y="1821834"/>
            <a:ext cx="2339700" cy="64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title" idx="4"/>
          </p:nvPr>
        </p:nvSpPr>
        <p:spPr>
          <a:xfrm>
            <a:off x="6254225" y="1821834"/>
            <a:ext cx="2339700" cy="64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title" idx="5"/>
          </p:nvPr>
        </p:nvSpPr>
        <p:spPr>
          <a:xfrm>
            <a:off x="432350" y="2892067"/>
            <a:ext cx="2339700" cy="64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title" idx="6"/>
          </p:nvPr>
        </p:nvSpPr>
        <p:spPr>
          <a:xfrm>
            <a:off x="3336150" y="2892067"/>
            <a:ext cx="2339700" cy="64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title" idx="7"/>
          </p:nvPr>
        </p:nvSpPr>
        <p:spPr>
          <a:xfrm>
            <a:off x="6254225" y="2892067"/>
            <a:ext cx="2339700" cy="64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ubTitle" idx="1"/>
          </p:nvPr>
        </p:nvSpPr>
        <p:spPr>
          <a:xfrm>
            <a:off x="434025" y="3041962"/>
            <a:ext cx="2383199" cy="98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ubTitle" idx="8"/>
          </p:nvPr>
        </p:nvSpPr>
        <p:spPr>
          <a:xfrm>
            <a:off x="3344125" y="3038529"/>
            <a:ext cx="2383199" cy="98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ubTitle" idx="9"/>
          </p:nvPr>
        </p:nvSpPr>
        <p:spPr>
          <a:xfrm>
            <a:off x="6277526" y="3038529"/>
            <a:ext cx="2383199" cy="98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5549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2 1">
    <p:bg>
      <p:bgPr>
        <a:solidFill>
          <a:srgbClr val="FFFFFF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/>
          <p:nvPr/>
        </p:nvSpPr>
        <p:spPr>
          <a:xfrm>
            <a:off x="3247851" y="1841434"/>
            <a:ext cx="2628899" cy="618799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Shape 72"/>
          <p:cNvSpPr txBox="1"/>
          <p:nvPr/>
        </p:nvSpPr>
        <p:spPr>
          <a:xfrm>
            <a:off x="6136351" y="1841434"/>
            <a:ext cx="2632499" cy="618799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Shape 73"/>
          <p:cNvSpPr txBox="1"/>
          <p:nvPr/>
        </p:nvSpPr>
        <p:spPr>
          <a:xfrm>
            <a:off x="355725" y="1841434"/>
            <a:ext cx="2628899" cy="618799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 lang="en">
              <a:solidFill>
                <a:srgbClr val="FFFFFF"/>
              </a:solidFill>
            </a:endParaRPr>
          </a:p>
        </p:txBody>
      </p:sp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304450" y="209633"/>
            <a:ext cx="3641100" cy="58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cxnSp>
        <p:nvCxnSpPr>
          <p:cNvPr id="76" name="Shape 76"/>
          <p:cNvCxnSpPr/>
          <p:nvPr/>
        </p:nvCxnSpPr>
        <p:spPr>
          <a:xfrm>
            <a:off x="379586" y="795867"/>
            <a:ext cx="8360399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7" name="Shape 77"/>
          <p:cNvSpPr txBox="1">
            <a:spLocks noGrp="1"/>
          </p:cNvSpPr>
          <p:nvPr>
            <p:ph type="title" idx="2"/>
          </p:nvPr>
        </p:nvSpPr>
        <p:spPr>
          <a:xfrm>
            <a:off x="432350" y="1821834"/>
            <a:ext cx="2339700" cy="64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title" idx="3"/>
          </p:nvPr>
        </p:nvSpPr>
        <p:spPr>
          <a:xfrm>
            <a:off x="6254225" y="1821834"/>
            <a:ext cx="2339700" cy="64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title" idx="4"/>
          </p:nvPr>
        </p:nvSpPr>
        <p:spPr>
          <a:xfrm>
            <a:off x="432350" y="2892067"/>
            <a:ext cx="2339700" cy="64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title" idx="5"/>
          </p:nvPr>
        </p:nvSpPr>
        <p:spPr>
          <a:xfrm>
            <a:off x="3336150" y="2892067"/>
            <a:ext cx="2339700" cy="64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title" idx="6"/>
          </p:nvPr>
        </p:nvSpPr>
        <p:spPr>
          <a:xfrm>
            <a:off x="6254225" y="2892067"/>
            <a:ext cx="2339700" cy="64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ubTitle" idx="1"/>
          </p:nvPr>
        </p:nvSpPr>
        <p:spPr>
          <a:xfrm>
            <a:off x="434025" y="3152803"/>
            <a:ext cx="2383199" cy="98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ubTitle" idx="7"/>
          </p:nvPr>
        </p:nvSpPr>
        <p:spPr>
          <a:xfrm>
            <a:off x="3344125" y="3149370"/>
            <a:ext cx="2383199" cy="98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ubTitle" idx="8"/>
          </p:nvPr>
        </p:nvSpPr>
        <p:spPr>
          <a:xfrm>
            <a:off x="6277526" y="3149370"/>
            <a:ext cx="2383199" cy="98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title" idx="9"/>
          </p:nvPr>
        </p:nvSpPr>
        <p:spPr>
          <a:xfrm>
            <a:off x="3336150" y="1821834"/>
            <a:ext cx="2339700" cy="64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5349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sic page with B">
    <p:bg>
      <p:bgPr>
        <a:solidFill>
          <a:srgbClr val="FFFFFF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 lang="en">
              <a:solidFill>
                <a:srgbClr val="FFFFFF"/>
              </a:solidFill>
            </a:endParaRPr>
          </a:p>
        </p:txBody>
      </p:sp>
      <p:cxnSp>
        <p:nvCxnSpPr>
          <p:cNvPr id="88" name="Shape 88"/>
          <p:cNvCxnSpPr/>
          <p:nvPr/>
        </p:nvCxnSpPr>
        <p:spPr>
          <a:xfrm>
            <a:off x="379586" y="795867"/>
            <a:ext cx="8360399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304450" y="209633"/>
            <a:ext cx="3641100" cy="58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90" name="Shape 90"/>
          <p:cNvSpPr/>
          <p:nvPr/>
        </p:nvSpPr>
        <p:spPr>
          <a:xfrm>
            <a:off x="8430900" y="5893601"/>
            <a:ext cx="713100" cy="964399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91" name="Shape 91" descr="COB_B_Whit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21568" y="6048453"/>
            <a:ext cx="331769" cy="6830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8668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1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/>
        </p:nvSpPr>
        <p:spPr>
          <a:xfrm>
            <a:off x="4572000" y="-143433"/>
            <a:ext cx="4638300" cy="7171999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 lang="en">
              <a:solidFill>
                <a:srgbClr val="FFFFFF"/>
              </a:solidFill>
            </a:endParaRPr>
          </a:p>
        </p:txBody>
      </p:sp>
      <p:pic>
        <p:nvPicPr>
          <p:cNvPr id="95" name="Shape 95" descr="COB_B_Whit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48462" y="2083267"/>
            <a:ext cx="1219074" cy="2509964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432350" y="2494867"/>
            <a:ext cx="3626999" cy="64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2pPr>
            <a:lvl3pPr lvl="2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3pPr>
            <a:lvl4pPr lvl="3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4pPr>
            <a:lvl5pPr lvl="4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5pPr>
            <a:lvl6pPr lvl="5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6pPr>
            <a:lvl7pPr lvl="6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7pPr>
            <a:lvl8pPr lvl="7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8pPr>
            <a:lvl9pPr lvl="8" algn="ctr" rtl="0">
              <a:spcBef>
                <a:spcPts val="0"/>
              </a:spcBef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ubTitle" idx="1"/>
          </p:nvPr>
        </p:nvSpPr>
        <p:spPr>
          <a:xfrm>
            <a:off x="434950" y="3100433"/>
            <a:ext cx="36269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buNone/>
              <a:defRPr/>
            </a:lvl2pPr>
            <a:lvl3pPr lvl="2" algn="ctr" rtl="0">
              <a:spcBef>
                <a:spcPts val="0"/>
              </a:spcBef>
              <a:buNone/>
              <a:defRPr/>
            </a:lvl3pPr>
            <a:lvl4pPr lvl="3" algn="ctr" rtl="0">
              <a:spcBef>
                <a:spcPts val="0"/>
              </a:spcBef>
              <a:buNone/>
              <a:defRPr/>
            </a:lvl4pPr>
            <a:lvl5pPr lvl="4" algn="ctr" rtl="0">
              <a:spcBef>
                <a:spcPts val="0"/>
              </a:spcBef>
              <a:buNone/>
              <a:defRPr/>
            </a:lvl5pPr>
            <a:lvl6pPr lvl="5" algn="ctr" rtl="0">
              <a:spcBef>
                <a:spcPts val="0"/>
              </a:spcBef>
              <a:buNone/>
              <a:defRPr/>
            </a:lvl6pPr>
            <a:lvl7pPr lvl="6" algn="ctr" rtl="0">
              <a:spcBef>
                <a:spcPts val="0"/>
              </a:spcBef>
              <a:buNone/>
              <a:defRPr/>
            </a:lvl7pPr>
            <a:lvl8pPr lvl="7" algn="ctr" rtl="0">
              <a:spcBef>
                <a:spcPts val="0"/>
              </a:spcBef>
              <a:buNone/>
              <a:defRPr/>
            </a:lvl8pPr>
            <a:lvl9pPr lvl="8" algn="ctr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2502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000" kern="0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pPr algn="r"/>
              <a:t>‹#›</a:t>
            </a:fld>
            <a:endParaRPr lang="en" sz="1000" kern="0">
              <a:solidFill>
                <a:srgbClr val="20272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7522882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jpe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F8FCB5D-D3B3-42B0-8860-8FDC2E462A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Shape 108">
            <a:extLst>
              <a:ext uri="{FF2B5EF4-FFF2-40B4-BE49-F238E27FC236}">
                <a16:creationId xmlns:a16="http://schemas.microsoft.com/office/drawing/2014/main" id="{46584893-2105-4774-843C-C14BC68EB18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787"/>
            <a:ext cx="9155017" cy="68598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609602"/>
            <a:ext cx="7933801" cy="91439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" panose="00000500000000000000" pitchFamily="50" charset="0"/>
              </a:rPr>
              <a:t>SOUTH END LIBRARY PARK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19669" y="152400"/>
            <a:ext cx="5733332" cy="1219200"/>
          </a:xfrm>
        </p:spPr>
        <p:txBody>
          <a:bodyPr/>
          <a:lstStyle/>
          <a:p>
            <a:r>
              <a:rPr lang="en-US" sz="3200" i="1" dirty="0">
                <a:solidFill>
                  <a:schemeClr val="bg1"/>
                </a:solidFill>
                <a:latin typeface="Lora"/>
              </a:rPr>
              <a:t>Improvements to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608786" y="6282475"/>
            <a:ext cx="2971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1" dirty="0">
                <a:solidFill>
                  <a:schemeClr val="bg1"/>
                </a:solidFill>
              </a:rPr>
              <a:t>January 2, 2018</a:t>
            </a:r>
          </a:p>
          <a:p>
            <a:pPr algn="r"/>
            <a:r>
              <a:rPr lang="en-US" sz="1400" b="1" dirty="0">
                <a:solidFill>
                  <a:schemeClr val="bg1"/>
                </a:solidFill>
              </a:rPr>
              <a:t>Boston Parks and Recreation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588" y="6285586"/>
            <a:ext cx="572415" cy="57241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" y="6281928"/>
            <a:ext cx="576072" cy="576072"/>
            <a:chOff x="1" y="6134701"/>
            <a:chExt cx="713100" cy="723299"/>
          </a:xfrm>
        </p:grpSpPr>
        <p:sp>
          <p:nvSpPr>
            <p:cNvPr id="7" name="Shape 133"/>
            <p:cNvSpPr/>
            <p:nvPr/>
          </p:nvSpPr>
          <p:spPr>
            <a:xfrm>
              <a:off x="1" y="6134701"/>
              <a:ext cx="713100" cy="723299"/>
            </a:xfrm>
            <a:prstGeom prst="rect">
              <a:avLst/>
            </a:prstGeom>
            <a:solidFill>
              <a:srgbClr val="091F2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pic>
          <p:nvPicPr>
            <p:cNvPr id="8" name="Shape 134" descr="COB_B_White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90666" y="6240191"/>
              <a:ext cx="331769" cy="512317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68307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769837-FB64-420F-83F7-CB779F59F3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Shape 135">
            <a:extLst>
              <a:ext uri="{FF2B5EF4-FFF2-40B4-BE49-F238E27FC236}">
                <a16:creationId xmlns:a16="http://schemas.microsoft.com/office/drawing/2014/main" id="{AD7DF93D-0BB2-4DE4-9484-711B52AFD4BF}"/>
              </a:ext>
            </a:extLst>
          </p:cNvPr>
          <p:cNvSpPr txBox="1">
            <a:spLocks/>
          </p:cNvSpPr>
          <p:nvPr/>
        </p:nvSpPr>
        <p:spPr>
          <a:xfrm>
            <a:off x="5867400" y="5867400"/>
            <a:ext cx="3055257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200" b="1" dirty="0">
                <a:latin typeface="Montserrat" panose="00000500000000000000" pitchFamily="50" charset="0"/>
              </a:rPr>
              <a:t>TREMONT STREET ENTRANCE</a:t>
            </a:r>
            <a:endParaRPr lang="en" sz="2200" b="1" dirty="0"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157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E6313D-EE47-4DA2-8C41-C15A1CD787B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AFE041-BADE-4A39-96BD-37F5896601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"/>
          <a:stretch/>
        </p:blipFill>
        <p:spPr>
          <a:xfrm>
            <a:off x="0" y="838200"/>
            <a:ext cx="9144000" cy="5791200"/>
          </a:xfrm>
          <a:prstGeom prst="rect">
            <a:avLst/>
          </a:prstGeom>
        </p:spPr>
      </p:pic>
      <p:sp>
        <p:nvSpPr>
          <p:cNvPr id="200" name="Shape 200"/>
          <p:cNvSpPr txBox="1">
            <a:spLocks noGrp="1"/>
          </p:cNvSpPr>
          <p:nvPr>
            <p:ph type="title" idx="2"/>
          </p:nvPr>
        </p:nvSpPr>
        <p:spPr>
          <a:xfrm>
            <a:off x="228600" y="-609600"/>
            <a:ext cx="6012900" cy="2418800"/>
          </a:xfrm>
        </p:spPr>
        <p:txBody>
          <a:bodyPr/>
          <a:lstStyle/>
          <a:p>
            <a:pPr lvl="0"/>
            <a:r>
              <a:rPr lang="en" kern="1200" dirty="0">
                <a:solidFill>
                  <a:srgbClr val="002060"/>
                </a:solidFill>
                <a:latin typeface="Montserrat" panose="00000500000000000000" pitchFamily="50" charset="0"/>
                <a:ea typeface="+mj-ea"/>
                <a:cs typeface="+mj-cs"/>
              </a:rPr>
              <a:t>SITE ANALYSIS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C1D7F9-956B-4DAB-A4D7-3F87A9975668}"/>
              </a:ext>
            </a:extLst>
          </p:cNvPr>
          <p:cNvSpPr/>
          <p:nvPr/>
        </p:nvSpPr>
        <p:spPr>
          <a:xfrm>
            <a:off x="0" y="6477000"/>
            <a:ext cx="76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AB5C87-FB9E-4E8E-93DF-F5EE47D7C27A}"/>
              </a:ext>
            </a:extLst>
          </p:cNvPr>
          <p:cNvSpPr/>
          <p:nvPr/>
        </p:nvSpPr>
        <p:spPr>
          <a:xfrm>
            <a:off x="0" y="6522218"/>
            <a:ext cx="76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68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E6313D-EE47-4DA2-8C41-C15A1CD787B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Shape 200"/>
          <p:cNvSpPr txBox="1">
            <a:spLocks noGrp="1"/>
          </p:cNvSpPr>
          <p:nvPr>
            <p:ph type="title" idx="2"/>
          </p:nvPr>
        </p:nvSpPr>
        <p:spPr>
          <a:xfrm>
            <a:off x="228600" y="-609600"/>
            <a:ext cx="6012900" cy="2418800"/>
          </a:xfrm>
        </p:spPr>
        <p:txBody>
          <a:bodyPr/>
          <a:lstStyle/>
          <a:p>
            <a:pPr lvl="0"/>
            <a:r>
              <a:rPr lang="en-US" kern="1200" dirty="0">
                <a:solidFill>
                  <a:srgbClr val="002060"/>
                </a:solidFill>
                <a:latin typeface="Montserrat" panose="00000500000000000000" pitchFamily="50" charset="0"/>
                <a:ea typeface="+mj-ea"/>
                <a:cs typeface="+mj-cs"/>
              </a:rPr>
              <a:t>COMMUNITY INPUT</a:t>
            </a:r>
            <a:endParaRPr lang="en" kern="1200" dirty="0">
              <a:solidFill>
                <a:srgbClr val="002060"/>
              </a:solidFill>
              <a:latin typeface="Montserrat" panose="00000500000000000000" pitchFamily="50" charset="0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C1D7F9-956B-4DAB-A4D7-3F87A9975668}"/>
              </a:ext>
            </a:extLst>
          </p:cNvPr>
          <p:cNvSpPr/>
          <p:nvPr/>
        </p:nvSpPr>
        <p:spPr>
          <a:xfrm>
            <a:off x="0" y="6477000"/>
            <a:ext cx="76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AB5C87-FB9E-4E8E-93DF-F5EE47D7C27A}"/>
              </a:ext>
            </a:extLst>
          </p:cNvPr>
          <p:cNvSpPr/>
          <p:nvPr/>
        </p:nvSpPr>
        <p:spPr>
          <a:xfrm>
            <a:off x="0" y="6522218"/>
            <a:ext cx="76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hape 177">
            <a:extLst>
              <a:ext uri="{FF2B5EF4-FFF2-40B4-BE49-F238E27FC236}">
                <a16:creationId xmlns:a16="http://schemas.microsoft.com/office/drawing/2014/main" id="{290D1314-2727-43CF-8B16-548E711604B5}"/>
              </a:ext>
            </a:extLst>
          </p:cNvPr>
          <p:cNvSpPr txBox="1">
            <a:spLocks/>
          </p:cNvSpPr>
          <p:nvPr/>
        </p:nvSpPr>
        <p:spPr>
          <a:xfrm>
            <a:off x="762000" y="1295400"/>
            <a:ext cx="8001000" cy="55935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sz="1800" b="1" kern="0" dirty="0">
                <a:solidFill>
                  <a:srgbClr val="002060"/>
                </a:solidFill>
                <a:latin typeface="Montserrat" panose="020B0604020202020204" charset="0"/>
                <a:sym typeface="Montserrat"/>
              </a:rPr>
              <a:t>The park needs to be refreshed; a new look will bring excitement and offer fundraising opportunities.</a:t>
            </a: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endParaRPr lang="en-US" sz="1800" b="1" kern="0" dirty="0">
              <a:solidFill>
                <a:srgbClr val="002060"/>
              </a:solidFill>
              <a:latin typeface="Montserrat" panose="020B0604020202020204" charset="0"/>
              <a:sym typeface="Montserrat"/>
            </a:endParaRP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sz="1800" b="1" kern="0" dirty="0">
                <a:solidFill>
                  <a:srgbClr val="002060"/>
                </a:solidFill>
                <a:latin typeface="Montserrat" panose="020B0604020202020204" charset="0"/>
                <a:sym typeface="Montserrat"/>
              </a:rPr>
              <a:t>Bluestone replacement is not desired; preference between concrete unit pavers and concrete pavement is split.</a:t>
            </a: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endParaRPr lang="en-US" sz="1800" b="1" kern="0" dirty="0">
              <a:solidFill>
                <a:srgbClr val="002060"/>
              </a:solidFill>
              <a:latin typeface="Montserrat" panose="020B0604020202020204" charset="0"/>
              <a:sym typeface="Montserrat"/>
            </a:endParaRP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sz="1800" b="1" kern="0" dirty="0">
                <a:solidFill>
                  <a:srgbClr val="002060"/>
                </a:solidFill>
                <a:latin typeface="Montserrat" panose="020B0604020202020204" charset="0"/>
                <a:sym typeface="Montserrat"/>
              </a:rPr>
              <a:t>Electricity located next to a large open area would be useful for concerts and other programming.</a:t>
            </a: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endParaRPr lang="en-US" sz="1800" b="1" kern="0" dirty="0">
              <a:solidFill>
                <a:srgbClr val="002060"/>
              </a:solidFill>
              <a:latin typeface="Montserrat" panose="020B0604020202020204" charset="0"/>
              <a:sym typeface="Montserrat"/>
            </a:endParaRP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sz="1800" b="1" kern="0" dirty="0">
                <a:solidFill>
                  <a:srgbClr val="002060"/>
                </a:solidFill>
                <a:latin typeface="Montserrat" panose="020B0604020202020204" charset="0"/>
                <a:sym typeface="Montserrat"/>
              </a:rPr>
              <a:t>Watering the planting beds is important to the community and so correcting any deficiencies with the existing hose bib will be important.</a:t>
            </a: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endParaRPr lang="en-US" sz="1800" b="1" kern="0" dirty="0">
              <a:solidFill>
                <a:srgbClr val="002060"/>
              </a:solidFill>
              <a:latin typeface="Montserrat" panose="020B0604020202020204" charset="0"/>
              <a:sym typeface="Montserrat"/>
            </a:endParaRP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sz="1800" b="1" kern="0" dirty="0">
                <a:solidFill>
                  <a:srgbClr val="002060"/>
                </a:solidFill>
                <a:latin typeface="Montserrat" panose="020B0604020202020204" charset="0"/>
                <a:sym typeface="Montserrat"/>
              </a:rPr>
              <a:t>Café tables and chairs would be a welcome addition. They should be located in places where there is no interference with large open spaces for programming.</a:t>
            </a: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endParaRPr lang="en-US" sz="1800" b="1" kern="0" dirty="0">
              <a:solidFill>
                <a:srgbClr val="002060"/>
              </a:solidFill>
              <a:latin typeface="Montserrat" panose="020B0604020202020204" charset="0"/>
              <a:sym typeface="Montserrat"/>
            </a:endParaRP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sz="1800" b="1" kern="0" dirty="0">
                <a:solidFill>
                  <a:srgbClr val="002060"/>
                </a:solidFill>
                <a:latin typeface="Montserrat" panose="020B0604020202020204" charset="0"/>
                <a:sym typeface="Montserrat"/>
              </a:rPr>
              <a:t>Soil amendment would restore the nutrient-depleted soil and allow for future planting.</a:t>
            </a:r>
            <a:endParaRPr lang="en-US" sz="1800" b="1" kern="0" dirty="0">
              <a:solidFill>
                <a:srgbClr val="002060"/>
              </a:solidFill>
              <a:latin typeface="Montserrat" panose="020B0604020202020204" charset="0"/>
            </a:endParaRPr>
          </a:p>
          <a:p>
            <a:endParaRPr lang="en-US" sz="800" kern="0" dirty="0"/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endParaRPr lang="en-US" sz="1800" b="1" kern="0" dirty="0">
              <a:latin typeface="Montserrat" panose="020B0604020202020204" charset="0"/>
            </a:endParaRPr>
          </a:p>
          <a:p>
            <a:endParaRPr lang="en" i="1" kern="0" dirty="0">
              <a:latin typeface="Lora"/>
              <a:ea typeface="Lora"/>
              <a:cs typeface="Lora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1227390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E6313D-EE47-4DA2-8C41-C15A1CD787B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25C2D3-337D-4B0E-9660-9544132169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"/>
          <a:stretch/>
        </p:blipFill>
        <p:spPr>
          <a:xfrm>
            <a:off x="0" y="838200"/>
            <a:ext cx="9144000" cy="5791200"/>
          </a:xfrm>
          <a:prstGeom prst="rect">
            <a:avLst/>
          </a:prstGeom>
        </p:spPr>
      </p:pic>
      <p:sp>
        <p:nvSpPr>
          <p:cNvPr id="200" name="Shape 200"/>
          <p:cNvSpPr txBox="1">
            <a:spLocks noGrp="1"/>
          </p:cNvSpPr>
          <p:nvPr>
            <p:ph type="title" idx="2"/>
          </p:nvPr>
        </p:nvSpPr>
        <p:spPr>
          <a:xfrm>
            <a:off x="228600" y="-609600"/>
            <a:ext cx="6012900" cy="2418800"/>
          </a:xfrm>
        </p:spPr>
        <p:txBody>
          <a:bodyPr/>
          <a:lstStyle/>
          <a:p>
            <a:pPr lvl="0"/>
            <a:r>
              <a:rPr lang="en-US" kern="1200" dirty="0">
                <a:solidFill>
                  <a:srgbClr val="002060"/>
                </a:solidFill>
                <a:latin typeface="Montserrat" panose="00000500000000000000" pitchFamily="50" charset="0"/>
                <a:ea typeface="+mj-ea"/>
                <a:cs typeface="+mj-cs"/>
              </a:rPr>
              <a:t>PROPOSED PLAN</a:t>
            </a:r>
            <a:endParaRPr lang="en" kern="1200" dirty="0">
              <a:solidFill>
                <a:srgbClr val="002060"/>
              </a:solidFill>
              <a:latin typeface="Montserrat" panose="00000500000000000000" pitchFamily="50" charset="0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C1D7F9-956B-4DAB-A4D7-3F87A9975668}"/>
              </a:ext>
            </a:extLst>
          </p:cNvPr>
          <p:cNvSpPr/>
          <p:nvPr/>
        </p:nvSpPr>
        <p:spPr>
          <a:xfrm>
            <a:off x="0" y="6477000"/>
            <a:ext cx="76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AB5C87-FB9E-4E8E-93DF-F5EE47D7C27A}"/>
              </a:ext>
            </a:extLst>
          </p:cNvPr>
          <p:cNvSpPr/>
          <p:nvPr/>
        </p:nvSpPr>
        <p:spPr>
          <a:xfrm>
            <a:off x="0" y="6522218"/>
            <a:ext cx="76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684829-2B03-438B-84E9-F89A1A932810}"/>
              </a:ext>
            </a:extLst>
          </p:cNvPr>
          <p:cNvSpPr/>
          <p:nvPr/>
        </p:nvSpPr>
        <p:spPr>
          <a:xfrm>
            <a:off x="609600" y="2186940"/>
            <a:ext cx="609600" cy="18796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346F01-2184-4151-9E9A-2EAA341FAA28}"/>
              </a:ext>
            </a:extLst>
          </p:cNvPr>
          <p:cNvSpPr/>
          <p:nvPr/>
        </p:nvSpPr>
        <p:spPr>
          <a:xfrm>
            <a:off x="739140" y="2654300"/>
            <a:ext cx="480060" cy="18542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07297F-1E77-411A-9B8D-EB9D90E605A3}"/>
              </a:ext>
            </a:extLst>
          </p:cNvPr>
          <p:cNvSpPr/>
          <p:nvPr/>
        </p:nvSpPr>
        <p:spPr>
          <a:xfrm>
            <a:off x="7272020" y="3676650"/>
            <a:ext cx="683260" cy="11239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95930A-A224-4C0C-A6EB-AC340ED138DC}"/>
              </a:ext>
            </a:extLst>
          </p:cNvPr>
          <p:cNvSpPr/>
          <p:nvPr/>
        </p:nvSpPr>
        <p:spPr>
          <a:xfrm>
            <a:off x="7272020" y="2600960"/>
            <a:ext cx="807720" cy="18796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46F4E5-C067-4C9B-B718-6B39D461F916}"/>
              </a:ext>
            </a:extLst>
          </p:cNvPr>
          <p:cNvSpPr/>
          <p:nvPr/>
        </p:nvSpPr>
        <p:spPr>
          <a:xfrm>
            <a:off x="7272020" y="3886200"/>
            <a:ext cx="688340" cy="1143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C8B5CD-4C0E-443D-B709-E1636BCB927E}"/>
              </a:ext>
            </a:extLst>
          </p:cNvPr>
          <p:cNvSpPr/>
          <p:nvPr/>
        </p:nvSpPr>
        <p:spPr>
          <a:xfrm>
            <a:off x="6172200" y="4152264"/>
            <a:ext cx="502920" cy="18859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EBC3DA-F819-4885-BD7E-F8D9C68A3466}"/>
              </a:ext>
            </a:extLst>
          </p:cNvPr>
          <p:cNvSpPr/>
          <p:nvPr/>
        </p:nvSpPr>
        <p:spPr>
          <a:xfrm>
            <a:off x="7282180" y="4338954"/>
            <a:ext cx="820420" cy="18859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61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2A2E40-348F-4D81-AB16-FCAEF64035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8" t="14072" r="33149"/>
          <a:stretch/>
        </p:blipFill>
        <p:spPr>
          <a:xfrm>
            <a:off x="-4187" y="0"/>
            <a:ext cx="449998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2D29E5-6639-44F9-81C4-327D3C1256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0" r="7716"/>
          <a:stretch/>
        </p:blipFill>
        <p:spPr>
          <a:xfrm>
            <a:off x="4714953" y="0"/>
            <a:ext cx="4419601" cy="6858000"/>
          </a:xfrm>
          <a:prstGeom prst="rect">
            <a:avLst/>
          </a:prstGeom>
        </p:spPr>
      </p:pic>
      <p:sp>
        <p:nvSpPr>
          <p:cNvPr id="9" name="Shape 135">
            <a:extLst>
              <a:ext uri="{FF2B5EF4-FFF2-40B4-BE49-F238E27FC236}">
                <a16:creationId xmlns:a16="http://schemas.microsoft.com/office/drawing/2014/main" id="{459E5E37-3556-489A-B78C-10E8C0CD9968}"/>
              </a:ext>
            </a:extLst>
          </p:cNvPr>
          <p:cNvSpPr txBox="1">
            <a:spLocks/>
          </p:cNvSpPr>
          <p:nvPr/>
        </p:nvSpPr>
        <p:spPr>
          <a:xfrm>
            <a:off x="304800" y="5867400"/>
            <a:ext cx="3055257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200" b="1">
                <a:latin typeface="Montserrat" panose="00000500000000000000" pitchFamily="50" charset="0"/>
              </a:rPr>
              <a:t>HARDSCAPE IMPROVEMENTS</a:t>
            </a:r>
            <a:endParaRPr lang="en" sz="2200" b="1" dirty="0"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230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BEE49B-4FC3-40AB-B87F-8BD0C70A0E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31139" r="39390" b="17850"/>
          <a:stretch/>
        </p:blipFill>
        <p:spPr>
          <a:xfrm>
            <a:off x="0" y="0"/>
            <a:ext cx="4572000" cy="3022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ABDC0E-6303-4F1D-A9ED-82E1AE76FF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22499"/>
          <a:stretch/>
        </p:blipFill>
        <p:spPr>
          <a:xfrm>
            <a:off x="0" y="3143250"/>
            <a:ext cx="4572000" cy="3714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74107D-2C5F-4DDC-A41B-59C34099E2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8" t="-1" r="8889" b="-1"/>
          <a:stretch/>
        </p:blipFill>
        <p:spPr>
          <a:xfrm>
            <a:off x="4724400" y="0"/>
            <a:ext cx="4419600" cy="6858000"/>
          </a:xfrm>
          <a:prstGeom prst="rect">
            <a:avLst/>
          </a:prstGeom>
        </p:spPr>
      </p:pic>
      <p:sp>
        <p:nvSpPr>
          <p:cNvPr id="11" name="Shape 135">
            <a:extLst>
              <a:ext uri="{FF2B5EF4-FFF2-40B4-BE49-F238E27FC236}">
                <a16:creationId xmlns:a16="http://schemas.microsoft.com/office/drawing/2014/main" id="{C341DE5D-C28C-45E4-8B5F-B755A089B474}"/>
              </a:ext>
            </a:extLst>
          </p:cNvPr>
          <p:cNvSpPr txBox="1">
            <a:spLocks/>
          </p:cNvSpPr>
          <p:nvPr/>
        </p:nvSpPr>
        <p:spPr>
          <a:xfrm>
            <a:off x="3352800" y="5867400"/>
            <a:ext cx="5569857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200" b="1" dirty="0">
                <a:latin typeface="Montserrat" panose="00000500000000000000" pitchFamily="50" charset="0"/>
              </a:rPr>
              <a:t>SEATING </a:t>
            </a:r>
          </a:p>
          <a:p>
            <a:pPr algn="r">
              <a:spcBef>
                <a:spcPts val="0"/>
              </a:spcBef>
            </a:pPr>
            <a:r>
              <a:rPr lang="en-US" sz="2200" b="1" dirty="0">
                <a:latin typeface="Montserrat" panose="00000500000000000000" pitchFamily="50" charset="0"/>
              </a:rPr>
              <a:t>OPTIONS</a:t>
            </a:r>
            <a:endParaRPr lang="en" sz="2200" b="1" dirty="0"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1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D37B95D-0FB1-491A-A50C-0CB271463B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3" b="40779"/>
          <a:stretch/>
        </p:blipFill>
        <p:spPr>
          <a:xfrm>
            <a:off x="0" y="0"/>
            <a:ext cx="9144000" cy="3401327"/>
          </a:xfrm>
          <a:prstGeom prst="rect">
            <a:avLst/>
          </a:prstGeom>
        </p:spPr>
      </p:pic>
      <p:pic>
        <p:nvPicPr>
          <p:cNvPr id="5" name="Shape 108">
            <a:extLst>
              <a:ext uri="{FF2B5EF4-FFF2-40B4-BE49-F238E27FC236}">
                <a16:creationId xmlns:a16="http://schemas.microsoft.com/office/drawing/2014/main" id="{45249FA1-9735-4D7E-9BD6-9ABC633E161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-24319"/>
            <a:ext cx="9172132" cy="68920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77AAB624-98E9-48C5-B691-6AEB9E447EFE}"/>
              </a:ext>
            </a:extLst>
          </p:cNvPr>
          <p:cNvSpPr txBox="1">
            <a:spLocks/>
          </p:cNvSpPr>
          <p:nvPr/>
        </p:nvSpPr>
        <p:spPr>
          <a:xfrm>
            <a:off x="5608786" y="6282475"/>
            <a:ext cx="2971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1" dirty="0">
                <a:solidFill>
                  <a:schemeClr val="bg1"/>
                </a:solidFill>
              </a:rPr>
              <a:t>January 2, 2017</a:t>
            </a:r>
          </a:p>
          <a:p>
            <a:pPr algn="r"/>
            <a:r>
              <a:rPr lang="en-US" sz="1400" b="1" dirty="0">
                <a:solidFill>
                  <a:schemeClr val="bg1"/>
                </a:solidFill>
              </a:rPr>
              <a:t>Boston Parks and Recreation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BADB164-2753-4C09-8716-18DF69C3B77C}"/>
              </a:ext>
            </a:extLst>
          </p:cNvPr>
          <p:cNvSpPr txBox="1">
            <a:spLocks/>
          </p:cNvSpPr>
          <p:nvPr/>
        </p:nvSpPr>
        <p:spPr>
          <a:xfrm>
            <a:off x="381000" y="1831817"/>
            <a:ext cx="9144000" cy="7589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chemeClr val="bg1"/>
                </a:solidFill>
                <a:latin typeface="Montserrat" panose="00000500000000000000" pitchFamily="50" charset="0"/>
              </a:rPr>
              <a:t>THANK YOU!</a:t>
            </a:r>
            <a:br>
              <a:rPr lang="en-US" sz="4000" b="1" dirty="0">
                <a:solidFill>
                  <a:schemeClr val="bg1"/>
                </a:solidFill>
                <a:latin typeface="Montserrat" panose="00000500000000000000" pitchFamily="50" charset="0"/>
              </a:rPr>
            </a:br>
            <a:br>
              <a:rPr lang="en-US" sz="4000" b="1" dirty="0">
                <a:solidFill>
                  <a:schemeClr val="bg1"/>
                </a:solidFill>
                <a:latin typeface="Montserrat" panose="00000500000000000000" pitchFamily="50" charset="0"/>
              </a:rPr>
            </a:br>
            <a:endParaRPr lang="en-US" sz="4000" b="1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8" name="Shape 135">
            <a:extLst>
              <a:ext uri="{FF2B5EF4-FFF2-40B4-BE49-F238E27FC236}">
                <a16:creationId xmlns:a16="http://schemas.microsoft.com/office/drawing/2014/main" id="{C31BC9A9-9D48-4D48-B1C3-2FC5BE6C280A}"/>
              </a:ext>
            </a:extLst>
          </p:cNvPr>
          <p:cNvSpPr txBox="1">
            <a:spLocks/>
          </p:cNvSpPr>
          <p:nvPr/>
        </p:nvSpPr>
        <p:spPr>
          <a:xfrm>
            <a:off x="-248106" y="4415027"/>
            <a:ext cx="9144000" cy="1866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endParaRPr lang="en" sz="1600" b="1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" sz="1400" dirty="0">
                <a:solidFill>
                  <a:schemeClr val="bg1"/>
                </a:solidFill>
              </a:rPr>
              <a:t>For questions, maintenance requests or </a:t>
            </a:r>
          </a:p>
          <a:p>
            <a:pPr>
              <a:spcBef>
                <a:spcPts val="0"/>
              </a:spcBef>
            </a:pPr>
            <a:r>
              <a:rPr lang="en" sz="1400" dirty="0">
                <a:solidFill>
                  <a:schemeClr val="bg1"/>
                </a:solidFill>
              </a:rPr>
              <a:t>concerns regarding any of our </a:t>
            </a:r>
          </a:p>
          <a:p>
            <a:pPr>
              <a:spcBef>
                <a:spcPts val="0"/>
              </a:spcBef>
            </a:pPr>
            <a:r>
              <a:rPr lang="en" sz="1400" dirty="0">
                <a:solidFill>
                  <a:schemeClr val="bg1"/>
                </a:solidFill>
              </a:rPr>
              <a:t>parks contact 311</a:t>
            </a:r>
            <a:endParaRPr lang="en" sz="1400" dirty="0">
              <a:solidFill>
                <a:srgbClr val="002060"/>
              </a:solidFill>
            </a:endParaRPr>
          </a:p>
          <a:p>
            <a:pPr algn="l">
              <a:spcBef>
                <a:spcPts val="0"/>
              </a:spcBef>
            </a:pPr>
            <a:endParaRPr lang="en" sz="1400" dirty="0">
              <a:solidFill>
                <a:srgbClr val="00206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DE05631-C17B-459E-8F83-F2895C05057A}"/>
              </a:ext>
            </a:extLst>
          </p:cNvPr>
          <p:cNvGrpSpPr/>
          <p:nvPr/>
        </p:nvGrpSpPr>
        <p:grpSpPr>
          <a:xfrm>
            <a:off x="1" y="6281928"/>
            <a:ext cx="576072" cy="576072"/>
            <a:chOff x="1" y="6134701"/>
            <a:chExt cx="713100" cy="723299"/>
          </a:xfrm>
        </p:grpSpPr>
        <p:sp>
          <p:nvSpPr>
            <p:cNvPr id="10" name="Shape 133">
              <a:extLst>
                <a:ext uri="{FF2B5EF4-FFF2-40B4-BE49-F238E27FC236}">
                  <a16:creationId xmlns:a16="http://schemas.microsoft.com/office/drawing/2014/main" id="{E046BDAF-6F72-4DB2-AC48-B0C8A07072BA}"/>
                </a:ext>
              </a:extLst>
            </p:cNvPr>
            <p:cNvSpPr/>
            <p:nvPr/>
          </p:nvSpPr>
          <p:spPr>
            <a:xfrm>
              <a:off x="1" y="6134701"/>
              <a:ext cx="713100" cy="723299"/>
            </a:xfrm>
            <a:prstGeom prst="rect">
              <a:avLst/>
            </a:prstGeom>
            <a:solidFill>
              <a:srgbClr val="091F2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pic>
          <p:nvPicPr>
            <p:cNvPr id="11" name="Shape 134" descr="COB_B_White.png">
              <a:extLst>
                <a:ext uri="{FF2B5EF4-FFF2-40B4-BE49-F238E27FC236}">
                  <a16:creationId xmlns:a16="http://schemas.microsoft.com/office/drawing/2014/main" id="{77EF1FEC-1EA5-43CB-B1F2-F776A5A6D51A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0666" y="6240191"/>
              <a:ext cx="331769" cy="51231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C7C37A2-3071-4764-B078-6B6EB19785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587" y="6285586"/>
            <a:ext cx="572415" cy="572415"/>
          </a:xfrm>
          <a:prstGeom prst="rect">
            <a:avLst/>
          </a:prstGeom>
        </p:spPr>
      </p:pic>
      <p:pic>
        <p:nvPicPr>
          <p:cNvPr id="13" name="Picture 2" descr="Image result for 311 bos">
            <a:extLst>
              <a:ext uri="{FF2B5EF4-FFF2-40B4-BE49-F238E27FC236}">
                <a16:creationId xmlns:a16="http://schemas.microsoft.com/office/drawing/2014/main" id="{CCAA1BED-E93B-4906-88A3-0D2237030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681" y="4785358"/>
            <a:ext cx="669037" cy="66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641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35"/>
          <p:cNvSpPr txBox="1">
            <a:spLocks/>
          </p:cNvSpPr>
          <p:nvPr/>
        </p:nvSpPr>
        <p:spPr>
          <a:xfrm>
            <a:off x="76202" y="59853"/>
            <a:ext cx="8915399" cy="54974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" sz="2800" b="1" dirty="0">
                <a:solidFill>
                  <a:srgbClr val="002060"/>
                </a:solidFill>
              </a:rPr>
              <a:t>AGENDA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90667" y="609600"/>
            <a:ext cx="8336100" cy="0"/>
          </a:xfrm>
          <a:prstGeom prst="line">
            <a:avLst/>
          </a:prstGeom>
          <a:ln w="349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063150" y="1230868"/>
            <a:ext cx="6591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  <a:latin typeface="Montserrat"/>
              </a:rPr>
              <a:t>PROJECT TEAM INTRODUCTION</a:t>
            </a:r>
          </a:p>
        </p:txBody>
      </p:sp>
      <p:sp>
        <p:nvSpPr>
          <p:cNvPr id="6" name="Oval 5"/>
          <p:cNvSpPr/>
          <p:nvPr/>
        </p:nvSpPr>
        <p:spPr>
          <a:xfrm>
            <a:off x="457200" y="1295400"/>
            <a:ext cx="457200" cy="457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66700" y="1339334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ontserrat" pitchFamily="50" charset="0"/>
              </a:rPr>
              <a:t>1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914400" y="1524000"/>
            <a:ext cx="76123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266700" y="2145268"/>
            <a:ext cx="8260066" cy="521732"/>
            <a:chOff x="266700" y="2602468"/>
            <a:chExt cx="8260066" cy="521732"/>
          </a:xfrm>
        </p:grpSpPr>
        <p:sp>
          <p:nvSpPr>
            <p:cNvPr id="9" name="TextBox 8"/>
            <p:cNvSpPr txBox="1"/>
            <p:nvPr/>
          </p:nvSpPr>
          <p:spPr>
            <a:xfrm>
              <a:off x="1143000" y="2602468"/>
              <a:ext cx="65911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b="1" dirty="0">
                  <a:solidFill>
                    <a:prstClr val="black"/>
                  </a:solidFill>
                  <a:latin typeface="Montserrat"/>
                </a:rPr>
                <a:t>PROJECT SCHEDULE &amp; FUNDING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457200" y="2667000"/>
              <a:ext cx="457200" cy="4572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66700" y="2695545"/>
              <a:ext cx="838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Montserrat" pitchFamily="50" charset="0"/>
                </a:rPr>
                <a:t>2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914399" y="2895600"/>
              <a:ext cx="761236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266700" y="2983468"/>
            <a:ext cx="8260066" cy="521732"/>
            <a:chOff x="266700" y="2602468"/>
            <a:chExt cx="8260066" cy="521732"/>
          </a:xfrm>
        </p:grpSpPr>
        <p:sp>
          <p:nvSpPr>
            <p:cNvPr id="29" name="TextBox 28"/>
            <p:cNvSpPr txBox="1"/>
            <p:nvPr/>
          </p:nvSpPr>
          <p:spPr>
            <a:xfrm>
              <a:off x="1143000" y="2602468"/>
              <a:ext cx="65911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b="1" dirty="0">
                  <a:solidFill>
                    <a:prstClr val="black"/>
                  </a:solidFill>
                  <a:latin typeface="Montserrat"/>
                </a:rPr>
                <a:t>EXISTING SITE CONDITIONS AND ANALYSIS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457200" y="2667000"/>
              <a:ext cx="457200" cy="4572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66700" y="2695545"/>
              <a:ext cx="838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Montserrat" pitchFamily="50" charset="0"/>
                </a:rPr>
                <a:t>3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914399" y="2895600"/>
              <a:ext cx="761236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274334" y="3821668"/>
            <a:ext cx="8260066" cy="521732"/>
            <a:chOff x="266700" y="2602468"/>
            <a:chExt cx="8260066" cy="521732"/>
          </a:xfrm>
        </p:grpSpPr>
        <p:sp>
          <p:nvSpPr>
            <p:cNvPr id="34" name="TextBox 33"/>
            <p:cNvSpPr txBox="1"/>
            <p:nvPr/>
          </p:nvSpPr>
          <p:spPr>
            <a:xfrm>
              <a:off x="1143000" y="2602468"/>
              <a:ext cx="65911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b="1" dirty="0">
                  <a:solidFill>
                    <a:prstClr val="black"/>
                  </a:solidFill>
                  <a:latin typeface="Montserrat"/>
                </a:rPr>
                <a:t>COMMUNITY INPUT</a:t>
              </a:r>
            </a:p>
          </p:txBody>
        </p:sp>
        <p:sp>
          <p:nvSpPr>
            <p:cNvPr id="35" name="Oval 34"/>
            <p:cNvSpPr/>
            <p:nvPr/>
          </p:nvSpPr>
          <p:spPr>
            <a:xfrm>
              <a:off x="457200" y="2667000"/>
              <a:ext cx="457200" cy="4572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66700" y="2695545"/>
              <a:ext cx="838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Montserrat" pitchFamily="50" charset="0"/>
                </a:rPr>
                <a:t>4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914399" y="2895600"/>
              <a:ext cx="761236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274334" y="4736068"/>
            <a:ext cx="8260066" cy="521732"/>
            <a:chOff x="266700" y="2602468"/>
            <a:chExt cx="8260066" cy="521732"/>
          </a:xfrm>
        </p:grpSpPr>
        <p:sp>
          <p:nvSpPr>
            <p:cNvPr id="39" name="TextBox 38"/>
            <p:cNvSpPr txBox="1"/>
            <p:nvPr/>
          </p:nvSpPr>
          <p:spPr>
            <a:xfrm>
              <a:off x="1143000" y="2602468"/>
              <a:ext cx="65911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b="1" dirty="0">
                  <a:solidFill>
                    <a:prstClr val="black"/>
                  </a:solidFill>
                  <a:latin typeface="Montserrat"/>
                </a:rPr>
                <a:t>PROPOSED PLAN AND MATERIALS</a:t>
              </a:r>
            </a:p>
          </p:txBody>
        </p:sp>
        <p:sp>
          <p:nvSpPr>
            <p:cNvPr id="40" name="Oval 39"/>
            <p:cNvSpPr/>
            <p:nvPr/>
          </p:nvSpPr>
          <p:spPr>
            <a:xfrm>
              <a:off x="457200" y="2667000"/>
              <a:ext cx="457200" cy="4572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66700" y="2695545"/>
              <a:ext cx="838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Montserrat" pitchFamily="50" charset="0"/>
                </a:rPr>
                <a:t>5</a:t>
              </a:r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914399" y="2895600"/>
              <a:ext cx="761236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292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7000"/>
                    </a14:imgEffect>
                    <a14:imgEffect>
                      <a14:colorTemperature colorTemp="7200"/>
                    </a14:imgEffect>
                    <a14:imgEffect>
                      <a14:saturation sat="1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482" y="1963862"/>
            <a:ext cx="4886518" cy="4886518"/>
          </a:xfrm>
          <a:prstGeom prst="rect">
            <a:avLst/>
          </a:prstGeom>
        </p:spPr>
      </p:pic>
      <p:sp>
        <p:nvSpPr>
          <p:cNvPr id="4" name="Shape 135"/>
          <p:cNvSpPr txBox="1">
            <a:spLocks/>
          </p:cNvSpPr>
          <p:nvPr/>
        </p:nvSpPr>
        <p:spPr>
          <a:xfrm>
            <a:off x="76202" y="59853"/>
            <a:ext cx="8915399" cy="54974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" sz="2800" b="1" dirty="0">
                <a:solidFill>
                  <a:srgbClr val="002060"/>
                </a:solidFill>
              </a:rPr>
              <a:t>PROJECT TEAM</a:t>
            </a:r>
          </a:p>
        </p:txBody>
      </p:sp>
      <p:sp>
        <p:nvSpPr>
          <p:cNvPr id="9" name="Shape 135"/>
          <p:cNvSpPr txBox="1">
            <a:spLocks/>
          </p:cNvSpPr>
          <p:nvPr/>
        </p:nvSpPr>
        <p:spPr>
          <a:xfrm>
            <a:off x="76199" y="685800"/>
            <a:ext cx="8450567" cy="449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200" b="1" dirty="0">
                <a:solidFill>
                  <a:srgbClr val="002060"/>
                </a:solidFill>
              </a:rPr>
              <a:t>Lauren Bryant</a:t>
            </a:r>
            <a:endParaRPr lang="en" sz="2200" b="1" dirty="0">
              <a:solidFill>
                <a:srgbClr val="002060"/>
              </a:solidFill>
            </a:endParaRPr>
          </a:p>
          <a:p>
            <a:pPr algn="l">
              <a:spcBef>
                <a:spcPts val="0"/>
              </a:spcBef>
            </a:pPr>
            <a:r>
              <a:rPr lang="en" sz="1800" dirty="0">
                <a:solidFill>
                  <a:srgbClr val="002060"/>
                </a:solidFill>
              </a:rPr>
              <a:t>Project Manager</a:t>
            </a:r>
          </a:p>
          <a:p>
            <a:pPr algn="l">
              <a:spcBef>
                <a:spcPts val="0"/>
              </a:spcBef>
            </a:pPr>
            <a:r>
              <a:rPr lang="en-US" sz="1800" dirty="0" err="1">
                <a:solidFill>
                  <a:srgbClr val="C00000"/>
                </a:solidFill>
              </a:rPr>
              <a:t>lauren.bryant</a:t>
            </a:r>
            <a:r>
              <a:rPr lang="en" sz="1800" dirty="0">
                <a:solidFill>
                  <a:srgbClr val="C00000"/>
                </a:solidFill>
              </a:rPr>
              <a:t>@boston.gov</a:t>
            </a:r>
            <a:r>
              <a:rPr lang="en" sz="1800" dirty="0">
                <a:solidFill>
                  <a:srgbClr val="002060"/>
                </a:solidFill>
              </a:rPr>
              <a:t> or 617-961-3019</a:t>
            </a:r>
          </a:p>
          <a:p>
            <a:pPr algn="l">
              <a:spcBef>
                <a:spcPts val="0"/>
              </a:spcBef>
            </a:pPr>
            <a:endParaRPr lang="en" sz="1800" dirty="0">
              <a:solidFill>
                <a:srgbClr val="002060"/>
              </a:solidFill>
            </a:endParaRPr>
          </a:p>
          <a:p>
            <a:pPr algn="l">
              <a:spcBef>
                <a:spcPts val="0"/>
              </a:spcBef>
            </a:pPr>
            <a:r>
              <a:rPr lang="en" sz="2200" b="1" dirty="0">
                <a:solidFill>
                  <a:srgbClr val="002060"/>
                </a:solidFill>
              </a:rPr>
              <a:t>Marchelle Jacques-Yarde</a:t>
            </a:r>
          </a:p>
          <a:p>
            <a:pPr algn="l">
              <a:spcBef>
                <a:spcPts val="0"/>
              </a:spcBef>
            </a:pPr>
            <a:r>
              <a:rPr lang="en" sz="1800" dirty="0">
                <a:solidFill>
                  <a:srgbClr val="002060"/>
                </a:solidFill>
              </a:rPr>
              <a:t>Outreach Coordinator, External Affairs</a:t>
            </a:r>
          </a:p>
          <a:p>
            <a:pPr algn="l">
              <a:spcBef>
                <a:spcPts val="0"/>
              </a:spcBef>
            </a:pPr>
            <a:r>
              <a:rPr lang="en-US" sz="1800" dirty="0">
                <a:solidFill>
                  <a:srgbClr val="C00000"/>
                </a:solidFill>
              </a:rPr>
              <a:t>m</a:t>
            </a:r>
            <a:r>
              <a:rPr lang="en" sz="1800" dirty="0">
                <a:solidFill>
                  <a:srgbClr val="C00000"/>
                </a:solidFill>
              </a:rPr>
              <a:t>archelle.jacques-yarde@boston.gov</a:t>
            </a:r>
            <a:r>
              <a:rPr lang="en" sz="1800" dirty="0">
                <a:solidFill>
                  <a:srgbClr val="002060"/>
                </a:solidFill>
              </a:rPr>
              <a:t> or 617-961-3006</a:t>
            </a:r>
          </a:p>
          <a:p>
            <a:pPr algn="l">
              <a:spcBef>
                <a:spcPts val="0"/>
              </a:spcBef>
            </a:pPr>
            <a:endParaRPr lang="en" sz="1800" dirty="0">
              <a:solidFill>
                <a:srgbClr val="002060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200" b="1" dirty="0">
                <a:solidFill>
                  <a:srgbClr val="002060"/>
                </a:solidFill>
              </a:rPr>
              <a:t>Weston &amp; Sampson</a:t>
            </a:r>
            <a:endParaRPr lang="en" sz="2200" b="1" dirty="0">
              <a:solidFill>
                <a:srgbClr val="002060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1800" dirty="0">
                <a:solidFill>
                  <a:srgbClr val="002060"/>
                </a:solidFill>
              </a:rPr>
              <a:t>Brandon Kunkel, RLA</a:t>
            </a:r>
          </a:p>
          <a:p>
            <a:pPr algn="l">
              <a:spcBef>
                <a:spcPts val="0"/>
              </a:spcBef>
            </a:pPr>
            <a:r>
              <a:rPr lang="en-US" sz="1800" dirty="0">
                <a:solidFill>
                  <a:srgbClr val="002060"/>
                </a:solidFill>
              </a:rPr>
              <a:t>Cassie Bethoney, RLA</a:t>
            </a:r>
            <a:endParaRPr lang="en" sz="1800" dirty="0">
              <a:solidFill>
                <a:srgbClr val="00206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90667" y="609600"/>
            <a:ext cx="8336100" cy="0"/>
          </a:xfrm>
          <a:prstGeom prst="line">
            <a:avLst/>
          </a:prstGeom>
          <a:ln w="349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2061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304450" y="209633"/>
            <a:ext cx="7391750" cy="58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800" dirty="0"/>
              <a:t>PROJECT SC</a:t>
            </a:r>
            <a:r>
              <a:rPr lang="en-US" sz="2800" dirty="0"/>
              <a:t>H</a:t>
            </a:r>
            <a:r>
              <a:rPr lang="en" sz="2800" dirty="0"/>
              <a:t>EDULE &amp; FUNDING</a:t>
            </a:r>
          </a:p>
        </p:txBody>
      </p:sp>
      <p:cxnSp>
        <p:nvCxnSpPr>
          <p:cNvPr id="168" name="Shape 168"/>
          <p:cNvCxnSpPr>
            <a:cxnSpLocks/>
          </p:cNvCxnSpPr>
          <p:nvPr/>
        </p:nvCxnSpPr>
        <p:spPr>
          <a:xfrm>
            <a:off x="746775" y="3724580"/>
            <a:ext cx="6665743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lg" len="lg"/>
            <a:tailEnd type="none" w="lg" len="lg"/>
          </a:ln>
        </p:spPr>
      </p:cxnSp>
      <p:sp>
        <p:nvSpPr>
          <p:cNvPr id="169" name="Shape 169"/>
          <p:cNvSpPr/>
          <p:nvPr/>
        </p:nvSpPr>
        <p:spPr>
          <a:xfrm>
            <a:off x="609633" y="3576980"/>
            <a:ext cx="274288" cy="28636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170" name="Shape 170"/>
          <p:cNvCxnSpPr>
            <a:stCxn id="169" idx="0"/>
          </p:cNvCxnSpPr>
          <p:nvPr/>
        </p:nvCxnSpPr>
        <p:spPr>
          <a:xfrm flipH="1" flipV="1">
            <a:off x="746775" y="2108360"/>
            <a:ext cx="2" cy="1468620"/>
          </a:xfrm>
          <a:prstGeom prst="straightConnector1">
            <a:avLst/>
          </a:prstGeom>
          <a:noFill/>
          <a:ln w="19050" cap="flat" cmpd="sng">
            <a:solidFill>
              <a:srgbClr val="091F2F"/>
            </a:solidFill>
            <a:prstDash val="solid"/>
            <a:round/>
            <a:headEnd type="none" w="lg" len="lg"/>
            <a:tailEnd type="oval" w="lg" len="lg"/>
          </a:ln>
        </p:spPr>
      </p:cxnSp>
      <p:sp>
        <p:nvSpPr>
          <p:cNvPr id="171" name="Shape 171"/>
          <p:cNvSpPr txBox="1">
            <a:spLocks noGrp="1"/>
          </p:cNvSpPr>
          <p:nvPr>
            <p:ph type="body" idx="4294967295"/>
          </p:nvPr>
        </p:nvSpPr>
        <p:spPr>
          <a:xfrm>
            <a:off x="844876" y="2209800"/>
            <a:ext cx="2662199" cy="4763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NOV</a:t>
            </a:r>
            <a:r>
              <a:rPr lang="en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2017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400" i="1" dirty="0">
                <a:latin typeface="Lora"/>
                <a:ea typeface="Lora"/>
                <a:cs typeface="Lora"/>
                <a:sym typeface="Lora"/>
              </a:rPr>
              <a:t>Community Meeting</a:t>
            </a:r>
          </a:p>
        </p:txBody>
      </p:sp>
      <p:cxnSp>
        <p:nvCxnSpPr>
          <p:cNvPr id="172" name="Shape 172"/>
          <p:cNvCxnSpPr/>
          <p:nvPr/>
        </p:nvCxnSpPr>
        <p:spPr>
          <a:xfrm>
            <a:off x="1662692" y="3850770"/>
            <a:ext cx="4" cy="1559430"/>
          </a:xfrm>
          <a:prstGeom prst="straightConnector1">
            <a:avLst/>
          </a:prstGeom>
          <a:noFill/>
          <a:ln w="19050" cap="flat" cmpd="sng">
            <a:solidFill>
              <a:srgbClr val="091F2F"/>
            </a:solidFill>
            <a:prstDash val="solid"/>
            <a:round/>
            <a:headEnd type="none" w="lg" len="lg"/>
            <a:tailEnd type="oval" w="lg" len="lg"/>
          </a:ln>
        </p:spPr>
      </p:cxnSp>
      <p:sp>
        <p:nvSpPr>
          <p:cNvPr id="174" name="Shape 174"/>
          <p:cNvSpPr txBox="1">
            <a:spLocks noGrp="1"/>
          </p:cNvSpPr>
          <p:nvPr>
            <p:ph type="body" idx="4294967295"/>
          </p:nvPr>
        </p:nvSpPr>
        <p:spPr>
          <a:xfrm>
            <a:off x="1782633" y="5410200"/>
            <a:ext cx="2662199" cy="3917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J</a:t>
            </a:r>
            <a:r>
              <a:rPr lang="en-US" b="1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AN</a:t>
            </a:r>
            <a:r>
              <a:rPr lang="en" b="1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2018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400" i="1" dirty="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Landmarks Hearing</a:t>
            </a:r>
            <a:endParaRPr lang="en" sz="1400" i="1" dirty="0">
              <a:solidFill>
                <a:srgbClr val="FF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77" name="Shape 177"/>
          <p:cNvSpPr txBox="1">
            <a:spLocks noGrp="1"/>
          </p:cNvSpPr>
          <p:nvPr>
            <p:ph type="body" idx="4294967295"/>
          </p:nvPr>
        </p:nvSpPr>
        <p:spPr>
          <a:xfrm>
            <a:off x="2585196" y="3022284"/>
            <a:ext cx="2662199" cy="41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FEB 2018</a:t>
            </a:r>
            <a:endParaRPr lang="en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1400" i="1" dirty="0">
                <a:latin typeface="Lora"/>
                <a:ea typeface="Lora"/>
                <a:cs typeface="Lora"/>
                <a:sym typeface="Lora"/>
              </a:rPr>
              <a:t>Design Development +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i="1" dirty="0">
                <a:latin typeface="Lora"/>
                <a:ea typeface="Lora"/>
                <a:cs typeface="Lora"/>
                <a:sym typeface="Lora"/>
              </a:rPr>
              <a:t>Construction Documents</a:t>
            </a:r>
            <a:endParaRPr lang="en" sz="1400" i="1" dirty="0"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178" name="Shape 178"/>
          <p:cNvCxnSpPr/>
          <p:nvPr/>
        </p:nvCxnSpPr>
        <p:spPr>
          <a:xfrm>
            <a:off x="4441501" y="3850760"/>
            <a:ext cx="4" cy="1559430"/>
          </a:xfrm>
          <a:prstGeom prst="straightConnector1">
            <a:avLst/>
          </a:prstGeom>
          <a:noFill/>
          <a:ln w="19050" cap="flat" cmpd="sng">
            <a:solidFill>
              <a:srgbClr val="091F2F"/>
            </a:solidFill>
            <a:prstDash val="solid"/>
            <a:round/>
            <a:headEnd type="none" w="lg" len="lg"/>
            <a:tailEnd type="oval" w="lg" len="lg"/>
          </a:ln>
        </p:spPr>
      </p:cxnSp>
      <p:sp>
        <p:nvSpPr>
          <p:cNvPr id="180" name="Shape 180"/>
          <p:cNvSpPr txBox="1">
            <a:spLocks noGrp="1"/>
          </p:cNvSpPr>
          <p:nvPr>
            <p:ph type="body" idx="4294967295"/>
          </p:nvPr>
        </p:nvSpPr>
        <p:spPr>
          <a:xfrm>
            <a:off x="4626225" y="5334000"/>
            <a:ext cx="2662199" cy="685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MARCH 2017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400" i="1" dirty="0">
                <a:solidFill>
                  <a:schemeClr val="tx1"/>
                </a:solidFill>
                <a:latin typeface="Lora"/>
                <a:ea typeface="Lora"/>
                <a:cs typeface="Lora"/>
                <a:sym typeface="Lora"/>
              </a:rPr>
              <a:t>Construction Commences</a:t>
            </a:r>
          </a:p>
          <a:p>
            <a:r>
              <a:rPr lang="en" i="1" dirty="0">
                <a:solidFill>
                  <a:schemeClr val="tx1"/>
                </a:solidFill>
                <a:latin typeface="Lora"/>
                <a:ea typeface="Lora"/>
                <a:cs typeface="Lora"/>
                <a:sym typeface="Lora"/>
              </a:rPr>
              <a:t>Estimated cost of construction:</a:t>
            </a:r>
          </a:p>
          <a:p>
            <a:r>
              <a:rPr lang="en" i="1" dirty="0">
                <a:solidFill>
                  <a:schemeClr val="tx1"/>
                </a:solidFill>
                <a:latin typeface="Lora"/>
                <a:ea typeface="Lora"/>
                <a:cs typeface="Lora"/>
                <a:sym typeface="Lora"/>
              </a:rPr>
              <a:t>$115,000</a:t>
            </a:r>
          </a:p>
          <a:p>
            <a:pPr lvl="0" rtl="0">
              <a:spcBef>
                <a:spcPts val="0"/>
              </a:spcBef>
              <a:buNone/>
            </a:pPr>
            <a:endParaRPr lang="en" sz="1400" i="1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2" name="Shape 177"/>
          <p:cNvSpPr txBox="1">
            <a:spLocks/>
          </p:cNvSpPr>
          <p:nvPr/>
        </p:nvSpPr>
        <p:spPr>
          <a:xfrm>
            <a:off x="7472401" y="2240756"/>
            <a:ext cx="1605952" cy="83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kern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LATE SUMMER</a:t>
            </a:r>
            <a:r>
              <a:rPr lang="en" b="1" kern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2018</a:t>
            </a:r>
          </a:p>
          <a:p>
            <a:r>
              <a:rPr lang="en-US" i="1" kern="0" dirty="0">
                <a:latin typeface="Lora"/>
                <a:ea typeface="Lora"/>
                <a:cs typeface="Lora"/>
                <a:sym typeface="Lora"/>
              </a:rPr>
              <a:t>Anticipated Park Opening</a:t>
            </a:r>
            <a:endParaRPr lang="en" i="1" kern="0" dirty="0">
              <a:solidFill>
                <a:srgbClr val="FF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23" name="Shape 170"/>
          <p:cNvCxnSpPr/>
          <p:nvPr/>
        </p:nvCxnSpPr>
        <p:spPr>
          <a:xfrm flipV="1">
            <a:off x="2505991" y="2874200"/>
            <a:ext cx="0" cy="715369"/>
          </a:xfrm>
          <a:prstGeom prst="straightConnector1">
            <a:avLst/>
          </a:prstGeom>
          <a:noFill/>
          <a:ln w="19050" cap="flat" cmpd="sng">
            <a:solidFill>
              <a:srgbClr val="091F2F"/>
            </a:solidFill>
            <a:prstDash val="solid"/>
            <a:round/>
            <a:headEnd type="none" w="lg" len="lg"/>
            <a:tailEnd type="oval" w="lg" len="lg"/>
          </a:ln>
        </p:spPr>
      </p:cxnSp>
      <p:cxnSp>
        <p:nvCxnSpPr>
          <p:cNvPr id="24" name="Shape 170"/>
          <p:cNvCxnSpPr/>
          <p:nvPr/>
        </p:nvCxnSpPr>
        <p:spPr>
          <a:xfrm flipH="1" flipV="1">
            <a:off x="7338049" y="2133600"/>
            <a:ext cx="2" cy="1481200"/>
          </a:xfrm>
          <a:prstGeom prst="straightConnector1">
            <a:avLst/>
          </a:prstGeom>
          <a:noFill/>
          <a:ln w="19050" cap="flat" cmpd="sng">
            <a:solidFill>
              <a:srgbClr val="091F2F"/>
            </a:solidFill>
            <a:prstDash val="solid"/>
            <a:round/>
            <a:headEnd type="none" w="lg" len="lg"/>
            <a:tailEnd type="oval" w="lg" len="lg"/>
          </a:ln>
        </p:spPr>
      </p:cxnSp>
      <p:sp>
        <p:nvSpPr>
          <p:cNvPr id="29" name="Shape 169"/>
          <p:cNvSpPr/>
          <p:nvPr/>
        </p:nvSpPr>
        <p:spPr>
          <a:xfrm>
            <a:off x="1518907" y="3576975"/>
            <a:ext cx="274288" cy="28636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Shape 169"/>
          <p:cNvSpPr/>
          <p:nvPr/>
        </p:nvSpPr>
        <p:spPr>
          <a:xfrm>
            <a:off x="2362200" y="3576989"/>
            <a:ext cx="274288" cy="28636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Shape 169"/>
          <p:cNvSpPr/>
          <p:nvPr/>
        </p:nvSpPr>
        <p:spPr>
          <a:xfrm>
            <a:off x="4297712" y="3581400"/>
            <a:ext cx="274288" cy="28636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1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Shape 169"/>
          <p:cNvSpPr/>
          <p:nvPr/>
        </p:nvSpPr>
        <p:spPr>
          <a:xfrm>
            <a:off x="7198113" y="3581400"/>
            <a:ext cx="274288" cy="28636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7112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769837-FB64-420F-83F7-CB779F59F3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hape 135">
            <a:extLst>
              <a:ext uri="{FF2B5EF4-FFF2-40B4-BE49-F238E27FC236}">
                <a16:creationId xmlns:a16="http://schemas.microsoft.com/office/drawing/2014/main" id="{6CA8143B-D7D5-4C80-8A15-7E03825F28F9}"/>
              </a:ext>
            </a:extLst>
          </p:cNvPr>
          <p:cNvSpPr txBox="1">
            <a:spLocks/>
          </p:cNvSpPr>
          <p:nvPr/>
        </p:nvSpPr>
        <p:spPr>
          <a:xfrm>
            <a:off x="5867400" y="5867400"/>
            <a:ext cx="3055257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200" b="1" dirty="0">
                <a:latin typeface="Montserrat" panose="00000500000000000000" pitchFamily="50" charset="0"/>
              </a:rPr>
              <a:t>RUTLAND SQUARE ENTRANCE</a:t>
            </a:r>
            <a:endParaRPr lang="en" sz="2200" b="1" dirty="0"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92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769837-FB64-420F-83F7-CB779F59F3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Shape 135">
            <a:extLst>
              <a:ext uri="{FF2B5EF4-FFF2-40B4-BE49-F238E27FC236}">
                <a16:creationId xmlns:a16="http://schemas.microsoft.com/office/drawing/2014/main" id="{AD7DF93D-0BB2-4DE4-9484-711B52AFD4BF}"/>
              </a:ext>
            </a:extLst>
          </p:cNvPr>
          <p:cNvSpPr txBox="1">
            <a:spLocks/>
          </p:cNvSpPr>
          <p:nvPr/>
        </p:nvSpPr>
        <p:spPr>
          <a:xfrm>
            <a:off x="3352800" y="5867400"/>
            <a:ext cx="5569857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200" b="1" dirty="0">
                <a:latin typeface="Montserrat" panose="00000500000000000000" pitchFamily="50" charset="0"/>
              </a:rPr>
              <a:t>MAIN PLAZA, LOOKING TOWARD THE RUTLAND SQUARE ENTRANCE</a:t>
            </a:r>
            <a:endParaRPr lang="en" sz="2200" b="1" dirty="0"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668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06B797-A51A-47EE-B74E-153CC97218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4" r="5184"/>
          <a:stretch/>
        </p:blipFill>
        <p:spPr>
          <a:xfrm>
            <a:off x="0" y="0"/>
            <a:ext cx="4191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5D6B0F-8293-4B8D-8A38-4423A3D4EF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63" r="6667"/>
          <a:stretch/>
        </p:blipFill>
        <p:spPr>
          <a:xfrm>
            <a:off x="4191000" y="0"/>
            <a:ext cx="4953000" cy="6858000"/>
          </a:xfrm>
          <a:prstGeom prst="rect">
            <a:avLst/>
          </a:prstGeom>
        </p:spPr>
      </p:pic>
      <p:sp>
        <p:nvSpPr>
          <p:cNvPr id="8" name="Shape 135">
            <a:extLst>
              <a:ext uri="{FF2B5EF4-FFF2-40B4-BE49-F238E27FC236}">
                <a16:creationId xmlns:a16="http://schemas.microsoft.com/office/drawing/2014/main" id="{9CCAE28B-CA39-4AFD-8EE6-C43733413694}"/>
              </a:ext>
            </a:extLst>
          </p:cNvPr>
          <p:cNvSpPr txBox="1">
            <a:spLocks/>
          </p:cNvSpPr>
          <p:nvPr/>
        </p:nvSpPr>
        <p:spPr>
          <a:xfrm>
            <a:off x="152400" y="5867400"/>
            <a:ext cx="5569857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200" b="1" dirty="0">
                <a:latin typeface="Montserrat" panose="00000500000000000000" pitchFamily="50" charset="0"/>
              </a:rPr>
              <a:t>BLUESTONE PAVING </a:t>
            </a:r>
          </a:p>
          <a:p>
            <a:pPr algn="l">
              <a:spcBef>
                <a:spcPts val="0"/>
              </a:spcBef>
            </a:pPr>
            <a:r>
              <a:rPr lang="en-US" sz="2200" b="1" dirty="0">
                <a:latin typeface="Montserrat" panose="00000500000000000000" pitchFamily="50" charset="0"/>
              </a:rPr>
              <a:t>&amp; BRICK SEATING</a:t>
            </a:r>
            <a:endParaRPr lang="en" sz="2200" b="1" dirty="0"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430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6F0AFE-147C-406B-884C-787871D73F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hape 135">
            <a:extLst>
              <a:ext uri="{FF2B5EF4-FFF2-40B4-BE49-F238E27FC236}">
                <a16:creationId xmlns:a16="http://schemas.microsoft.com/office/drawing/2014/main" id="{3B8BC613-93FF-4059-A0B5-06C5BF6408A1}"/>
              </a:ext>
            </a:extLst>
          </p:cNvPr>
          <p:cNvSpPr txBox="1">
            <a:spLocks/>
          </p:cNvSpPr>
          <p:nvPr/>
        </p:nvSpPr>
        <p:spPr>
          <a:xfrm>
            <a:off x="3352800" y="5867400"/>
            <a:ext cx="5569857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200" b="1" dirty="0">
                <a:latin typeface="Montserrat" panose="00000500000000000000" pitchFamily="50" charset="0"/>
              </a:rPr>
              <a:t>INDIVIDUAL SEAING</a:t>
            </a:r>
            <a:endParaRPr lang="en" sz="2200" b="1" dirty="0"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486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769837-FB64-420F-83F7-CB779F59F3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Shape 135">
            <a:extLst>
              <a:ext uri="{FF2B5EF4-FFF2-40B4-BE49-F238E27FC236}">
                <a16:creationId xmlns:a16="http://schemas.microsoft.com/office/drawing/2014/main" id="{AD7DF93D-0BB2-4DE4-9484-711B52AFD4BF}"/>
              </a:ext>
            </a:extLst>
          </p:cNvPr>
          <p:cNvSpPr txBox="1">
            <a:spLocks/>
          </p:cNvSpPr>
          <p:nvPr/>
        </p:nvSpPr>
        <p:spPr>
          <a:xfrm>
            <a:off x="3352800" y="5867400"/>
            <a:ext cx="5569857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200" b="1" dirty="0">
                <a:solidFill>
                  <a:schemeClr val="bg1"/>
                </a:solidFill>
                <a:latin typeface="Montserrat" panose="00000500000000000000" pitchFamily="50" charset="0"/>
              </a:rPr>
              <a:t>LOOKING TOWARD LIBRARY ENTRANCE</a:t>
            </a:r>
            <a:endParaRPr lang="en" sz="2200" b="1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064975"/>
      </p:ext>
    </p:extLst>
  </p:cSld>
  <p:clrMapOvr>
    <a:masterClrMapping/>
  </p:clrMapOvr>
</p:sld>
</file>

<file path=ppt/theme/theme1.xml><?xml version="1.0" encoding="utf-8"?>
<a:theme xmlns:a="http://schemas.openxmlformats.org/drawingml/2006/main" name="1_City of Boston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13869</TotalTime>
  <Words>305</Words>
  <Application>Microsoft Office PowerPoint</Application>
  <PresentationFormat>On-screen Show (4:3)</PresentationFormat>
  <Paragraphs>80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Lora</vt:lpstr>
      <vt:lpstr>Montserrat</vt:lpstr>
      <vt:lpstr>Proxima Nova</vt:lpstr>
      <vt:lpstr>1_City of Boston</vt:lpstr>
      <vt:lpstr>SOUTH END LIBRARY PARK</vt:lpstr>
      <vt:lpstr>PowerPoint Presentation</vt:lpstr>
      <vt:lpstr>PowerPoint Presentation</vt:lpstr>
      <vt:lpstr>PROJECT SCHEDULE &amp; FUNDING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SITE ANALYSIS</vt:lpstr>
      <vt:lpstr>COMMUNITY INPUT</vt:lpstr>
      <vt:lpstr>PROPOSED PLAN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BOSTON COMMON</dc:title>
  <dc:creator>Folts, Michele - Parks Dept</dc:creator>
  <cp:lastModifiedBy>Bethoney, Cassie</cp:lastModifiedBy>
  <cp:revision>180</cp:revision>
  <cp:lastPrinted>2017-04-10T13:40:33Z</cp:lastPrinted>
  <dcterms:created xsi:type="dcterms:W3CDTF">2016-10-26T15:31:22Z</dcterms:created>
  <dcterms:modified xsi:type="dcterms:W3CDTF">2017-12-26T16:00:36Z</dcterms:modified>
</cp:coreProperties>
</file>