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Montserrat"/>
      <p:regular r:id="rId33"/>
      <p:bold r:id="rId34"/>
      <p:italic r:id="rId35"/>
      <p:boldItalic r:id="rId36"/>
    </p:embeddedFont>
    <p:embeddedFont>
      <p:font typeface="Lato"/>
      <p:regular r:id="rId37"/>
      <p:bold r:id="rId38"/>
      <p:italic r:id="rId39"/>
      <p:boldItalic r:id="rId40"/>
    </p:embeddedFont>
    <p:embeddedFont>
      <p:font typeface="Lora"/>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Lauren Zingarelli"/>
  <p:cmAuthor clrIdx="1" id="1" initials="" lastIdx="3" name="Muge Undemir"/>
  <p:cmAuthor clrIdx="2" id="2" initials="" lastIdx="1" name="Kara Runst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Lora-bold.fntdata"/><Relationship Id="rId41" Type="http://schemas.openxmlformats.org/officeDocument/2006/relationships/font" Target="fonts/Lora-regular.fntdata"/><Relationship Id="rId44" Type="http://schemas.openxmlformats.org/officeDocument/2006/relationships/font" Target="fonts/Lora-boldItalic.fntdata"/><Relationship Id="rId43" Type="http://schemas.openxmlformats.org/officeDocument/2006/relationships/font" Target="fonts/Lora-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Montserrat-regular.fntdata"/><Relationship Id="rId32" Type="http://schemas.openxmlformats.org/officeDocument/2006/relationships/slide" Target="slides/slide27.xml"/><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Lato-regular.fntdata"/><Relationship Id="rId36" Type="http://schemas.openxmlformats.org/officeDocument/2006/relationships/font" Target="fonts/Montserrat-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12-05T17:13:06.474">
    <p:pos x="6000" y="0"/>
    <p:text>Do we need this?</p:text>
  </p:cm>
  <p:cm authorId="1" idx="1" dt="2017-12-05T17:13:06.474">
    <p:pos x="6000" y="100"/>
    <p:text>nope.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2" dt="2017-11-28T16:39:40.299">
    <p:pos x="6000" y="0"/>
    <p:text>What is going on here</p:text>
  </p:cm>
  <p:cm authorId="2" idx="1" dt="2017-12-01T18:45:11.793">
    <p:pos x="6000" y="100"/>
    <p:text>isn't this kind of related to the become a leader bullet? should they be combined?</p:text>
  </p:cm>
  <p:cm authorId="1" idx="3" dt="2017-12-01T18:45:11.793">
    <p:pos x="6000" y="200"/>
    <p:text>yes. they should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12516" lvl="1" marL="91421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2pPr>
            <a:lvl3pPr indent="-12332" lvl="2" marL="182843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3pPr>
            <a:lvl4pPr indent="-12151" lvl="3" marL="2742651"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4pPr>
            <a:lvl5pPr indent="-11967" lvl="4" marL="365686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5pPr>
            <a:lvl6pPr indent="-11786" lvl="5" marL="457108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6pPr>
            <a:lvl7pPr indent="-11603" lvl="6" marL="548530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7pPr>
            <a:lvl8pPr indent="-11419" lvl="7" marL="6399520"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8pPr>
            <a:lvl9pPr indent="-11237" lvl="8" marL="731373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lstStyle>
            <a:lvl1pPr indent="0" lvl="0" mar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12516" lvl="1" marL="91421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2pPr>
            <a:lvl3pPr indent="-12332" lvl="2" marL="182843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3pPr>
            <a:lvl4pPr indent="-12151" lvl="3" marL="2742651"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4pPr>
            <a:lvl5pPr indent="-11967" lvl="4" marL="365686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5pPr>
            <a:lvl6pPr indent="-11786" lvl="5" marL="457108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6pPr>
            <a:lvl7pPr indent="-11603" lvl="6" marL="548530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7pPr>
            <a:lvl8pPr indent="-11419" lvl="7" marL="6399520"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8pPr>
            <a:lvl9pPr indent="-11237" lvl="8" marL="731373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12516" lvl="1" marL="91421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2pPr>
            <a:lvl3pPr indent="-12332" lvl="2" marL="182843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3pPr>
            <a:lvl4pPr indent="-12151" lvl="3" marL="2742651"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4pPr>
            <a:lvl5pPr indent="-11967" lvl="4" marL="365686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5pPr>
            <a:lvl6pPr indent="-11786" lvl="5" marL="457108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6pPr>
            <a:lvl7pPr indent="-11603" lvl="6" marL="548530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7pPr>
            <a:lvl8pPr indent="-11419" lvl="7" marL="6399520"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8pPr>
            <a:lvl9pPr indent="-11237" lvl="8" marL="731373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4" name="Shape 224"/>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225" name="Shape 225"/>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Shape 374"/>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75" name="Shape 375"/>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There were 22 days over 90 degrees  in 2015 and by 2030 we could be seeing up to 40 days over 90 degrees.</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Summers are getting hotter with more heat waves</a:t>
            </a:r>
            <a:endParaRPr sz="1200">
              <a:solidFill>
                <a:schemeClr val="dk2"/>
              </a:solidFill>
              <a:latin typeface="Lora"/>
              <a:ea typeface="Lora"/>
              <a:cs typeface="Lora"/>
              <a:sym typeface="Lora"/>
            </a:endParaRPr>
          </a:p>
        </p:txBody>
      </p:sp>
      <p:sp>
        <p:nvSpPr>
          <p:cNvPr id="376" name="Shape 376"/>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p:spPr>
      </p:sp>
      <p:sp>
        <p:nvSpPr>
          <p:cNvPr id="389" name="Shape 3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More hot days means increased heat island exposure.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Heat waves and heat island exposure affect people unequally.</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It affects children and older adults at higher rates, those who do not have access to cool spaces in the summer, and individuals with conditions that are exacerbated by heat exposure, like asthma.</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Heat island exposure is also greater in neighborhoods with limited green space.</a:t>
            </a:r>
            <a:endParaRPr sz="1200">
              <a:solidFill>
                <a:schemeClr val="dk2"/>
              </a:solidFill>
              <a:latin typeface="Lora"/>
              <a:ea typeface="Lora"/>
              <a:cs typeface="Lora"/>
              <a:sym typeface="Lora"/>
            </a:endParaRPr>
          </a:p>
        </p:txBody>
      </p:sp>
      <p:sp>
        <p:nvSpPr>
          <p:cNvPr id="390" name="Shape 390"/>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By 2060, heavy precipitation events will increase by 20%, at a rate of more than 6 inches per 24 hour period</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This is the height of an average city curb.</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This impacts stormwater systems, transit, etc.</a:t>
            </a:r>
            <a:endParaRPr sz="1200">
              <a:solidFill>
                <a:schemeClr val="dk2"/>
              </a:solidFill>
              <a:latin typeface="Lora"/>
              <a:ea typeface="Lora"/>
              <a:cs typeface="Lora"/>
              <a:sym typeface="Lora"/>
            </a:endParaRPr>
          </a:p>
        </p:txBody>
      </p:sp>
      <p:sp>
        <p:nvSpPr>
          <p:cNvPr id="403" name="Shape 403"/>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Shape 412"/>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This is data from Boston’s Water and Sewer Commission showing parts of the city that would see nuisance flooding as a result of increase in precipitation. </a:t>
            </a:r>
            <a:endParaRPr sz="1200"/>
          </a:p>
        </p:txBody>
      </p:sp>
      <p:sp>
        <p:nvSpPr>
          <p:cNvPr id="413" name="Shape 413"/>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Shape 423"/>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SLR is occurring and will accelerate over time, bringing flood risks along coasts and rivers. </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darker blue bars shows projected sea level rise over time with a “business as usual” carbon scenario-- meaning we don’t reduce our use of fossil fuels. </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lighter blue bars shows us sea level rise if we do cut carbon in line with the levels required in the Paris Agreement. </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This chart shows us that cutting carbon emissions is critical to seeing lower sea levels in Boston in the future. </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And also that some sea level rise will happen no matter what so we need to start planning for it.  </a:t>
            </a:r>
            <a:endParaRPr sz="1200">
              <a:solidFill>
                <a:schemeClr val="dk2"/>
              </a:solidFill>
              <a:latin typeface="Lora"/>
              <a:ea typeface="Lora"/>
              <a:cs typeface="Lora"/>
              <a:sym typeface="Lora"/>
            </a:endParaRPr>
          </a:p>
        </p:txBody>
      </p:sp>
      <p:sp>
        <p:nvSpPr>
          <p:cNvPr id="424" name="Shape 424"/>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39" name="Shape 439"/>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Greater amounts of Sea Level rise means flooding along coasts and rivers will increase</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lighter blue areas are parts of the city that--with 3 feet of sea level rise-- could see flooding during an extreme storm event, like a hurricane or Nor’easter.</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darkest blue are areas at risk for flooding at the monthly high tides-- with 3 feet of sea level rise. </a:t>
            </a:r>
            <a:endParaRPr sz="1200">
              <a:solidFill>
                <a:schemeClr val="dk2"/>
              </a:solidFill>
              <a:latin typeface="Lora"/>
              <a:ea typeface="Lora"/>
              <a:cs typeface="Lora"/>
              <a:sym typeface="Lora"/>
            </a:endParaRPr>
          </a:p>
        </p:txBody>
      </p:sp>
      <p:sp>
        <p:nvSpPr>
          <p:cNvPr id="440" name="Shape 440"/>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Shape 468"/>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In the near term, major flooding events combined with sea level rise place 18,000 people and 2,000 buildings, valued at $20 billion, at risk</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By 2070, the risk increases to 85,000 people, which is about 15% of Boston’s population, and 12,000 buildings, valued at $85 billion</a:t>
            </a:r>
            <a:endParaRPr sz="1200">
              <a:solidFill>
                <a:schemeClr val="dk2"/>
              </a:solidFill>
              <a:latin typeface="Lora"/>
              <a:ea typeface="Lora"/>
              <a:cs typeface="Lora"/>
              <a:sym typeface="Lora"/>
            </a:endParaRPr>
          </a:p>
        </p:txBody>
      </p:sp>
      <p:sp>
        <p:nvSpPr>
          <p:cNvPr id="469" name="Shape 469"/>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Boston is taking action across these five areas: Climate Projections, shorelines, infrastructure, buildings, and communities. </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Climate resilience strategies need to be comprehensive-- we can’t depend on just on type of solution to work. </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next slides will address one project or component of each of these areas.</a:t>
            </a:r>
            <a:endParaRPr sz="1200">
              <a:solidFill>
                <a:schemeClr val="dk2"/>
              </a:solidFill>
              <a:latin typeface="Lora"/>
              <a:ea typeface="Lora"/>
              <a:cs typeface="Lora"/>
              <a:sym typeface="Lora"/>
            </a:endParaRPr>
          </a:p>
        </p:txBody>
      </p:sp>
      <p:sp>
        <p:nvSpPr>
          <p:cNvPr id="549" name="Shape 549"/>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62" name="Shape 562"/>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Climate Ready Boston Map Explorer tool brings updated climate projections to you</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It helps people understand the risks they need to respond to</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It brings data to you and allows you to focus in on specific neighborhoods and visualize different projections</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You can visit the link at home and download the data on the City’s “Analyze Boston” platform. </a:t>
            </a:r>
            <a:endParaRPr sz="1200">
              <a:solidFill>
                <a:schemeClr val="dk2"/>
              </a:solidFill>
              <a:latin typeface="Lora"/>
              <a:ea typeface="Lora"/>
              <a:cs typeface="Lora"/>
              <a:sym typeface="Lora"/>
            </a:endParaRPr>
          </a:p>
        </p:txBody>
      </p:sp>
      <p:sp>
        <p:nvSpPr>
          <p:cNvPr id="563" name="Shape 563"/>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Shape 572"/>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73" name="Shape 573"/>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City is in the process of developing neighborhood coastal resilience plans for all neighborhoods that could be impacted by sea level rise.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red dots represent project sites that are currently being addressed.</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These projects can be further explored through the Map Explorer tool.</a:t>
            </a:r>
            <a:endParaRPr sz="1200">
              <a:solidFill>
                <a:schemeClr val="dk2"/>
              </a:solidFill>
              <a:latin typeface="Lora"/>
              <a:ea typeface="Lora"/>
              <a:cs typeface="Lora"/>
              <a:sym typeface="Lora"/>
            </a:endParaRPr>
          </a:p>
          <a:p>
            <a:pPr indent="0" lvl="0" marL="457200" marR="0" rtl="0" algn="l">
              <a:spcBef>
                <a:spcPts val="0"/>
              </a:spcBef>
              <a:spcAft>
                <a:spcPts val="0"/>
              </a:spcAft>
              <a:buClr>
                <a:schemeClr val="dk1"/>
              </a:buClr>
              <a:buFont typeface="Calibri"/>
              <a:buNone/>
            </a:pPr>
            <a:r>
              <a:t/>
            </a:r>
            <a:endParaRPr sz="1200">
              <a:solidFill>
                <a:schemeClr val="dk2"/>
              </a:solidFill>
              <a:latin typeface="Lora"/>
              <a:ea typeface="Lora"/>
              <a:cs typeface="Lora"/>
              <a:sym typeface="Lora"/>
            </a:endParaRPr>
          </a:p>
        </p:txBody>
      </p:sp>
      <p:sp>
        <p:nvSpPr>
          <p:cNvPr id="574" name="Shape 574"/>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Arial"/>
              <a:buChar char="-"/>
            </a:pPr>
            <a:r>
              <a:rPr lang="en-US" sz="1200">
                <a:solidFill>
                  <a:schemeClr val="dk2"/>
                </a:solidFill>
                <a:latin typeface="Lora"/>
                <a:ea typeface="Lora"/>
                <a:cs typeface="Lora"/>
                <a:sym typeface="Lora"/>
              </a:rPr>
              <a:t>Introduce yourself and your affiliation and role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Give three reasons as to why you are here, which you will insert before presenting</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Give a brief intro to the Leaders program</a:t>
            </a:r>
            <a:endParaRPr sz="1200">
              <a:solidFill>
                <a:schemeClr val="dk2"/>
              </a:solidFill>
              <a:latin typeface="Lora"/>
              <a:ea typeface="Lora"/>
              <a:cs typeface="Lora"/>
              <a:sym typeface="Lora"/>
            </a:endParaRPr>
          </a:p>
        </p:txBody>
      </p:sp>
      <p:sp>
        <p:nvSpPr>
          <p:cNvPr id="235" name="Shape 235"/>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Shape 589"/>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90" name="Shape 590"/>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These are images from the “Coastal Resilience Solutions for East Boston and Charlestown” report-- the first neighborhood coastal resilience plan released in October. </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It outlines long and short term designs and recommendations that address coastal flooding, stormwater management, and provide more accessible green spaces for the community</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Addressing flooding in this way opens up possibilities for other community benefits.</a:t>
            </a:r>
            <a:endParaRPr sz="1200">
              <a:solidFill>
                <a:schemeClr val="dk2"/>
              </a:solidFill>
              <a:latin typeface="Lora"/>
              <a:ea typeface="Lora"/>
              <a:cs typeface="Lora"/>
              <a:sym typeface="Lora"/>
            </a:endParaRPr>
          </a:p>
        </p:txBody>
      </p:sp>
      <p:sp>
        <p:nvSpPr>
          <p:cNvPr id="591" name="Shape 591"/>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Shape 602"/>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03" name="Shape 603"/>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Pictured here is Charlestown-- from the “Coastal Resilience Solutions for East Boston and Charlestown” report.</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Another example of looking at green space and waterfront strategies to protect neighborhoods from sea level rise. </a:t>
            </a:r>
            <a:endParaRPr sz="1200">
              <a:solidFill>
                <a:schemeClr val="dk2"/>
              </a:solidFill>
              <a:latin typeface="Lora"/>
              <a:ea typeface="Lora"/>
              <a:cs typeface="Lora"/>
              <a:sym typeface="Lora"/>
            </a:endParaRPr>
          </a:p>
        </p:txBody>
      </p:sp>
      <p:sp>
        <p:nvSpPr>
          <p:cNvPr id="604" name="Shape 604"/>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Shape 615"/>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16" name="Shape 616"/>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City is establishing an Infrastructure Coordinating Committee in order to:</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Develop climate ready planning and design standards</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Coordinate actions across power, water, transportation, communication and other systems</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Another example is Eversource Energy’s South Boston substation, which is built 15ft above ground to withstand the worst storms or tidal surges</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Boston Smart utilities is also setting the stage for city-wide policies that will improve coordination among utilities and drive smart city solutions.</a:t>
            </a:r>
            <a:endParaRPr sz="1200">
              <a:solidFill>
                <a:schemeClr val="dk2"/>
              </a:solidFill>
              <a:latin typeface="Lora"/>
              <a:ea typeface="Lora"/>
              <a:cs typeface="Lora"/>
              <a:sym typeface="Lora"/>
            </a:endParaRPr>
          </a:p>
        </p:txBody>
      </p:sp>
      <p:sp>
        <p:nvSpPr>
          <p:cNvPr id="617" name="Shape 617"/>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Shape 627"/>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28" name="Shape 628"/>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City is currently working on:</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Updated resilience checklist for new development </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Exploring retrofitting buildings</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Preparing buildings most at risk</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Pictured here is the future GE Headquarters Building, that elevated its site 4.5 feet out of the floodplain. There are starting to be great examples of creative, resilience buildings in Boston. </a:t>
            </a:r>
            <a:endParaRPr sz="1200">
              <a:solidFill>
                <a:schemeClr val="dk2"/>
              </a:solidFill>
              <a:latin typeface="Lora"/>
              <a:ea typeface="Lora"/>
              <a:cs typeface="Lora"/>
              <a:sym typeface="Lora"/>
            </a:endParaRPr>
          </a:p>
        </p:txBody>
      </p:sp>
      <p:sp>
        <p:nvSpPr>
          <p:cNvPr id="629" name="Shape 629"/>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Shape 639"/>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40" name="Shape 640"/>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Prepared and connected communities are:</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Engaged with the planning process</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Co-creating plans with the City of Boston</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Staying informed on risks and how communities can be part of the solutions in both preparedness and mitigation.</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Climate Ready Boston Leaders is a program (this program!) that trains leaders to engage and inform their own communities about climate action</a:t>
            </a:r>
            <a:endParaRPr sz="1200">
              <a:solidFill>
                <a:schemeClr val="dk2"/>
              </a:solidFill>
              <a:latin typeface="Lora"/>
              <a:ea typeface="Lora"/>
              <a:cs typeface="Lora"/>
              <a:sym typeface="Lora"/>
            </a:endParaRPr>
          </a:p>
          <a:p>
            <a:pPr indent="-304800" lvl="2" marL="13716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Impacts are better understood with local knowledge</a:t>
            </a:r>
            <a:endParaRPr sz="1200">
              <a:solidFill>
                <a:schemeClr val="dk2"/>
              </a:solidFill>
              <a:latin typeface="Lora"/>
              <a:ea typeface="Lora"/>
              <a:cs typeface="Lora"/>
              <a:sym typeface="Lora"/>
            </a:endParaRPr>
          </a:p>
          <a:p>
            <a:pPr indent="0" lvl="0" marL="0" marR="0" rtl="0" algn="l">
              <a:spcBef>
                <a:spcPts val="0"/>
              </a:spcBef>
              <a:spcAft>
                <a:spcPts val="0"/>
              </a:spcAft>
              <a:buClr>
                <a:schemeClr val="dk1"/>
              </a:buClr>
              <a:buFont typeface="Calibri"/>
              <a:buNone/>
            </a:pPr>
            <a:r>
              <a:t/>
            </a:r>
            <a:endParaRPr sz="1200">
              <a:solidFill>
                <a:schemeClr val="dk2"/>
              </a:solidFill>
              <a:latin typeface="Lora"/>
              <a:ea typeface="Lora"/>
              <a:cs typeface="Lora"/>
              <a:sym typeface="Lora"/>
            </a:endParaRPr>
          </a:p>
        </p:txBody>
      </p:sp>
      <p:sp>
        <p:nvSpPr>
          <p:cNvPr id="641" name="Shape 641"/>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Shape 651"/>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52" name="Shape 652"/>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Climate Ready Boston Leaders program has reached over 500 people in Boston’s neighborhoods </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There were 35 events spread throughout the city and each event was held by people from different industries, with different passion, and varied goals.</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If you are interested in becoming a leader, please sign up at Greenovateboston.org/crb-leaders.</a:t>
            </a:r>
            <a:endParaRPr sz="1200">
              <a:solidFill>
                <a:schemeClr val="dk2"/>
              </a:solidFill>
              <a:latin typeface="Lora"/>
              <a:ea typeface="Lora"/>
              <a:cs typeface="Lora"/>
              <a:sym typeface="Lora"/>
            </a:endParaRPr>
          </a:p>
          <a:p>
            <a:pPr indent="0" lvl="0" marL="0" rtl="0">
              <a:lnSpc>
                <a:spcPct val="115000"/>
              </a:lnSpc>
              <a:spcBef>
                <a:spcPts val="0"/>
              </a:spcBef>
              <a:spcAft>
                <a:spcPts val="0"/>
              </a:spcAft>
              <a:buClr>
                <a:schemeClr val="dk2"/>
              </a:buClr>
              <a:buSzPts val="1100"/>
              <a:buFont typeface="Arial"/>
              <a:buNone/>
            </a:pPr>
            <a:r>
              <a:rPr lang="en-US" sz="1200">
                <a:solidFill>
                  <a:schemeClr val="dk2"/>
                </a:solidFill>
                <a:latin typeface="Lora"/>
                <a:ea typeface="Lora"/>
                <a:cs typeface="Lora"/>
                <a:sym typeface="Lora"/>
              </a:rPr>
              <a:t> </a:t>
            </a:r>
            <a:endParaRPr sz="1200">
              <a:solidFill>
                <a:schemeClr val="dk2"/>
              </a:solidFill>
              <a:latin typeface="Lora"/>
              <a:ea typeface="Lora"/>
              <a:cs typeface="Lora"/>
              <a:sym typeface="Lora"/>
            </a:endParaRPr>
          </a:p>
        </p:txBody>
      </p:sp>
      <p:sp>
        <p:nvSpPr>
          <p:cNvPr id="653" name="Shape 653"/>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63" name="Shape 663"/>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We all have a role to play in becoming a Climate Ready Boston</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There are many ways to get involved, from being prepared to helping mitigate further damage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Here are a few ways to be engaged, get involved, and stay informed</a:t>
            </a:r>
            <a:endParaRPr sz="1200">
              <a:solidFill>
                <a:schemeClr val="dk2"/>
              </a:solidFill>
              <a:latin typeface="Lora"/>
              <a:ea typeface="Lora"/>
              <a:cs typeface="Lora"/>
              <a:sym typeface="Lora"/>
            </a:endParaRPr>
          </a:p>
          <a:p>
            <a:pPr indent="0" lvl="0" marL="0" marR="0" rtl="0" algn="l">
              <a:spcBef>
                <a:spcPts val="0"/>
              </a:spcBef>
              <a:spcAft>
                <a:spcPts val="0"/>
              </a:spcAft>
              <a:buClr>
                <a:schemeClr val="dk1"/>
              </a:buClr>
              <a:buFont typeface="Calibri"/>
              <a:buNone/>
            </a:pPr>
            <a:r>
              <a:t/>
            </a:r>
            <a:endParaRPr sz="1200">
              <a:solidFill>
                <a:schemeClr val="dk2"/>
              </a:solidFill>
              <a:latin typeface="Lora"/>
              <a:ea typeface="Lora"/>
              <a:cs typeface="Lora"/>
              <a:sym typeface="Lora"/>
            </a:endParaRPr>
          </a:p>
        </p:txBody>
      </p:sp>
      <p:sp>
        <p:nvSpPr>
          <p:cNvPr id="664" name="Shape 664"/>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Shape 679"/>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What is our role, why are we all here?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What are our challenges as a community (list them)</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What can we do as a community (to address these challenges)</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What do we have the power to do, as a community, as individuals, as practitioners, as business owners?</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City cannot act alone to become climate ready. It will take all of us working together to create the path forward.</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How can we take action as a community and what can we pledge to do?</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b="1" lang="en-US" sz="1200">
                <a:solidFill>
                  <a:schemeClr val="dk2"/>
                </a:solidFill>
                <a:latin typeface="Lora"/>
                <a:ea typeface="Lora"/>
                <a:cs typeface="Lora"/>
                <a:sym typeface="Lora"/>
              </a:rPr>
              <a:t>Ask your participants to fill out the survey form! Fill out the presenter survey after your presentation and send all of these back to us. </a:t>
            </a:r>
            <a:endParaRPr sz="1200">
              <a:solidFill>
                <a:schemeClr val="dk2"/>
              </a:solidFill>
              <a:latin typeface="Lora"/>
              <a:ea typeface="Lora"/>
              <a:cs typeface="Lora"/>
              <a:sym typeface="Lora"/>
            </a:endParaRPr>
          </a:p>
        </p:txBody>
      </p:sp>
      <p:sp>
        <p:nvSpPr>
          <p:cNvPr id="680" name="Shape 680"/>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Why are we here?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Outline the session</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To talk about:</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City of Boston’s Climate Ready Boston vision, which addresses climate change head on</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What climate change means for the City and what it is facing</a:t>
            </a:r>
            <a:endParaRPr sz="1200">
              <a:solidFill>
                <a:schemeClr val="dk2"/>
              </a:solidFill>
              <a:latin typeface="Lora"/>
              <a:ea typeface="Lora"/>
              <a:cs typeface="Lora"/>
              <a:sym typeface="Lora"/>
            </a:endParaRPr>
          </a:p>
          <a:p>
            <a:pPr indent="-304800" lvl="1" marL="9144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And, what we as a community and as individuals can do to be a part of making Boston and our communities more resilient, equitable, and prepared.</a:t>
            </a:r>
            <a:endParaRPr sz="1200">
              <a:solidFill>
                <a:schemeClr val="dk2"/>
              </a:solidFill>
              <a:latin typeface="Lora"/>
              <a:ea typeface="Lora"/>
              <a:cs typeface="Lora"/>
              <a:sym typeface="Lora"/>
            </a:endParaRPr>
          </a:p>
        </p:txBody>
      </p:sp>
      <p:sp>
        <p:nvSpPr>
          <p:cNvPr id="248" name="Shape 248"/>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Climate change is creating an opportunity to make Boston more resilient, equitable, and prepared.</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Climate Ready Boston incorporates a many-leveled approach. It addresses </a:t>
            </a:r>
            <a:r>
              <a:rPr b="1" lang="en-US" sz="1200">
                <a:solidFill>
                  <a:schemeClr val="dk2"/>
                </a:solidFill>
                <a:latin typeface="Lora"/>
                <a:ea typeface="Lora"/>
                <a:cs typeface="Lora"/>
                <a:sym typeface="Lora"/>
              </a:rPr>
              <a:t>infrastructure</a:t>
            </a:r>
            <a:r>
              <a:rPr lang="en-US" sz="1200">
                <a:solidFill>
                  <a:schemeClr val="dk2"/>
                </a:solidFill>
                <a:latin typeface="Lora"/>
                <a:ea typeface="Lora"/>
                <a:cs typeface="Lora"/>
                <a:sym typeface="Lora"/>
              </a:rPr>
              <a:t>, </a:t>
            </a:r>
            <a:r>
              <a:rPr b="1" lang="en-US" sz="1200">
                <a:solidFill>
                  <a:schemeClr val="dk2"/>
                </a:solidFill>
                <a:latin typeface="Lora"/>
                <a:ea typeface="Lora"/>
                <a:cs typeface="Lora"/>
                <a:sym typeface="Lora"/>
              </a:rPr>
              <a:t>energy systems</a:t>
            </a:r>
            <a:r>
              <a:rPr lang="en-US" sz="1200">
                <a:solidFill>
                  <a:schemeClr val="dk2"/>
                </a:solidFill>
                <a:latin typeface="Lora"/>
                <a:ea typeface="Lora"/>
                <a:cs typeface="Lora"/>
                <a:sym typeface="Lora"/>
              </a:rPr>
              <a:t>, </a:t>
            </a:r>
            <a:r>
              <a:rPr b="1" lang="en-US" sz="1200">
                <a:solidFill>
                  <a:schemeClr val="dk2"/>
                </a:solidFill>
                <a:latin typeface="Lora"/>
                <a:ea typeface="Lora"/>
                <a:cs typeface="Lora"/>
                <a:sym typeface="Lora"/>
              </a:rPr>
              <a:t>sustainable development</a:t>
            </a:r>
            <a:r>
              <a:rPr lang="en-US" sz="1200">
                <a:solidFill>
                  <a:schemeClr val="dk2"/>
                </a:solidFill>
                <a:latin typeface="Lora"/>
                <a:ea typeface="Lora"/>
                <a:cs typeface="Lora"/>
                <a:sym typeface="Lora"/>
              </a:rPr>
              <a:t>, </a:t>
            </a:r>
            <a:r>
              <a:rPr b="1" lang="en-US" sz="1200">
                <a:solidFill>
                  <a:schemeClr val="dk2"/>
                </a:solidFill>
                <a:latin typeface="Lora"/>
                <a:ea typeface="Lora"/>
                <a:cs typeface="Lora"/>
                <a:sym typeface="Lora"/>
              </a:rPr>
              <a:t>multi-purpose green spaces</a:t>
            </a:r>
            <a:r>
              <a:rPr lang="en-US" sz="1200">
                <a:solidFill>
                  <a:schemeClr val="dk2"/>
                </a:solidFill>
                <a:latin typeface="Lora"/>
                <a:ea typeface="Lora"/>
                <a:cs typeface="Lora"/>
                <a:sym typeface="Lora"/>
              </a:rPr>
              <a:t>, </a:t>
            </a:r>
            <a:r>
              <a:rPr b="1" lang="en-US" sz="1200">
                <a:solidFill>
                  <a:schemeClr val="dk2"/>
                </a:solidFill>
                <a:latin typeface="Lora"/>
                <a:ea typeface="Lora"/>
                <a:cs typeface="Lora"/>
                <a:sym typeface="Lora"/>
              </a:rPr>
              <a:t>stormwater infrastructure</a:t>
            </a:r>
            <a:r>
              <a:rPr lang="en-US" sz="1200">
                <a:solidFill>
                  <a:schemeClr val="dk2"/>
                </a:solidFill>
                <a:latin typeface="Lora"/>
                <a:ea typeface="Lora"/>
                <a:cs typeface="Lora"/>
                <a:sym typeface="Lora"/>
              </a:rPr>
              <a:t>, </a:t>
            </a:r>
            <a:r>
              <a:rPr b="1" lang="en-US" sz="1200">
                <a:solidFill>
                  <a:schemeClr val="dk2"/>
                </a:solidFill>
                <a:latin typeface="Lora"/>
                <a:ea typeface="Lora"/>
                <a:cs typeface="Lora"/>
                <a:sym typeface="Lora"/>
              </a:rPr>
              <a:t>protected shorelines</a:t>
            </a:r>
            <a:r>
              <a:rPr lang="en-US" sz="1200">
                <a:solidFill>
                  <a:schemeClr val="dk2"/>
                </a:solidFill>
                <a:latin typeface="Lora"/>
                <a:ea typeface="Lora"/>
                <a:cs typeface="Lora"/>
                <a:sym typeface="Lora"/>
              </a:rPr>
              <a:t>, and </a:t>
            </a:r>
            <a:r>
              <a:rPr b="1" lang="en-US" sz="1200">
                <a:solidFill>
                  <a:schemeClr val="dk2"/>
                </a:solidFill>
                <a:latin typeface="Lora"/>
                <a:ea typeface="Lora"/>
                <a:cs typeface="Lora"/>
                <a:sym typeface="Lora"/>
              </a:rPr>
              <a:t>prepared and</a:t>
            </a:r>
            <a:r>
              <a:rPr lang="en-US" sz="1200">
                <a:solidFill>
                  <a:schemeClr val="dk2"/>
                </a:solidFill>
                <a:latin typeface="Lora"/>
                <a:ea typeface="Lora"/>
                <a:cs typeface="Lora"/>
                <a:sym typeface="Lora"/>
              </a:rPr>
              <a:t> </a:t>
            </a:r>
            <a:r>
              <a:rPr b="1" lang="en-US" sz="1200">
                <a:solidFill>
                  <a:schemeClr val="dk2"/>
                </a:solidFill>
                <a:latin typeface="Lora"/>
                <a:ea typeface="Lora"/>
                <a:cs typeface="Lora"/>
                <a:sym typeface="Lora"/>
              </a:rPr>
              <a:t>connected communities</a:t>
            </a:r>
            <a:r>
              <a:rPr lang="en-US" sz="1200">
                <a:solidFill>
                  <a:schemeClr val="dk2"/>
                </a:solidFill>
                <a:latin typeface="Lora"/>
                <a:ea typeface="Lora"/>
                <a:cs typeface="Lora"/>
                <a:sym typeface="Lora"/>
              </a:rPr>
              <a:t> because climate change affects all these things.</a:t>
            </a:r>
            <a:r>
              <a:rPr lang="en-US" sz="1200">
                <a:solidFill>
                  <a:schemeClr val="dk2"/>
                </a:solidFill>
                <a:latin typeface="Times New Roman"/>
                <a:ea typeface="Times New Roman"/>
                <a:cs typeface="Times New Roman"/>
                <a:sym typeface="Times New Roman"/>
              </a:rPr>
              <a:t> </a:t>
            </a:r>
            <a:endParaRPr sz="1200">
              <a:solidFill>
                <a:schemeClr val="dk2"/>
              </a:solidFill>
              <a:latin typeface="Lora"/>
              <a:ea typeface="Lora"/>
              <a:cs typeface="Lora"/>
              <a:sym typeface="Lora"/>
            </a:endParaRPr>
          </a:p>
          <a:p>
            <a:pPr indent="0" lvl="0" marL="0" marR="0" rtl="0" algn="l">
              <a:spcBef>
                <a:spcPts val="0"/>
              </a:spcBef>
              <a:spcAft>
                <a:spcPts val="0"/>
              </a:spcAft>
              <a:buClr>
                <a:schemeClr val="dk1"/>
              </a:buClr>
              <a:buFont typeface="Calibri"/>
              <a:buNone/>
            </a:pPr>
            <a:r>
              <a:t/>
            </a:r>
            <a:endParaRPr sz="1200">
              <a:solidFill>
                <a:schemeClr val="dk2"/>
              </a:solidFill>
              <a:latin typeface="Lora"/>
              <a:ea typeface="Lora"/>
              <a:cs typeface="Lora"/>
              <a:sym typeface="Lora"/>
            </a:endParaRPr>
          </a:p>
        </p:txBody>
      </p:sp>
      <p:sp>
        <p:nvSpPr>
          <p:cNvPr id="261" name="Shape 261"/>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Arial"/>
              <a:buChar char="-"/>
            </a:pPr>
            <a:r>
              <a:rPr lang="en-US" sz="1200">
                <a:solidFill>
                  <a:schemeClr val="dk2"/>
                </a:solidFill>
                <a:latin typeface="Lora"/>
                <a:ea typeface="Lora"/>
                <a:cs typeface="Lora"/>
                <a:sym typeface="Lora"/>
              </a:rPr>
              <a:t>Climate change is complex therefore solutions must also be.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Arial"/>
              <a:buChar char="-"/>
            </a:pPr>
            <a:r>
              <a:rPr lang="en-US" sz="1200">
                <a:solidFill>
                  <a:schemeClr val="dk2"/>
                </a:solidFill>
                <a:latin typeface="Lora"/>
                <a:ea typeface="Lora"/>
                <a:cs typeface="Lora"/>
                <a:sym typeface="Lora"/>
              </a:rPr>
              <a:t>In East Boston, pictured here, the City has published a new report called Coastal Resilience Solutions for East Boston and Charlestown, which develops long- and short-term designs and recommendations that address coastal flooding, stormwater management, and provide more and accessible green spaces for the community.</a:t>
            </a:r>
            <a:endParaRPr sz="1200">
              <a:solidFill>
                <a:schemeClr val="dk2"/>
              </a:solidFill>
              <a:latin typeface="Lora"/>
              <a:ea typeface="Lora"/>
              <a:cs typeface="Lora"/>
              <a:sym typeface="Lora"/>
            </a:endParaRPr>
          </a:p>
        </p:txBody>
      </p:sp>
      <p:sp>
        <p:nvSpPr>
          <p:cNvPr id="272" name="Shape 272"/>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Solutions are not always grand or large-scale. The Condor Urban Wild is a site-specific example of how we can prepare for climate change. The site was once a toxic industrial site and has now become an accessible waterfront space for residents of East Boston</a:t>
            </a:r>
            <a:endParaRPr sz="1200"/>
          </a:p>
        </p:txBody>
      </p:sp>
      <p:sp>
        <p:nvSpPr>
          <p:cNvPr id="285" name="Shape 285"/>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8" name="Shape 298"/>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impacts are here and it is time to prepare as a city, community, and as individuals.</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 last three years we have experienced the largest snowfall in the city’s history and the warmest summer on record.</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Climate Ready Boston is about better understanding the risks we are facing and developing strategies that result in a better city for everyone.</a:t>
            </a:r>
            <a:endParaRPr sz="1200">
              <a:solidFill>
                <a:schemeClr val="dk2"/>
              </a:solidFill>
              <a:latin typeface="Lora"/>
              <a:ea typeface="Lora"/>
              <a:cs typeface="Lora"/>
              <a:sym typeface="Lora"/>
            </a:endParaRPr>
          </a:p>
        </p:txBody>
      </p:sp>
      <p:sp>
        <p:nvSpPr>
          <p:cNvPr id="299" name="Shape 299"/>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Scientists agree upon the impact of climate change on the Boston region.</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These include extreme temperatures, extreme precipitation, and sea level rise.</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We will be discussing these topics and their impacts as we move through the presentation</a:t>
            </a:r>
            <a:endParaRPr sz="1200">
              <a:solidFill>
                <a:schemeClr val="dk2"/>
              </a:solidFill>
              <a:latin typeface="Lora"/>
              <a:ea typeface="Lora"/>
              <a:cs typeface="Lora"/>
              <a:sym typeface="Lora"/>
            </a:endParaRPr>
          </a:p>
        </p:txBody>
      </p:sp>
      <p:sp>
        <p:nvSpPr>
          <p:cNvPr id="310" name="Shape 310"/>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These impacts do not affect everyone equally.</a:t>
            </a:r>
            <a:endParaRPr sz="1200">
              <a:solidFill>
                <a:schemeClr val="dk2"/>
              </a:solidFill>
              <a:latin typeface="Lora"/>
              <a:ea typeface="Lora"/>
              <a:cs typeface="Lora"/>
              <a:sym typeface="Lora"/>
            </a:endParaRPr>
          </a:p>
          <a:p>
            <a:pPr indent="-304800" lvl="0" marL="457200" rtl="0">
              <a:lnSpc>
                <a:spcPct val="115000"/>
              </a:lnSpc>
              <a:spcBef>
                <a:spcPts val="0"/>
              </a:spcBef>
              <a:spcAft>
                <a:spcPts val="0"/>
              </a:spcAft>
              <a:buClr>
                <a:schemeClr val="dk2"/>
              </a:buClr>
              <a:buSzPts val="1200"/>
              <a:buFont typeface="Lora"/>
              <a:buChar char="-"/>
            </a:pPr>
            <a:r>
              <a:rPr lang="en-US" sz="1200">
                <a:solidFill>
                  <a:schemeClr val="dk2"/>
                </a:solidFill>
                <a:latin typeface="Lora"/>
                <a:ea typeface="Lora"/>
                <a:cs typeface="Lora"/>
                <a:sym typeface="Lora"/>
              </a:rPr>
              <a:t>Age, health, income, race, and gender all play a role and are therefore important to address</a:t>
            </a:r>
            <a:endParaRPr sz="1200">
              <a:solidFill>
                <a:schemeClr val="dk2"/>
              </a:solidFill>
              <a:latin typeface="Lora"/>
              <a:ea typeface="Lora"/>
              <a:cs typeface="Lora"/>
              <a:sym typeface="Lora"/>
            </a:endParaRPr>
          </a:p>
        </p:txBody>
      </p:sp>
      <p:sp>
        <p:nvSpPr>
          <p:cNvPr id="318" name="Shape 318"/>
          <p:cNvSpPr/>
          <p:nvPr>
            <p:ph idx="2" type="sldImg"/>
          </p:nvPr>
        </p:nvSpPr>
        <p:spPr>
          <a:xfrm>
            <a:off x="380206" y="685800"/>
            <a:ext cx="60975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laceholder-Image">
    <p:spTree>
      <p:nvGrpSpPr>
        <p:cNvPr id="12" name="Shape 12"/>
        <p:cNvGrpSpPr/>
        <p:nvPr/>
      </p:nvGrpSpPr>
      <p:grpSpPr>
        <a:xfrm>
          <a:off x="0" y="0"/>
          <a:ext cx="0" cy="0"/>
          <a:chOff x="0" y="0"/>
          <a:chExt cx="0" cy="0"/>
        </a:xfrm>
      </p:grpSpPr>
      <p:sp>
        <p:nvSpPr>
          <p:cNvPr id="13" name="Shape 13"/>
          <p:cNvSpPr/>
          <p:nvPr>
            <p:ph idx="2" type="pic"/>
          </p:nvPr>
        </p:nvSpPr>
        <p:spPr>
          <a:xfrm>
            <a:off x="0" y="0"/>
            <a:ext cx="91440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5_Placeholder-Image">
    <p:spTree>
      <p:nvGrpSpPr>
        <p:cNvPr id="38" name="Shape 38"/>
        <p:cNvGrpSpPr/>
        <p:nvPr/>
      </p:nvGrpSpPr>
      <p:grpSpPr>
        <a:xfrm>
          <a:off x="0" y="0"/>
          <a:ext cx="0" cy="0"/>
          <a:chOff x="0" y="0"/>
          <a:chExt cx="0" cy="0"/>
        </a:xfrm>
      </p:grpSpPr>
      <p:sp>
        <p:nvSpPr>
          <p:cNvPr id="39" name="Shape 39"/>
          <p:cNvSpPr/>
          <p:nvPr>
            <p:ph idx="2" type="pic"/>
          </p:nvPr>
        </p:nvSpPr>
        <p:spPr>
          <a:xfrm>
            <a:off x="457200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40" name="Shape 40"/>
          <p:cNvSpPr/>
          <p:nvPr>
            <p:ph idx="3" type="pic"/>
          </p:nvPr>
        </p:nvSpPr>
        <p:spPr>
          <a:xfrm>
            <a:off x="4572000" y="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6_Placeholder-Image">
    <p:spTree>
      <p:nvGrpSpPr>
        <p:cNvPr id="41" name="Shape 41"/>
        <p:cNvGrpSpPr/>
        <p:nvPr/>
      </p:nvGrpSpPr>
      <p:grpSpPr>
        <a:xfrm>
          <a:off x="0" y="0"/>
          <a:ext cx="0" cy="0"/>
          <a:chOff x="0" y="0"/>
          <a:chExt cx="0" cy="0"/>
        </a:xfrm>
      </p:grpSpPr>
      <p:sp>
        <p:nvSpPr>
          <p:cNvPr id="42" name="Shape 42"/>
          <p:cNvSpPr/>
          <p:nvPr>
            <p:ph idx="2" type="pic"/>
          </p:nvPr>
        </p:nvSpPr>
        <p:spPr>
          <a:xfrm>
            <a:off x="0" y="0"/>
            <a:ext cx="33537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7_Placeholder-Image">
    <p:spTree>
      <p:nvGrpSpPr>
        <p:cNvPr id="43" name="Shape 43"/>
        <p:cNvGrpSpPr/>
        <p:nvPr/>
      </p:nvGrpSpPr>
      <p:grpSpPr>
        <a:xfrm>
          <a:off x="0" y="0"/>
          <a:ext cx="0" cy="0"/>
          <a:chOff x="0" y="0"/>
          <a:chExt cx="0" cy="0"/>
        </a:xfrm>
      </p:grpSpPr>
      <p:sp>
        <p:nvSpPr>
          <p:cNvPr id="44" name="Shape 44"/>
          <p:cNvSpPr/>
          <p:nvPr>
            <p:ph idx="2" type="pic"/>
          </p:nvPr>
        </p:nvSpPr>
        <p:spPr>
          <a:xfrm>
            <a:off x="2294093" y="0"/>
            <a:ext cx="2258100" cy="15660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45" name="Shape 45"/>
          <p:cNvSpPr/>
          <p:nvPr>
            <p:ph idx="3" type="pic"/>
          </p:nvPr>
        </p:nvSpPr>
        <p:spPr>
          <a:xfrm>
            <a:off x="0" y="1605741"/>
            <a:ext cx="2258100" cy="15660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46" name="Shape 46"/>
          <p:cNvSpPr/>
          <p:nvPr>
            <p:ph idx="4" type="pic"/>
          </p:nvPr>
        </p:nvSpPr>
        <p:spPr>
          <a:xfrm>
            <a:off x="6884018" y="0"/>
            <a:ext cx="2259900" cy="15660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47" name="Shape 47"/>
          <p:cNvSpPr/>
          <p:nvPr>
            <p:ph idx="5" type="pic"/>
          </p:nvPr>
        </p:nvSpPr>
        <p:spPr>
          <a:xfrm>
            <a:off x="4588187" y="1619310"/>
            <a:ext cx="2258100" cy="1552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8_Placeholder-Image">
    <p:spTree>
      <p:nvGrpSpPr>
        <p:cNvPr id="48" name="Shape 48"/>
        <p:cNvGrpSpPr/>
        <p:nvPr/>
      </p:nvGrpSpPr>
      <p:grpSpPr>
        <a:xfrm>
          <a:off x="0" y="0"/>
          <a:ext cx="0" cy="0"/>
          <a:chOff x="0" y="0"/>
          <a:chExt cx="0" cy="0"/>
        </a:xfrm>
      </p:grpSpPr>
      <p:sp>
        <p:nvSpPr>
          <p:cNvPr id="49" name="Shape 49"/>
          <p:cNvSpPr/>
          <p:nvPr>
            <p:ph idx="2" type="pic"/>
          </p:nvPr>
        </p:nvSpPr>
        <p:spPr>
          <a:xfrm>
            <a:off x="0" y="0"/>
            <a:ext cx="22851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0" name="Shape 50"/>
          <p:cNvSpPr/>
          <p:nvPr>
            <p:ph idx="3" type="pic"/>
          </p:nvPr>
        </p:nvSpPr>
        <p:spPr>
          <a:xfrm>
            <a:off x="2285107" y="0"/>
            <a:ext cx="22851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1" name="Shape 51"/>
          <p:cNvSpPr/>
          <p:nvPr>
            <p:ph idx="4" type="pic"/>
          </p:nvPr>
        </p:nvSpPr>
        <p:spPr>
          <a:xfrm>
            <a:off x="4570090" y="0"/>
            <a:ext cx="22851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2" name="Shape 52"/>
          <p:cNvSpPr/>
          <p:nvPr>
            <p:ph idx="5" type="pic"/>
          </p:nvPr>
        </p:nvSpPr>
        <p:spPr>
          <a:xfrm>
            <a:off x="6855197" y="0"/>
            <a:ext cx="22887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3" name="Shape 53"/>
          <p:cNvSpPr/>
          <p:nvPr>
            <p:ph idx="6" type="pic"/>
          </p:nvPr>
        </p:nvSpPr>
        <p:spPr>
          <a:xfrm>
            <a:off x="0" y="3427112"/>
            <a:ext cx="22887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4" name="Shape 54"/>
          <p:cNvSpPr/>
          <p:nvPr>
            <p:ph idx="7" type="pic"/>
          </p:nvPr>
        </p:nvSpPr>
        <p:spPr>
          <a:xfrm>
            <a:off x="2288741" y="3427112"/>
            <a:ext cx="22851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5" name="Shape 55"/>
          <p:cNvSpPr/>
          <p:nvPr>
            <p:ph idx="8" type="pic"/>
          </p:nvPr>
        </p:nvSpPr>
        <p:spPr>
          <a:xfrm>
            <a:off x="4573724" y="3427112"/>
            <a:ext cx="22851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6" name="Shape 56"/>
          <p:cNvSpPr/>
          <p:nvPr>
            <p:ph idx="9" type="pic"/>
          </p:nvPr>
        </p:nvSpPr>
        <p:spPr>
          <a:xfrm>
            <a:off x="6858830" y="3427112"/>
            <a:ext cx="2285100" cy="1716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9_Placeholder-Image">
    <p:spTree>
      <p:nvGrpSpPr>
        <p:cNvPr id="57" name="Shape 57"/>
        <p:cNvGrpSpPr/>
        <p:nvPr/>
      </p:nvGrpSpPr>
      <p:grpSpPr>
        <a:xfrm>
          <a:off x="0" y="0"/>
          <a:ext cx="0" cy="0"/>
          <a:chOff x="0" y="0"/>
          <a:chExt cx="0" cy="0"/>
        </a:xfrm>
      </p:grpSpPr>
      <p:sp>
        <p:nvSpPr>
          <p:cNvPr id="58" name="Shape 58"/>
          <p:cNvSpPr/>
          <p:nvPr>
            <p:ph idx="2" type="pic"/>
          </p:nvPr>
        </p:nvSpPr>
        <p:spPr>
          <a:xfrm>
            <a:off x="0" y="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_Placeholder-Image">
    <p:spTree>
      <p:nvGrpSpPr>
        <p:cNvPr id="59" name="Shape 59"/>
        <p:cNvGrpSpPr/>
        <p:nvPr/>
      </p:nvGrpSpPr>
      <p:grpSpPr>
        <a:xfrm>
          <a:off x="0" y="0"/>
          <a:ext cx="0" cy="0"/>
          <a:chOff x="0" y="0"/>
          <a:chExt cx="0" cy="0"/>
        </a:xfrm>
      </p:grpSpPr>
      <p:sp>
        <p:nvSpPr>
          <p:cNvPr id="60" name="Shape 60"/>
          <p:cNvSpPr/>
          <p:nvPr>
            <p:ph idx="2" type="pic"/>
          </p:nvPr>
        </p:nvSpPr>
        <p:spPr>
          <a:xfrm>
            <a:off x="0" y="0"/>
            <a:ext cx="3048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61" name="Shape 61"/>
          <p:cNvSpPr/>
          <p:nvPr>
            <p:ph idx="3" type="pic"/>
          </p:nvPr>
        </p:nvSpPr>
        <p:spPr>
          <a:xfrm>
            <a:off x="3048000" y="2571750"/>
            <a:ext cx="3048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62" name="Shape 62"/>
          <p:cNvSpPr/>
          <p:nvPr>
            <p:ph idx="4" type="pic"/>
          </p:nvPr>
        </p:nvSpPr>
        <p:spPr>
          <a:xfrm>
            <a:off x="6096001" y="0"/>
            <a:ext cx="3048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0_Placeholder-Image">
    <p:spTree>
      <p:nvGrpSpPr>
        <p:cNvPr id="63" name="Shape 63"/>
        <p:cNvGrpSpPr/>
        <p:nvPr/>
      </p:nvGrpSpPr>
      <p:grpSpPr>
        <a:xfrm>
          <a:off x="0" y="0"/>
          <a:ext cx="0" cy="0"/>
          <a:chOff x="0" y="0"/>
          <a:chExt cx="0" cy="0"/>
        </a:xfrm>
      </p:grpSpPr>
      <p:sp>
        <p:nvSpPr>
          <p:cNvPr id="64" name="Shape 64"/>
          <p:cNvSpPr/>
          <p:nvPr>
            <p:ph idx="2" type="pic"/>
          </p:nvPr>
        </p:nvSpPr>
        <p:spPr>
          <a:xfrm>
            <a:off x="0" y="0"/>
            <a:ext cx="3048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65" name="Shape 65"/>
          <p:cNvSpPr/>
          <p:nvPr>
            <p:ph idx="3" type="pic"/>
          </p:nvPr>
        </p:nvSpPr>
        <p:spPr>
          <a:xfrm>
            <a:off x="3048000" y="0"/>
            <a:ext cx="3048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66" name="Shape 66"/>
          <p:cNvSpPr/>
          <p:nvPr>
            <p:ph idx="4" type="pic"/>
          </p:nvPr>
        </p:nvSpPr>
        <p:spPr>
          <a:xfrm>
            <a:off x="6096001" y="0"/>
            <a:ext cx="3048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1_Placeholder-Image">
    <p:spTree>
      <p:nvGrpSpPr>
        <p:cNvPr id="67" name="Shape 67"/>
        <p:cNvGrpSpPr/>
        <p:nvPr/>
      </p:nvGrpSpPr>
      <p:grpSpPr>
        <a:xfrm>
          <a:off x="0" y="0"/>
          <a:ext cx="0" cy="0"/>
          <a:chOff x="0" y="0"/>
          <a:chExt cx="0" cy="0"/>
        </a:xfrm>
      </p:grpSpPr>
      <p:sp>
        <p:nvSpPr>
          <p:cNvPr id="68" name="Shape 68"/>
          <p:cNvSpPr/>
          <p:nvPr>
            <p:ph idx="2" type="pic"/>
          </p:nvPr>
        </p:nvSpPr>
        <p:spPr>
          <a:xfrm>
            <a:off x="947281" y="1533936"/>
            <a:ext cx="2277000" cy="1921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69" name="Shape 69"/>
          <p:cNvSpPr/>
          <p:nvPr>
            <p:ph idx="3" type="pic"/>
          </p:nvPr>
        </p:nvSpPr>
        <p:spPr>
          <a:xfrm>
            <a:off x="3484797" y="1533936"/>
            <a:ext cx="2277000" cy="1921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70" name="Shape 70"/>
          <p:cNvSpPr/>
          <p:nvPr>
            <p:ph idx="4" type="pic"/>
          </p:nvPr>
        </p:nvSpPr>
        <p:spPr>
          <a:xfrm>
            <a:off x="6022315" y="1533936"/>
            <a:ext cx="2277000" cy="1921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2_Placeholder-Image">
    <p:spTree>
      <p:nvGrpSpPr>
        <p:cNvPr id="71" name="Shape 71"/>
        <p:cNvGrpSpPr/>
        <p:nvPr/>
      </p:nvGrpSpPr>
      <p:grpSpPr>
        <a:xfrm>
          <a:off x="0" y="0"/>
          <a:ext cx="0" cy="0"/>
          <a:chOff x="0" y="0"/>
          <a:chExt cx="0" cy="0"/>
        </a:xfrm>
      </p:grpSpPr>
      <p:sp>
        <p:nvSpPr>
          <p:cNvPr id="72" name="Shape 72"/>
          <p:cNvSpPr/>
          <p:nvPr>
            <p:ph idx="2" type="pic"/>
          </p:nvPr>
        </p:nvSpPr>
        <p:spPr>
          <a:xfrm>
            <a:off x="638863" y="1511955"/>
            <a:ext cx="2626200" cy="1921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73" name="Shape 73"/>
          <p:cNvSpPr/>
          <p:nvPr>
            <p:ph idx="3" type="pic"/>
          </p:nvPr>
        </p:nvSpPr>
        <p:spPr>
          <a:xfrm>
            <a:off x="3264992" y="1511955"/>
            <a:ext cx="2626200" cy="1921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74" name="Shape 74"/>
          <p:cNvSpPr/>
          <p:nvPr>
            <p:ph idx="4" type="pic"/>
          </p:nvPr>
        </p:nvSpPr>
        <p:spPr>
          <a:xfrm>
            <a:off x="5891121" y="1511955"/>
            <a:ext cx="2626200" cy="1921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0_Placeholder-Image">
    <p:spTree>
      <p:nvGrpSpPr>
        <p:cNvPr id="75" name="Shape 75"/>
        <p:cNvGrpSpPr/>
        <p:nvPr/>
      </p:nvGrpSpPr>
      <p:grpSpPr>
        <a:xfrm>
          <a:off x="0" y="0"/>
          <a:ext cx="0" cy="0"/>
          <a:chOff x="0" y="0"/>
          <a:chExt cx="0" cy="0"/>
        </a:xfrm>
      </p:grpSpPr>
      <p:sp>
        <p:nvSpPr>
          <p:cNvPr id="76" name="Shape 76"/>
          <p:cNvSpPr/>
          <p:nvPr>
            <p:ph idx="2" type="pic"/>
          </p:nvPr>
        </p:nvSpPr>
        <p:spPr>
          <a:xfrm>
            <a:off x="0" y="2753590"/>
            <a:ext cx="3048000" cy="2389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77" name="Shape 77"/>
          <p:cNvSpPr/>
          <p:nvPr>
            <p:ph idx="3" type="pic"/>
          </p:nvPr>
        </p:nvSpPr>
        <p:spPr>
          <a:xfrm>
            <a:off x="6096001" y="2753590"/>
            <a:ext cx="3048000" cy="2389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_Placeholder-Image">
    <p:spTree>
      <p:nvGrpSpPr>
        <p:cNvPr id="14" name="Shape 14"/>
        <p:cNvGrpSpPr/>
        <p:nvPr/>
      </p:nvGrpSpPr>
      <p:grpSpPr>
        <a:xfrm>
          <a:off x="0" y="0"/>
          <a:ext cx="0" cy="0"/>
          <a:chOff x="0" y="0"/>
          <a:chExt cx="0" cy="0"/>
        </a:xfrm>
      </p:grpSpPr>
      <p:sp>
        <p:nvSpPr>
          <p:cNvPr id="15" name="Shape 15"/>
          <p:cNvSpPr/>
          <p:nvPr>
            <p:ph idx="2" type="pic"/>
          </p:nvPr>
        </p:nvSpPr>
        <p:spPr>
          <a:xfrm>
            <a:off x="0"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 name="Shape 16"/>
          <p:cNvSpPr/>
          <p:nvPr>
            <p:ph idx="3" type="pic"/>
          </p:nvPr>
        </p:nvSpPr>
        <p:spPr>
          <a:xfrm>
            <a:off x="5130365"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7" name="Shape 17"/>
          <p:cNvSpPr/>
          <p:nvPr>
            <p:ph idx="4" type="pic"/>
          </p:nvPr>
        </p:nvSpPr>
        <p:spPr>
          <a:xfrm>
            <a:off x="6467810"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8" name="Shape 18"/>
          <p:cNvSpPr/>
          <p:nvPr>
            <p:ph idx="5" type="pic"/>
          </p:nvPr>
        </p:nvSpPr>
        <p:spPr>
          <a:xfrm>
            <a:off x="7803973"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9" name="Shape 19"/>
          <p:cNvSpPr/>
          <p:nvPr>
            <p:ph idx="6" type="pic"/>
          </p:nvPr>
        </p:nvSpPr>
        <p:spPr>
          <a:xfrm>
            <a:off x="2679852" y="1123569"/>
            <a:ext cx="1128300" cy="11280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Placeholder-Image">
    <p:spTree>
      <p:nvGrpSpPr>
        <p:cNvPr id="78" name="Shape 78"/>
        <p:cNvGrpSpPr/>
        <p:nvPr/>
      </p:nvGrpSpPr>
      <p:grpSpPr>
        <a:xfrm>
          <a:off x="0" y="0"/>
          <a:ext cx="0" cy="0"/>
          <a:chOff x="0" y="0"/>
          <a:chExt cx="0" cy="0"/>
        </a:xfrm>
      </p:grpSpPr>
      <p:sp>
        <p:nvSpPr>
          <p:cNvPr id="79" name="Shape 79"/>
          <p:cNvSpPr/>
          <p:nvPr>
            <p:ph idx="2" type="pic"/>
          </p:nvPr>
        </p:nvSpPr>
        <p:spPr>
          <a:xfrm>
            <a:off x="3048000" y="2571750"/>
            <a:ext cx="6096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80" name="Shape 80"/>
          <p:cNvSpPr/>
          <p:nvPr>
            <p:ph idx="3" type="pic"/>
          </p:nvPr>
        </p:nvSpPr>
        <p:spPr>
          <a:xfrm>
            <a:off x="0" y="0"/>
            <a:ext cx="3048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7_Placeholder-Image">
    <p:spTree>
      <p:nvGrpSpPr>
        <p:cNvPr id="81" name="Shape 81"/>
        <p:cNvGrpSpPr/>
        <p:nvPr/>
      </p:nvGrpSpPr>
      <p:grpSpPr>
        <a:xfrm>
          <a:off x="0" y="0"/>
          <a:ext cx="0" cy="0"/>
          <a:chOff x="0" y="0"/>
          <a:chExt cx="0" cy="0"/>
        </a:xfrm>
      </p:grpSpPr>
      <p:sp>
        <p:nvSpPr>
          <p:cNvPr id="82" name="Shape 82"/>
          <p:cNvSpPr/>
          <p:nvPr>
            <p:ph idx="2" type="pic"/>
          </p:nvPr>
        </p:nvSpPr>
        <p:spPr>
          <a:xfrm>
            <a:off x="0"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83" name="Shape 83"/>
          <p:cNvSpPr/>
          <p:nvPr>
            <p:ph idx="3" type="pic"/>
          </p:nvPr>
        </p:nvSpPr>
        <p:spPr>
          <a:xfrm>
            <a:off x="1337445"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84" name="Shape 84"/>
          <p:cNvSpPr/>
          <p:nvPr>
            <p:ph idx="4" type="pic"/>
          </p:nvPr>
        </p:nvSpPr>
        <p:spPr>
          <a:xfrm>
            <a:off x="2673608"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85" name="Shape 85"/>
          <p:cNvSpPr/>
          <p:nvPr>
            <p:ph idx="5" type="pic"/>
          </p:nvPr>
        </p:nvSpPr>
        <p:spPr>
          <a:xfrm>
            <a:off x="7808403" y="0"/>
            <a:ext cx="1335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86" name="Shape 86"/>
          <p:cNvSpPr/>
          <p:nvPr>
            <p:ph idx="6" type="pic"/>
          </p:nvPr>
        </p:nvSpPr>
        <p:spPr>
          <a:xfrm>
            <a:off x="5336804" y="1123569"/>
            <a:ext cx="1128300" cy="11280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8_Placeholder-Image">
    <p:spTree>
      <p:nvGrpSpPr>
        <p:cNvPr id="87" name="Shape 87"/>
        <p:cNvGrpSpPr/>
        <p:nvPr/>
      </p:nvGrpSpPr>
      <p:grpSpPr>
        <a:xfrm>
          <a:off x="0" y="0"/>
          <a:ext cx="0" cy="0"/>
          <a:chOff x="0" y="0"/>
          <a:chExt cx="0" cy="0"/>
        </a:xfrm>
      </p:grpSpPr>
      <p:sp>
        <p:nvSpPr>
          <p:cNvPr id="88" name="Shape 88"/>
          <p:cNvSpPr/>
          <p:nvPr>
            <p:ph idx="2" type="pic"/>
          </p:nvPr>
        </p:nvSpPr>
        <p:spPr>
          <a:xfrm>
            <a:off x="1100186" y="1588279"/>
            <a:ext cx="886200" cy="885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89" name="Shape 89"/>
          <p:cNvSpPr/>
          <p:nvPr>
            <p:ph idx="3" type="pic"/>
          </p:nvPr>
        </p:nvSpPr>
        <p:spPr>
          <a:xfrm>
            <a:off x="1100186" y="3217031"/>
            <a:ext cx="886200" cy="885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0" name="Shape 90"/>
          <p:cNvSpPr/>
          <p:nvPr>
            <p:ph idx="4" type="pic"/>
          </p:nvPr>
        </p:nvSpPr>
        <p:spPr>
          <a:xfrm>
            <a:off x="5041846" y="1588278"/>
            <a:ext cx="886200" cy="885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1" name="Shape 91"/>
          <p:cNvSpPr/>
          <p:nvPr>
            <p:ph idx="5" type="pic"/>
          </p:nvPr>
        </p:nvSpPr>
        <p:spPr>
          <a:xfrm>
            <a:off x="5041846" y="3217031"/>
            <a:ext cx="886200" cy="885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9_Placeholder-Image">
    <p:spTree>
      <p:nvGrpSpPr>
        <p:cNvPr id="92" name="Shape 92"/>
        <p:cNvGrpSpPr/>
        <p:nvPr/>
      </p:nvGrpSpPr>
      <p:grpSpPr>
        <a:xfrm>
          <a:off x="0" y="0"/>
          <a:ext cx="0" cy="0"/>
          <a:chOff x="0" y="0"/>
          <a:chExt cx="0" cy="0"/>
        </a:xfrm>
      </p:grpSpPr>
      <p:sp>
        <p:nvSpPr>
          <p:cNvPr id="93" name="Shape 93"/>
          <p:cNvSpPr/>
          <p:nvPr>
            <p:ph idx="2" type="pic"/>
          </p:nvPr>
        </p:nvSpPr>
        <p:spPr>
          <a:xfrm>
            <a:off x="1547820" y="1179835"/>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4" name="Shape 94"/>
          <p:cNvSpPr/>
          <p:nvPr>
            <p:ph idx="3" type="pic"/>
          </p:nvPr>
        </p:nvSpPr>
        <p:spPr>
          <a:xfrm>
            <a:off x="3386336" y="1179835"/>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5" name="Shape 95"/>
          <p:cNvSpPr/>
          <p:nvPr>
            <p:ph idx="4" type="pic"/>
          </p:nvPr>
        </p:nvSpPr>
        <p:spPr>
          <a:xfrm>
            <a:off x="5224853" y="1179835"/>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6" name="Shape 96"/>
          <p:cNvSpPr/>
          <p:nvPr>
            <p:ph idx="5" type="pic"/>
          </p:nvPr>
        </p:nvSpPr>
        <p:spPr>
          <a:xfrm>
            <a:off x="6849408" y="1179835"/>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7" name="Shape 97"/>
          <p:cNvSpPr/>
          <p:nvPr>
            <p:ph idx="6" type="pic"/>
          </p:nvPr>
        </p:nvSpPr>
        <p:spPr>
          <a:xfrm>
            <a:off x="1547820" y="3080310"/>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8" name="Shape 98"/>
          <p:cNvSpPr/>
          <p:nvPr>
            <p:ph idx="7" type="pic"/>
          </p:nvPr>
        </p:nvSpPr>
        <p:spPr>
          <a:xfrm>
            <a:off x="3386336" y="3080310"/>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99" name="Shape 99"/>
          <p:cNvSpPr/>
          <p:nvPr>
            <p:ph idx="8" type="pic"/>
          </p:nvPr>
        </p:nvSpPr>
        <p:spPr>
          <a:xfrm>
            <a:off x="5224853" y="3080310"/>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00" name="Shape 100"/>
          <p:cNvSpPr/>
          <p:nvPr>
            <p:ph idx="9" type="pic"/>
          </p:nvPr>
        </p:nvSpPr>
        <p:spPr>
          <a:xfrm>
            <a:off x="6849408" y="3080310"/>
            <a:ext cx="852600" cy="8523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9_Placeholder-Image">
    <p:spTree>
      <p:nvGrpSpPr>
        <p:cNvPr id="101" name="Shape 101"/>
        <p:cNvGrpSpPr/>
        <p:nvPr/>
      </p:nvGrpSpPr>
      <p:grpSpPr>
        <a:xfrm>
          <a:off x="0" y="0"/>
          <a:ext cx="0" cy="0"/>
          <a:chOff x="0" y="0"/>
          <a:chExt cx="0" cy="0"/>
        </a:xfrm>
      </p:grpSpPr>
      <p:sp>
        <p:nvSpPr>
          <p:cNvPr id="102" name="Shape 102"/>
          <p:cNvSpPr/>
          <p:nvPr>
            <p:ph idx="2" type="pic"/>
          </p:nvPr>
        </p:nvSpPr>
        <p:spPr>
          <a:xfrm>
            <a:off x="0" y="1674935"/>
            <a:ext cx="4129200" cy="34686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0_Placeholder-Image">
    <p:spTree>
      <p:nvGrpSpPr>
        <p:cNvPr id="103" name="Shape 103"/>
        <p:cNvGrpSpPr/>
        <p:nvPr/>
      </p:nvGrpSpPr>
      <p:grpSpPr>
        <a:xfrm>
          <a:off x="0" y="0"/>
          <a:ext cx="0" cy="0"/>
          <a:chOff x="0" y="0"/>
          <a:chExt cx="0" cy="0"/>
        </a:xfrm>
      </p:grpSpPr>
      <p:sp>
        <p:nvSpPr>
          <p:cNvPr id="104" name="Shape 104"/>
          <p:cNvSpPr/>
          <p:nvPr>
            <p:ph idx="2" type="pic"/>
          </p:nvPr>
        </p:nvSpPr>
        <p:spPr>
          <a:xfrm>
            <a:off x="843876" y="1552083"/>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05" name="Shape 105"/>
          <p:cNvSpPr/>
          <p:nvPr>
            <p:ph idx="3" type="pic"/>
          </p:nvPr>
        </p:nvSpPr>
        <p:spPr>
          <a:xfrm>
            <a:off x="843876" y="2437908"/>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06" name="Shape 106"/>
          <p:cNvSpPr/>
          <p:nvPr>
            <p:ph idx="4" type="pic"/>
          </p:nvPr>
        </p:nvSpPr>
        <p:spPr>
          <a:xfrm>
            <a:off x="843876" y="3397045"/>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07" name="Shape 107"/>
          <p:cNvSpPr/>
          <p:nvPr>
            <p:ph idx="5" type="pic"/>
          </p:nvPr>
        </p:nvSpPr>
        <p:spPr>
          <a:xfrm>
            <a:off x="3567042" y="1552083"/>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08" name="Shape 108"/>
          <p:cNvSpPr/>
          <p:nvPr>
            <p:ph idx="6" type="pic"/>
          </p:nvPr>
        </p:nvSpPr>
        <p:spPr>
          <a:xfrm>
            <a:off x="3567042" y="2437908"/>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09" name="Shape 109"/>
          <p:cNvSpPr/>
          <p:nvPr>
            <p:ph idx="7" type="pic"/>
          </p:nvPr>
        </p:nvSpPr>
        <p:spPr>
          <a:xfrm>
            <a:off x="3567042" y="3397045"/>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10" name="Shape 110"/>
          <p:cNvSpPr/>
          <p:nvPr>
            <p:ph idx="8" type="pic"/>
          </p:nvPr>
        </p:nvSpPr>
        <p:spPr>
          <a:xfrm>
            <a:off x="6290208" y="1552083"/>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11" name="Shape 111"/>
          <p:cNvSpPr/>
          <p:nvPr>
            <p:ph idx="9" type="pic"/>
          </p:nvPr>
        </p:nvSpPr>
        <p:spPr>
          <a:xfrm>
            <a:off x="6290208" y="2437908"/>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12" name="Shape 112"/>
          <p:cNvSpPr/>
          <p:nvPr>
            <p:ph idx="13" type="pic"/>
          </p:nvPr>
        </p:nvSpPr>
        <p:spPr>
          <a:xfrm>
            <a:off x="6290208" y="3397045"/>
            <a:ext cx="652500" cy="6429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1_Placeholder-Image">
    <p:spTree>
      <p:nvGrpSpPr>
        <p:cNvPr id="113" name="Shape 113"/>
        <p:cNvGrpSpPr/>
        <p:nvPr/>
      </p:nvGrpSpPr>
      <p:grpSpPr>
        <a:xfrm>
          <a:off x="0" y="0"/>
          <a:ext cx="0" cy="0"/>
          <a:chOff x="0" y="0"/>
          <a:chExt cx="0" cy="0"/>
        </a:xfrm>
      </p:grpSpPr>
      <p:sp>
        <p:nvSpPr>
          <p:cNvPr id="114" name="Shape 114"/>
          <p:cNvSpPr/>
          <p:nvPr>
            <p:ph idx="2" type="pic"/>
          </p:nvPr>
        </p:nvSpPr>
        <p:spPr>
          <a:xfrm>
            <a:off x="0" y="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15" name="Shape 115"/>
          <p:cNvSpPr/>
          <p:nvPr>
            <p:ph idx="3" type="pic"/>
          </p:nvPr>
        </p:nvSpPr>
        <p:spPr>
          <a:xfrm>
            <a:off x="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16" name="Shape 116"/>
          <p:cNvSpPr/>
          <p:nvPr>
            <p:ph idx="4" type="pic"/>
          </p:nvPr>
        </p:nvSpPr>
        <p:spPr>
          <a:xfrm>
            <a:off x="457200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4_Placeholder-Image">
    <p:spTree>
      <p:nvGrpSpPr>
        <p:cNvPr id="117" name="Shape 117"/>
        <p:cNvGrpSpPr/>
        <p:nvPr/>
      </p:nvGrpSpPr>
      <p:grpSpPr>
        <a:xfrm>
          <a:off x="0" y="0"/>
          <a:ext cx="0" cy="0"/>
          <a:chOff x="0" y="0"/>
          <a:chExt cx="0" cy="0"/>
        </a:xfrm>
      </p:grpSpPr>
      <p:sp>
        <p:nvSpPr>
          <p:cNvPr id="118" name="Shape 118"/>
          <p:cNvSpPr/>
          <p:nvPr>
            <p:ph idx="2" type="pic"/>
          </p:nvPr>
        </p:nvSpPr>
        <p:spPr>
          <a:xfrm>
            <a:off x="194408" y="194357"/>
            <a:ext cx="2031600" cy="224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19" name="Shape 119"/>
          <p:cNvSpPr/>
          <p:nvPr>
            <p:ph idx="3" type="pic"/>
          </p:nvPr>
        </p:nvSpPr>
        <p:spPr>
          <a:xfrm>
            <a:off x="194408" y="2630752"/>
            <a:ext cx="2031600" cy="224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20" name="Shape 120"/>
          <p:cNvSpPr/>
          <p:nvPr>
            <p:ph idx="4" type="pic"/>
          </p:nvPr>
        </p:nvSpPr>
        <p:spPr>
          <a:xfrm>
            <a:off x="2420367" y="936750"/>
            <a:ext cx="3266100" cy="224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5_Placeholder-Image">
    <p:spTree>
      <p:nvGrpSpPr>
        <p:cNvPr id="121" name="Shape 121"/>
        <p:cNvGrpSpPr/>
        <p:nvPr/>
      </p:nvGrpSpPr>
      <p:grpSpPr>
        <a:xfrm>
          <a:off x="0" y="0"/>
          <a:ext cx="0" cy="0"/>
          <a:chOff x="0" y="0"/>
          <a:chExt cx="0" cy="0"/>
        </a:xfrm>
      </p:grpSpPr>
      <p:sp>
        <p:nvSpPr>
          <p:cNvPr id="122" name="Shape 122"/>
          <p:cNvSpPr/>
          <p:nvPr>
            <p:ph idx="2" type="pic"/>
          </p:nvPr>
        </p:nvSpPr>
        <p:spPr>
          <a:xfrm>
            <a:off x="4112401" y="0"/>
            <a:ext cx="5031600" cy="41130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6_Placeholder-Image">
    <p:spTree>
      <p:nvGrpSpPr>
        <p:cNvPr id="123" name="Shape 123"/>
        <p:cNvGrpSpPr/>
        <p:nvPr/>
      </p:nvGrpSpPr>
      <p:grpSpPr>
        <a:xfrm>
          <a:off x="0" y="0"/>
          <a:ext cx="0" cy="0"/>
          <a:chOff x="0" y="0"/>
          <a:chExt cx="0" cy="0"/>
        </a:xfrm>
      </p:grpSpPr>
      <p:sp>
        <p:nvSpPr>
          <p:cNvPr id="124" name="Shape 124"/>
          <p:cNvSpPr/>
          <p:nvPr>
            <p:ph idx="2" type="pic"/>
          </p:nvPr>
        </p:nvSpPr>
        <p:spPr>
          <a:xfrm>
            <a:off x="0" y="0"/>
            <a:ext cx="5031600" cy="41130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3_Placeholder-Image">
    <p:spTree>
      <p:nvGrpSpPr>
        <p:cNvPr id="20" name="Shape 20"/>
        <p:cNvGrpSpPr/>
        <p:nvPr/>
      </p:nvGrpSpPr>
      <p:grpSpPr>
        <a:xfrm>
          <a:off x="0" y="0"/>
          <a:ext cx="0" cy="0"/>
          <a:chOff x="0" y="0"/>
          <a:chExt cx="0" cy="0"/>
        </a:xfrm>
      </p:grpSpPr>
      <p:sp>
        <p:nvSpPr>
          <p:cNvPr id="21" name="Shape 21"/>
          <p:cNvSpPr/>
          <p:nvPr>
            <p:ph idx="2" type="pic"/>
          </p:nvPr>
        </p:nvSpPr>
        <p:spPr>
          <a:xfrm>
            <a:off x="0" y="0"/>
            <a:ext cx="91440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2" name="Shape 22"/>
          <p:cNvSpPr/>
          <p:nvPr>
            <p:ph idx="3" type="pic"/>
          </p:nvPr>
        </p:nvSpPr>
        <p:spPr>
          <a:xfrm>
            <a:off x="4038701" y="1294523"/>
            <a:ext cx="1128300" cy="1128000"/>
          </a:xfrm>
          <a:prstGeom prst="ellipse">
            <a:avLst/>
          </a:prstGeom>
          <a:solidFill>
            <a:srgbClr val="BFBFBF"/>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7_Placeholder-Image">
    <p:spTree>
      <p:nvGrpSpPr>
        <p:cNvPr id="125" name="Shape 125"/>
        <p:cNvGrpSpPr/>
        <p:nvPr/>
      </p:nvGrpSpPr>
      <p:grpSpPr>
        <a:xfrm>
          <a:off x="0" y="0"/>
          <a:ext cx="0" cy="0"/>
          <a:chOff x="0" y="0"/>
          <a:chExt cx="0" cy="0"/>
        </a:xfrm>
      </p:grpSpPr>
      <p:sp>
        <p:nvSpPr>
          <p:cNvPr id="126" name="Shape 126"/>
          <p:cNvSpPr/>
          <p:nvPr>
            <p:ph idx="2" type="pic"/>
          </p:nvPr>
        </p:nvSpPr>
        <p:spPr>
          <a:xfrm>
            <a:off x="0" y="0"/>
            <a:ext cx="2283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27" name="Shape 127"/>
          <p:cNvSpPr/>
          <p:nvPr>
            <p:ph idx="3" type="pic"/>
          </p:nvPr>
        </p:nvSpPr>
        <p:spPr>
          <a:xfrm>
            <a:off x="2288328" y="0"/>
            <a:ext cx="2283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28" name="Shape 128"/>
          <p:cNvSpPr/>
          <p:nvPr>
            <p:ph idx="4" type="pic"/>
          </p:nvPr>
        </p:nvSpPr>
        <p:spPr>
          <a:xfrm>
            <a:off x="4569206" y="0"/>
            <a:ext cx="2283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29" name="Shape 129"/>
          <p:cNvSpPr/>
          <p:nvPr>
            <p:ph idx="5" type="pic"/>
          </p:nvPr>
        </p:nvSpPr>
        <p:spPr>
          <a:xfrm>
            <a:off x="6857534" y="0"/>
            <a:ext cx="22836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8_Placeholder-Image">
    <p:spTree>
      <p:nvGrpSpPr>
        <p:cNvPr id="130" name="Shape 130"/>
        <p:cNvGrpSpPr/>
        <p:nvPr/>
      </p:nvGrpSpPr>
      <p:grpSpPr>
        <a:xfrm>
          <a:off x="0" y="0"/>
          <a:ext cx="0" cy="0"/>
          <a:chOff x="0" y="0"/>
          <a:chExt cx="0" cy="0"/>
        </a:xfrm>
      </p:grpSpPr>
      <p:sp>
        <p:nvSpPr>
          <p:cNvPr id="131" name="Shape 131"/>
          <p:cNvSpPr/>
          <p:nvPr>
            <p:ph idx="2" type="pic"/>
          </p:nvPr>
        </p:nvSpPr>
        <p:spPr>
          <a:xfrm>
            <a:off x="423288" y="633047"/>
            <a:ext cx="2285400" cy="3877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32" name="Shape 132"/>
          <p:cNvSpPr/>
          <p:nvPr>
            <p:ph idx="3" type="pic"/>
          </p:nvPr>
        </p:nvSpPr>
        <p:spPr>
          <a:xfrm>
            <a:off x="2837405" y="633046"/>
            <a:ext cx="2285400" cy="1882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33" name="Shape 133"/>
          <p:cNvSpPr/>
          <p:nvPr>
            <p:ph idx="4" type="pic"/>
          </p:nvPr>
        </p:nvSpPr>
        <p:spPr>
          <a:xfrm>
            <a:off x="2837405" y="2636025"/>
            <a:ext cx="2283600" cy="18786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9_Placeholder-Image">
    <p:spTree>
      <p:nvGrpSpPr>
        <p:cNvPr id="134" name="Shape 134"/>
        <p:cNvGrpSpPr/>
        <p:nvPr/>
      </p:nvGrpSpPr>
      <p:grpSpPr>
        <a:xfrm>
          <a:off x="0" y="0"/>
          <a:ext cx="0" cy="0"/>
          <a:chOff x="0" y="0"/>
          <a:chExt cx="0" cy="0"/>
        </a:xfrm>
      </p:grpSpPr>
      <p:sp>
        <p:nvSpPr>
          <p:cNvPr id="135" name="Shape 135"/>
          <p:cNvSpPr/>
          <p:nvPr>
            <p:ph idx="2" type="pic"/>
          </p:nvPr>
        </p:nvSpPr>
        <p:spPr>
          <a:xfrm>
            <a:off x="1222832" y="0"/>
            <a:ext cx="37728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0_Placeholder-Image">
    <p:spTree>
      <p:nvGrpSpPr>
        <p:cNvPr id="136" name="Shape 136"/>
        <p:cNvGrpSpPr/>
        <p:nvPr/>
      </p:nvGrpSpPr>
      <p:grpSpPr>
        <a:xfrm>
          <a:off x="0" y="0"/>
          <a:ext cx="0" cy="0"/>
          <a:chOff x="0" y="0"/>
          <a:chExt cx="0" cy="0"/>
        </a:xfrm>
      </p:grpSpPr>
      <p:sp>
        <p:nvSpPr>
          <p:cNvPr id="137" name="Shape 137"/>
          <p:cNvSpPr/>
          <p:nvPr>
            <p:ph idx="2" type="pic"/>
          </p:nvPr>
        </p:nvSpPr>
        <p:spPr>
          <a:xfrm>
            <a:off x="4147613" y="0"/>
            <a:ext cx="37728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1_Placeholder-Image">
    <p:spTree>
      <p:nvGrpSpPr>
        <p:cNvPr id="138" name="Shape 138"/>
        <p:cNvGrpSpPr/>
        <p:nvPr/>
      </p:nvGrpSpPr>
      <p:grpSpPr>
        <a:xfrm>
          <a:off x="0" y="0"/>
          <a:ext cx="0" cy="0"/>
          <a:chOff x="0" y="0"/>
          <a:chExt cx="0" cy="0"/>
        </a:xfrm>
      </p:grpSpPr>
      <p:sp>
        <p:nvSpPr>
          <p:cNvPr id="139" name="Shape 139"/>
          <p:cNvSpPr/>
          <p:nvPr>
            <p:ph idx="2" type="pic"/>
          </p:nvPr>
        </p:nvSpPr>
        <p:spPr>
          <a:xfrm>
            <a:off x="4147613" y="0"/>
            <a:ext cx="49965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2_Placeholder-Image">
    <p:spTree>
      <p:nvGrpSpPr>
        <p:cNvPr id="140" name="Shape 140"/>
        <p:cNvGrpSpPr/>
        <p:nvPr/>
      </p:nvGrpSpPr>
      <p:grpSpPr>
        <a:xfrm>
          <a:off x="0" y="0"/>
          <a:ext cx="0" cy="0"/>
          <a:chOff x="0" y="0"/>
          <a:chExt cx="0" cy="0"/>
        </a:xfrm>
      </p:grpSpPr>
      <p:sp>
        <p:nvSpPr>
          <p:cNvPr id="141" name="Shape 141"/>
          <p:cNvSpPr/>
          <p:nvPr>
            <p:ph idx="2" type="pic"/>
          </p:nvPr>
        </p:nvSpPr>
        <p:spPr>
          <a:xfrm>
            <a:off x="0" y="0"/>
            <a:ext cx="49965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3_Placeholder-Image">
    <p:spTree>
      <p:nvGrpSpPr>
        <p:cNvPr id="142" name="Shape 142"/>
        <p:cNvGrpSpPr/>
        <p:nvPr/>
      </p:nvGrpSpPr>
      <p:grpSpPr>
        <a:xfrm>
          <a:off x="0" y="0"/>
          <a:ext cx="0" cy="0"/>
          <a:chOff x="0" y="0"/>
          <a:chExt cx="0" cy="0"/>
        </a:xfrm>
      </p:grpSpPr>
      <p:sp>
        <p:nvSpPr>
          <p:cNvPr id="143" name="Shape 143"/>
          <p:cNvSpPr/>
          <p:nvPr>
            <p:ph idx="2" type="pic"/>
          </p:nvPr>
        </p:nvSpPr>
        <p:spPr>
          <a:xfrm>
            <a:off x="0" y="2306147"/>
            <a:ext cx="2287800" cy="2025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44" name="Shape 144"/>
          <p:cNvSpPr/>
          <p:nvPr>
            <p:ph idx="3" type="pic"/>
          </p:nvPr>
        </p:nvSpPr>
        <p:spPr>
          <a:xfrm>
            <a:off x="2279602" y="2306146"/>
            <a:ext cx="2287800" cy="2025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45" name="Shape 145"/>
          <p:cNvSpPr/>
          <p:nvPr>
            <p:ph idx="4" type="pic"/>
          </p:nvPr>
        </p:nvSpPr>
        <p:spPr>
          <a:xfrm>
            <a:off x="4572390" y="2306147"/>
            <a:ext cx="2287800" cy="2025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46" name="Shape 146"/>
          <p:cNvSpPr/>
          <p:nvPr>
            <p:ph idx="5" type="pic"/>
          </p:nvPr>
        </p:nvSpPr>
        <p:spPr>
          <a:xfrm>
            <a:off x="6862710" y="2306146"/>
            <a:ext cx="2287800" cy="2025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4_Placeholder-Image">
    <p:spTree>
      <p:nvGrpSpPr>
        <p:cNvPr id="147" name="Shape 147"/>
        <p:cNvGrpSpPr/>
        <p:nvPr/>
      </p:nvGrpSpPr>
      <p:grpSpPr>
        <a:xfrm>
          <a:off x="0" y="0"/>
          <a:ext cx="0" cy="0"/>
          <a:chOff x="0" y="0"/>
          <a:chExt cx="0" cy="0"/>
        </a:xfrm>
      </p:grpSpPr>
      <p:sp>
        <p:nvSpPr>
          <p:cNvPr id="148" name="Shape 148"/>
          <p:cNvSpPr/>
          <p:nvPr>
            <p:ph idx="2" type="pic"/>
          </p:nvPr>
        </p:nvSpPr>
        <p:spPr>
          <a:xfrm>
            <a:off x="4424452" y="3160727"/>
            <a:ext cx="2028600" cy="1582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49" name="Shape 149"/>
          <p:cNvSpPr/>
          <p:nvPr>
            <p:ph idx="3" type="pic"/>
          </p:nvPr>
        </p:nvSpPr>
        <p:spPr>
          <a:xfrm>
            <a:off x="772334" y="1578005"/>
            <a:ext cx="3570900" cy="3165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50" name="Shape 150"/>
          <p:cNvSpPr/>
          <p:nvPr>
            <p:ph idx="4" type="pic"/>
          </p:nvPr>
        </p:nvSpPr>
        <p:spPr>
          <a:xfrm>
            <a:off x="6453026" y="1578005"/>
            <a:ext cx="2028600" cy="1582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5_Placeholder-Image">
    <p:spTree>
      <p:nvGrpSpPr>
        <p:cNvPr id="151" name="Shape 151"/>
        <p:cNvGrpSpPr/>
        <p:nvPr/>
      </p:nvGrpSpPr>
      <p:grpSpPr>
        <a:xfrm>
          <a:off x="0" y="0"/>
          <a:ext cx="0" cy="0"/>
          <a:chOff x="0" y="0"/>
          <a:chExt cx="0" cy="0"/>
        </a:xfrm>
      </p:grpSpPr>
      <p:sp>
        <p:nvSpPr>
          <p:cNvPr id="152" name="Shape 152"/>
          <p:cNvSpPr/>
          <p:nvPr>
            <p:ph idx="2" type="pic"/>
          </p:nvPr>
        </p:nvSpPr>
        <p:spPr>
          <a:xfrm>
            <a:off x="592436" y="1705877"/>
            <a:ext cx="3549000" cy="2689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6_Placeholder-Image">
    <p:spTree>
      <p:nvGrpSpPr>
        <p:cNvPr id="153" name="Shape 153"/>
        <p:cNvGrpSpPr/>
        <p:nvPr/>
      </p:nvGrpSpPr>
      <p:grpSpPr>
        <a:xfrm>
          <a:off x="0" y="0"/>
          <a:ext cx="0" cy="0"/>
          <a:chOff x="0" y="0"/>
          <a:chExt cx="0" cy="0"/>
        </a:xfrm>
      </p:grpSpPr>
      <p:sp>
        <p:nvSpPr>
          <p:cNvPr id="154" name="Shape 154"/>
          <p:cNvSpPr/>
          <p:nvPr>
            <p:ph idx="2" type="pic"/>
          </p:nvPr>
        </p:nvSpPr>
        <p:spPr>
          <a:xfrm>
            <a:off x="0" y="0"/>
            <a:ext cx="9144000" cy="36006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3" name="Shape 2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7_Placeholder-Image">
    <p:spTree>
      <p:nvGrpSpPr>
        <p:cNvPr id="155" name="Shape 155"/>
        <p:cNvGrpSpPr/>
        <p:nvPr/>
      </p:nvGrpSpPr>
      <p:grpSpPr>
        <a:xfrm>
          <a:off x="0" y="0"/>
          <a:ext cx="0" cy="0"/>
          <a:chOff x="0" y="0"/>
          <a:chExt cx="0" cy="0"/>
        </a:xfrm>
      </p:grpSpPr>
      <p:sp>
        <p:nvSpPr>
          <p:cNvPr id="156" name="Shape 156"/>
          <p:cNvSpPr/>
          <p:nvPr>
            <p:ph idx="2" type="pic"/>
          </p:nvPr>
        </p:nvSpPr>
        <p:spPr>
          <a:xfrm>
            <a:off x="0" y="0"/>
            <a:ext cx="38238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8_Placeholder-Image">
    <p:spTree>
      <p:nvGrpSpPr>
        <p:cNvPr id="157" name="Shape 157"/>
        <p:cNvGrpSpPr/>
        <p:nvPr/>
      </p:nvGrpSpPr>
      <p:grpSpPr>
        <a:xfrm>
          <a:off x="0" y="0"/>
          <a:ext cx="0" cy="0"/>
          <a:chOff x="0" y="0"/>
          <a:chExt cx="0" cy="0"/>
        </a:xfrm>
      </p:grpSpPr>
      <p:sp>
        <p:nvSpPr>
          <p:cNvPr id="158" name="Shape 158"/>
          <p:cNvSpPr/>
          <p:nvPr>
            <p:ph idx="2" type="pic"/>
          </p:nvPr>
        </p:nvSpPr>
        <p:spPr>
          <a:xfrm>
            <a:off x="5329832" y="0"/>
            <a:ext cx="38238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2_Placeholder">
    <p:spTree>
      <p:nvGrpSpPr>
        <p:cNvPr id="159" name="Shape 159"/>
        <p:cNvGrpSpPr/>
        <p:nvPr/>
      </p:nvGrpSpPr>
      <p:grpSpPr>
        <a:xfrm>
          <a:off x="0" y="0"/>
          <a:ext cx="0" cy="0"/>
          <a:chOff x="0" y="0"/>
          <a:chExt cx="0" cy="0"/>
        </a:xfrm>
      </p:grpSpPr>
      <p:sp>
        <p:nvSpPr>
          <p:cNvPr id="160" name="Shape 160"/>
          <p:cNvSpPr/>
          <p:nvPr>
            <p:ph idx="2" type="pic"/>
          </p:nvPr>
        </p:nvSpPr>
        <p:spPr>
          <a:xfrm>
            <a:off x="2286596" y="1235814"/>
            <a:ext cx="1455000" cy="2264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1" name="Shape 161"/>
          <p:cNvSpPr/>
          <p:nvPr>
            <p:ph idx="3" type="pic"/>
          </p:nvPr>
        </p:nvSpPr>
        <p:spPr>
          <a:xfrm>
            <a:off x="717159" y="1235814"/>
            <a:ext cx="1455000" cy="2264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2" name="Shape 162"/>
          <p:cNvSpPr/>
          <p:nvPr>
            <p:ph idx="4" type="pic"/>
          </p:nvPr>
        </p:nvSpPr>
        <p:spPr>
          <a:xfrm>
            <a:off x="3856032" y="1235814"/>
            <a:ext cx="1455000" cy="2264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3" name="Shape 163"/>
          <p:cNvSpPr/>
          <p:nvPr>
            <p:ph idx="5" type="pic"/>
          </p:nvPr>
        </p:nvSpPr>
        <p:spPr>
          <a:xfrm>
            <a:off x="5425467" y="1235814"/>
            <a:ext cx="1455000" cy="2264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4" name="Shape 164"/>
          <p:cNvSpPr/>
          <p:nvPr>
            <p:ph idx="6" type="pic"/>
          </p:nvPr>
        </p:nvSpPr>
        <p:spPr>
          <a:xfrm>
            <a:off x="6994904" y="1235814"/>
            <a:ext cx="1455000" cy="2264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7_Portfolio Three">
    <p:spTree>
      <p:nvGrpSpPr>
        <p:cNvPr id="165" name="Shape 165"/>
        <p:cNvGrpSpPr/>
        <p:nvPr/>
      </p:nvGrpSpPr>
      <p:grpSpPr>
        <a:xfrm>
          <a:off x="0" y="0"/>
          <a:ext cx="0" cy="0"/>
          <a:chOff x="0" y="0"/>
          <a:chExt cx="0" cy="0"/>
        </a:xfrm>
      </p:grpSpPr>
      <p:sp>
        <p:nvSpPr>
          <p:cNvPr id="166" name="Shape 166"/>
          <p:cNvSpPr/>
          <p:nvPr>
            <p:ph idx="2" type="pic"/>
          </p:nvPr>
        </p:nvSpPr>
        <p:spPr>
          <a:xfrm>
            <a:off x="0" y="0"/>
            <a:ext cx="15231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6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7" name="Shape 167"/>
          <p:cNvSpPr/>
          <p:nvPr>
            <p:ph idx="3" type="pic"/>
          </p:nvPr>
        </p:nvSpPr>
        <p:spPr>
          <a:xfrm>
            <a:off x="1533733" y="0"/>
            <a:ext cx="15309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6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8" name="Shape 168"/>
          <p:cNvSpPr/>
          <p:nvPr>
            <p:ph idx="4" type="pic"/>
          </p:nvPr>
        </p:nvSpPr>
        <p:spPr>
          <a:xfrm>
            <a:off x="3064661" y="0"/>
            <a:ext cx="1521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6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69" name="Shape 169"/>
          <p:cNvSpPr/>
          <p:nvPr>
            <p:ph idx="5" type="pic"/>
          </p:nvPr>
        </p:nvSpPr>
        <p:spPr>
          <a:xfrm>
            <a:off x="0" y="2571750"/>
            <a:ext cx="15231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6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70" name="Shape 170"/>
          <p:cNvSpPr/>
          <p:nvPr>
            <p:ph idx="6" type="pic"/>
          </p:nvPr>
        </p:nvSpPr>
        <p:spPr>
          <a:xfrm>
            <a:off x="1527266" y="2571750"/>
            <a:ext cx="15333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6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71" name="Shape 171"/>
          <p:cNvSpPr/>
          <p:nvPr>
            <p:ph idx="7" type="pic"/>
          </p:nvPr>
        </p:nvSpPr>
        <p:spPr>
          <a:xfrm>
            <a:off x="3064661" y="2571750"/>
            <a:ext cx="1521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6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3_Placeholder">
    <p:spTree>
      <p:nvGrpSpPr>
        <p:cNvPr id="172" name="Shape 172"/>
        <p:cNvGrpSpPr/>
        <p:nvPr/>
      </p:nvGrpSpPr>
      <p:grpSpPr>
        <a:xfrm>
          <a:off x="0" y="0"/>
          <a:ext cx="0" cy="0"/>
          <a:chOff x="0" y="0"/>
          <a:chExt cx="0" cy="0"/>
        </a:xfrm>
      </p:grpSpPr>
      <p:sp>
        <p:nvSpPr>
          <p:cNvPr id="173" name="Shape 173"/>
          <p:cNvSpPr/>
          <p:nvPr>
            <p:ph idx="2" type="pic"/>
          </p:nvPr>
        </p:nvSpPr>
        <p:spPr>
          <a:xfrm>
            <a:off x="4572000" y="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74" name="Shape 174"/>
          <p:cNvSpPr/>
          <p:nvPr>
            <p:ph idx="3" type="pic"/>
          </p:nvPr>
        </p:nvSpPr>
        <p:spPr>
          <a:xfrm>
            <a:off x="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Responsive Design">
    <p:spTree>
      <p:nvGrpSpPr>
        <p:cNvPr id="175" name="Shape 175"/>
        <p:cNvGrpSpPr/>
        <p:nvPr/>
      </p:nvGrpSpPr>
      <p:grpSpPr>
        <a:xfrm>
          <a:off x="0" y="0"/>
          <a:ext cx="0" cy="0"/>
          <a:chOff x="0" y="0"/>
          <a:chExt cx="0" cy="0"/>
        </a:xfrm>
      </p:grpSpPr>
      <p:sp>
        <p:nvSpPr>
          <p:cNvPr id="176" name="Shape 176"/>
          <p:cNvSpPr/>
          <p:nvPr>
            <p:ph idx="2" type="pic"/>
          </p:nvPr>
        </p:nvSpPr>
        <p:spPr>
          <a:xfrm>
            <a:off x="3163639" y="2014451"/>
            <a:ext cx="2505600" cy="1419600"/>
          </a:xfrm>
          <a:prstGeom prst="rect">
            <a:avLst/>
          </a:prstGeom>
          <a:solidFill>
            <a:srgbClr val="F2F2F2"/>
          </a:solidFill>
          <a:ln>
            <a:noFill/>
          </a:ln>
        </p:spPr>
        <p:txBody>
          <a:bodyPr anchorCtr="0" anchor="t" bIns="34300" lIns="34300" spcFirstLastPara="1" rIns="34300" wrap="square" tIns="34300"/>
          <a:lstStyle>
            <a:lvl1pPr indent="0" lvl="0" marL="0" marR="0" rtl="0" algn="ctr">
              <a:lnSpc>
                <a:spcPct val="90000"/>
              </a:lnSpc>
              <a:spcBef>
                <a:spcPts val="800"/>
              </a:spcBef>
              <a:spcAft>
                <a:spcPts val="0"/>
              </a:spcAft>
              <a:buClr>
                <a:schemeClr val="dk1"/>
              </a:buClr>
              <a:buSzPts val="500"/>
              <a:buFont typeface="Arial"/>
              <a:buNone/>
              <a:defRPr b="0" i="0" sz="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77" name="Shape 177"/>
          <p:cNvSpPr/>
          <p:nvPr>
            <p:ph idx="3" type="pic"/>
          </p:nvPr>
        </p:nvSpPr>
        <p:spPr>
          <a:xfrm>
            <a:off x="6133941" y="3371870"/>
            <a:ext cx="380100" cy="6633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50000"/>
              </a:lnSpc>
              <a:spcBef>
                <a:spcPts val="800"/>
              </a:spcBef>
              <a:spcAft>
                <a:spcPts val="0"/>
              </a:spcAft>
              <a:buClr>
                <a:schemeClr val="dk1"/>
              </a:buClr>
              <a:buSzPts val="500"/>
              <a:buFont typeface="Arial"/>
              <a:buNone/>
              <a:defRPr b="0" i="0" sz="3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78" name="Shape 178"/>
          <p:cNvSpPr/>
          <p:nvPr>
            <p:ph idx="4" type="pic"/>
          </p:nvPr>
        </p:nvSpPr>
        <p:spPr>
          <a:xfrm>
            <a:off x="1783347" y="2990800"/>
            <a:ext cx="1596000" cy="1017300"/>
          </a:xfrm>
          <a:prstGeom prst="rect">
            <a:avLst/>
          </a:prstGeom>
          <a:solidFill>
            <a:srgbClr val="F2F2F2"/>
          </a:solidFill>
          <a:ln>
            <a:noFill/>
          </a:ln>
        </p:spPr>
        <p:txBody>
          <a:bodyPr anchorCtr="0" anchor="t" bIns="34300" lIns="34300" spcFirstLastPara="1" rIns="34300" wrap="square" tIns="34300"/>
          <a:lstStyle>
            <a:lvl1pPr indent="0" lvl="0" marL="0" marR="0" rtl="0" algn="ctr">
              <a:lnSpc>
                <a:spcPct val="90000"/>
              </a:lnSpc>
              <a:spcBef>
                <a:spcPts val="800"/>
              </a:spcBef>
              <a:spcAft>
                <a:spcPts val="0"/>
              </a:spcAft>
              <a:buClr>
                <a:schemeClr val="dk1"/>
              </a:buClr>
              <a:buSzPts val="500"/>
              <a:buFont typeface="Arial"/>
              <a:buNone/>
              <a:defRPr b="0" i="0" sz="7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79" name="Shape 179"/>
          <p:cNvSpPr/>
          <p:nvPr>
            <p:ph idx="5" type="pic"/>
          </p:nvPr>
        </p:nvSpPr>
        <p:spPr>
          <a:xfrm>
            <a:off x="5339823" y="2932916"/>
            <a:ext cx="845400" cy="1088400"/>
          </a:xfrm>
          <a:prstGeom prst="rect">
            <a:avLst/>
          </a:prstGeom>
          <a:solidFill>
            <a:srgbClr val="F2F2F2"/>
          </a:solidFill>
          <a:ln>
            <a:noFill/>
          </a:ln>
        </p:spPr>
        <p:txBody>
          <a:bodyPr anchorCtr="0" anchor="t" bIns="34300" lIns="34300" spcFirstLastPara="1" rIns="34300" wrap="square" tIns="34300"/>
          <a:lstStyle>
            <a:lvl1pPr indent="0" lvl="0" marL="0" marR="0" rtl="0" algn="ctr">
              <a:lnSpc>
                <a:spcPct val="90000"/>
              </a:lnSpc>
              <a:spcBef>
                <a:spcPts val="800"/>
              </a:spcBef>
              <a:spcAft>
                <a:spcPts val="0"/>
              </a:spcAft>
              <a:buClr>
                <a:schemeClr val="dk1"/>
              </a:buClr>
              <a:buSzPts val="500"/>
              <a:buFont typeface="Arial"/>
              <a:buNone/>
              <a:defRPr b="0" i="0" sz="7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80" name="Shape 180"/>
          <p:cNvSpPr/>
          <p:nvPr>
            <p:ph idx="6" type="pic"/>
          </p:nvPr>
        </p:nvSpPr>
        <p:spPr>
          <a:xfrm>
            <a:off x="6635980" y="3802078"/>
            <a:ext cx="165600" cy="209100"/>
          </a:xfrm>
          <a:prstGeom prst="rect">
            <a:avLst/>
          </a:prstGeom>
          <a:solidFill>
            <a:srgbClr val="F2F2F2"/>
          </a:solidFill>
          <a:ln>
            <a:noFill/>
          </a:ln>
        </p:spPr>
        <p:txBody>
          <a:bodyPr anchorCtr="0" anchor="t" bIns="34300" lIns="34300" spcFirstLastPara="1" rIns="34300" wrap="square" tIns="34300"/>
          <a:lstStyle>
            <a:lvl1pPr indent="0" lvl="0" marL="0" marR="0" rtl="0" algn="ctr">
              <a:lnSpc>
                <a:spcPct val="50000"/>
              </a:lnSpc>
              <a:spcBef>
                <a:spcPts val="800"/>
              </a:spcBef>
              <a:spcAft>
                <a:spcPts val="0"/>
              </a:spcAft>
              <a:buClr>
                <a:schemeClr val="dk1"/>
              </a:buClr>
              <a:buSzPts val="500"/>
              <a:buFont typeface="Arial"/>
              <a:buNone/>
              <a:defRPr b="0" i="0" sz="1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Logos">
    <p:spTree>
      <p:nvGrpSpPr>
        <p:cNvPr id="181" name="Shape 181"/>
        <p:cNvGrpSpPr/>
        <p:nvPr/>
      </p:nvGrpSpPr>
      <p:grpSpPr>
        <a:xfrm>
          <a:off x="0" y="0"/>
          <a:ext cx="0" cy="0"/>
          <a:chOff x="0" y="0"/>
          <a:chExt cx="0" cy="0"/>
        </a:xfrm>
      </p:grpSpPr>
      <p:sp>
        <p:nvSpPr>
          <p:cNvPr id="182" name="Shape 182"/>
          <p:cNvSpPr/>
          <p:nvPr/>
        </p:nvSpPr>
        <p:spPr>
          <a:xfrm>
            <a:off x="8151713" y="2857"/>
            <a:ext cx="789000" cy="591600"/>
          </a:xfrm>
          <a:prstGeom prst="rect">
            <a:avLst/>
          </a:prstGeom>
          <a:solidFill>
            <a:schemeClr val="lt2"/>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83" name="Shape 183"/>
          <p:cNvSpPr/>
          <p:nvPr>
            <p:ph idx="2" type="pic"/>
          </p:nvPr>
        </p:nvSpPr>
        <p:spPr>
          <a:xfrm>
            <a:off x="0" y="-11430"/>
            <a:ext cx="2283000" cy="3326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0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84" name="Shape 184"/>
          <p:cNvSpPr/>
          <p:nvPr>
            <p:ph idx="3" type="pic"/>
          </p:nvPr>
        </p:nvSpPr>
        <p:spPr>
          <a:xfrm>
            <a:off x="2283021" y="1828800"/>
            <a:ext cx="2283000" cy="3326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0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85" name="Shape 185"/>
          <p:cNvSpPr/>
          <p:nvPr>
            <p:ph idx="4" type="pic"/>
          </p:nvPr>
        </p:nvSpPr>
        <p:spPr>
          <a:xfrm>
            <a:off x="4564851" y="-11430"/>
            <a:ext cx="2283000" cy="3326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0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86" name="Shape 186"/>
          <p:cNvSpPr/>
          <p:nvPr>
            <p:ph idx="5" type="pic"/>
          </p:nvPr>
        </p:nvSpPr>
        <p:spPr>
          <a:xfrm>
            <a:off x="6856213" y="1814513"/>
            <a:ext cx="2283000" cy="3326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0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Macbook Mockup">
    <p:spTree>
      <p:nvGrpSpPr>
        <p:cNvPr id="187" name="Shape 187"/>
        <p:cNvGrpSpPr/>
        <p:nvPr/>
      </p:nvGrpSpPr>
      <p:grpSpPr>
        <a:xfrm>
          <a:off x="0" y="0"/>
          <a:ext cx="0" cy="0"/>
          <a:chOff x="0" y="0"/>
          <a:chExt cx="0" cy="0"/>
        </a:xfrm>
      </p:grpSpPr>
      <p:sp>
        <p:nvSpPr>
          <p:cNvPr id="188" name="Shape 188"/>
          <p:cNvSpPr/>
          <p:nvPr>
            <p:ph idx="2" type="pic"/>
          </p:nvPr>
        </p:nvSpPr>
        <p:spPr>
          <a:xfrm>
            <a:off x="1542035" y="3533148"/>
            <a:ext cx="723600" cy="7236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89" name="Shape 189"/>
          <p:cNvSpPr/>
          <p:nvPr>
            <p:ph idx="3" type="pic"/>
          </p:nvPr>
        </p:nvSpPr>
        <p:spPr>
          <a:xfrm>
            <a:off x="4259411" y="3542520"/>
            <a:ext cx="723600" cy="7236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90" name="Shape 190"/>
          <p:cNvSpPr/>
          <p:nvPr>
            <p:ph idx="4" type="pic"/>
          </p:nvPr>
        </p:nvSpPr>
        <p:spPr>
          <a:xfrm>
            <a:off x="6919392" y="3533148"/>
            <a:ext cx="723600" cy="7236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8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Blank">
    <p:spTree>
      <p:nvGrpSpPr>
        <p:cNvPr id="191" name="Shape 191"/>
        <p:cNvGrpSpPr/>
        <p:nvPr/>
      </p:nvGrpSpPr>
      <p:grpSpPr>
        <a:xfrm>
          <a:off x="0" y="0"/>
          <a:ext cx="0" cy="0"/>
          <a:chOff x="0" y="0"/>
          <a:chExt cx="0" cy="0"/>
        </a:xfrm>
      </p:grpSpPr>
      <p:sp>
        <p:nvSpPr>
          <p:cNvPr id="192" name="Shape 192"/>
          <p:cNvSpPr/>
          <p:nvPr>
            <p:ph idx="2" type="pic"/>
          </p:nvPr>
        </p:nvSpPr>
        <p:spPr>
          <a:xfrm>
            <a:off x="0" y="0"/>
            <a:ext cx="91440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_Main">
    <p:spTree>
      <p:nvGrpSpPr>
        <p:cNvPr id="193" name="Shape 193"/>
        <p:cNvGrpSpPr/>
        <p:nvPr/>
      </p:nvGrpSpPr>
      <p:grpSpPr>
        <a:xfrm>
          <a:off x="0" y="0"/>
          <a:ext cx="0" cy="0"/>
          <a:chOff x="0" y="0"/>
          <a:chExt cx="0" cy="0"/>
        </a:xfrm>
      </p:grpSpPr>
      <p:sp>
        <p:nvSpPr>
          <p:cNvPr id="194" name="Shape 194"/>
          <p:cNvSpPr/>
          <p:nvPr>
            <p:ph idx="2" type="pic"/>
          </p:nvPr>
        </p:nvSpPr>
        <p:spPr>
          <a:xfrm>
            <a:off x="4204734" y="1652792"/>
            <a:ext cx="4939200" cy="24456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rgbClr val="D8D8D8"/>
              </a:buClr>
              <a:buSzPts val="500"/>
              <a:buFont typeface="Arial"/>
              <a:buNone/>
              <a:defRPr b="0" i="0" sz="1100" u="none" cap="none" strike="noStrike">
                <a:solidFill>
                  <a:srgbClr val="D8D8D8"/>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About Us 1">
    <p:spTree>
      <p:nvGrpSpPr>
        <p:cNvPr id="24" name="Shape 24"/>
        <p:cNvGrpSpPr/>
        <p:nvPr/>
      </p:nvGrpSpPr>
      <p:grpSpPr>
        <a:xfrm>
          <a:off x="0" y="0"/>
          <a:ext cx="0" cy="0"/>
          <a:chOff x="0" y="0"/>
          <a:chExt cx="0" cy="0"/>
        </a:xfrm>
      </p:grpSpPr>
      <p:sp>
        <p:nvSpPr>
          <p:cNvPr id="25" name="Shape 25"/>
          <p:cNvSpPr/>
          <p:nvPr>
            <p:ph idx="2" type="pic"/>
          </p:nvPr>
        </p:nvSpPr>
        <p:spPr>
          <a:xfrm>
            <a:off x="1706879" y="1444625"/>
            <a:ext cx="1300200" cy="1300200"/>
          </a:xfrm>
          <a:prstGeom prst="ellipse">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Main">
    <p:spTree>
      <p:nvGrpSpPr>
        <p:cNvPr id="195" name="Shape 195"/>
        <p:cNvGrpSpPr/>
        <p:nvPr/>
      </p:nvGrpSpPr>
      <p:grpSpPr>
        <a:xfrm>
          <a:off x="0" y="0"/>
          <a:ext cx="0" cy="0"/>
          <a:chOff x="0" y="0"/>
          <a:chExt cx="0" cy="0"/>
        </a:xfrm>
      </p:grpSpPr>
      <p:sp>
        <p:nvSpPr>
          <p:cNvPr id="196" name="Shape 196"/>
          <p:cNvSpPr/>
          <p:nvPr>
            <p:ph idx="2" type="pic"/>
          </p:nvPr>
        </p:nvSpPr>
        <p:spPr>
          <a:xfrm>
            <a:off x="3046551" y="0"/>
            <a:ext cx="3055200" cy="5143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rgbClr val="D8D8D8"/>
              </a:buClr>
              <a:buSzPts val="500"/>
              <a:buFont typeface="Arial"/>
              <a:buNone/>
              <a:defRPr b="0" i="0" sz="1100" u="none" cap="none" strike="noStrike">
                <a:solidFill>
                  <a:srgbClr val="D8D8D8"/>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_Master-Placeholder">
    <p:spTree>
      <p:nvGrpSpPr>
        <p:cNvPr id="197" name="Shape 197"/>
        <p:cNvGrpSpPr/>
        <p:nvPr/>
      </p:nvGrpSpPr>
      <p:grpSpPr>
        <a:xfrm>
          <a:off x="0" y="0"/>
          <a:ext cx="0" cy="0"/>
          <a:chOff x="0" y="0"/>
          <a:chExt cx="0" cy="0"/>
        </a:xfrm>
      </p:grpSpPr>
      <p:sp>
        <p:nvSpPr>
          <p:cNvPr id="198" name="Shape 198"/>
          <p:cNvSpPr/>
          <p:nvPr>
            <p:ph idx="2" type="pic"/>
          </p:nvPr>
        </p:nvSpPr>
        <p:spPr>
          <a:xfrm>
            <a:off x="0" y="0"/>
            <a:ext cx="9144000" cy="3187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99" name="Shape 199"/>
          <p:cNvSpPr/>
          <p:nvPr>
            <p:ph idx="3" type="pic"/>
          </p:nvPr>
        </p:nvSpPr>
        <p:spPr>
          <a:xfrm>
            <a:off x="1405730" y="1914317"/>
            <a:ext cx="1251300" cy="2231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00" name="Shape 200"/>
          <p:cNvSpPr/>
          <p:nvPr>
            <p:ph idx="4" type="pic"/>
          </p:nvPr>
        </p:nvSpPr>
        <p:spPr>
          <a:xfrm>
            <a:off x="3923467" y="1914317"/>
            <a:ext cx="1251300" cy="2231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01" name="Shape 201"/>
          <p:cNvSpPr/>
          <p:nvPr>
            <p:ph idx="5" type="pic"/>
          </p:nvPr>
        </p:nvSpPr>
        <p:spPr>
          <a:xfrm>
            <a:off x="6440356" y="1914317"/>
            <a:ext cx="1251300" cy="22311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ster-Placeholder-">
    <p:spTree>
      <p:nvGrpSpPr>
        <p:cNvPr id="202" name="Shape 202"/>
        <p:cNvGrpSpPr/>
        <p:nvPr/>
      </p:nvGrpSpPr>
      <p:grpSpPr>
        <a:xfrm>
          <a:off x="0" y="0"/>
          <a:ext cx="0" cy="0"/>
          <a:chOff x="0" y="0"/>
          <a:chExt cx="0" cy="0"/>
        </a:xfrm>
      </p:grpSpPr>
      <p:sp>
        <p:nvSpPr>
          <p:cNvPr id="203" name="Shape 203"/>
          <p:cNvSpPr/>
          <p:nvPr>
            <p:ph idx="2" type="pic"/>
          </p:nvPr>
        </p:nvSpPr>
        <p:spPr>
          <a:xfrm>
            <a:off x="0" y="0"/>
            <a:ext cx="9161100" cy="2575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04" name="Shape 204"/>
          <p:cNvSpPr/>
          <p:nvPr>
            <p:ph idx="3" type="pic"/>
          </p:nvPr>
        </p:nvSpPr>
        <p:spPr>
          <a:xfrm>
            <a:off x="0" y="2089547"/>
            <a:ext cx="3155400" cy="30540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Master-Placeholder-">
    <p:spTree>
      <p:nvGrpSpPr>
        <p:cNvPr id="205" name="Shape 205"/>
        <p:cNvGrpSpPr/>
        <p:nvPr/>
      </p:nvGrpSpPr>
      <p:grpSpPr>
        <a:xfrm>
          <a:off x="0" y="0"/>
          <a:ext cx="0" cy="0"/>
          <a:chOff x="0" y="0"/>
          <a:chExt cx="0" cy="0"/>
        </a:xfrm>
      </p:grpSpPr>
      <p:sp>
        <p:nvSpPr>
          <p:cNvPr id="206" name="Shape 206"/>
          <p:cNvSpPr/>
          <p:nvPr>
            <p:ph idx="2" type="pic"/>
          </p:nvPr>
        </p:nvSpPr>
        <p:spPr>
          <a:xfrm>
            <a:off x="0" y="0"/>
            <a:ext cx="9161100" cy="3202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07" name="Shape 207"/>
          <p:cNvSpPr/>
          <p:nvPr>
            <p:ph idx="3" type="pic"/>
          </p:nvPr>
        </p:nvSpPr>
        <p:spPr>
          <a:xfrm>
            <a:off x="3422389" y="2179976"/>
            <a:ext cx="2238300" cy="29634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_Master-Placeholder-">
    <p:spTree>
      <p:nvGrpSpPr>
        <p:cNvPr id="208" name="Shape 208"/>
        <p:cNvGrpSpPr/>
        <p:nvPr/>
      </p:nvGrpSpPr>
      <p:grpSpPr>
        <a:xfrm>
          <a:off x="0" y="0"/>
          <a:ext cx="0" cy="0"/>
          <a:chOff x="0" y="0"/>
          <a:chExt cx="0" cy="0"/>
        </a:xfrm>
      </p:grpSpPr>
      <p:sp>
        <p:nvSpPr>
          <p:cNvPr id="209" name="Shape 209"/>
          <p:cNvSpPr/>
          <p:nvPr>
            <p:ph idx="2" type="pic"/>
          </p:nvPr>
        </p:nvSpPr>
        <p:spPr>
          <a:xfrm>
            <a:off x="0" y="0"/>
            <a:ext cx="9161100" cy="3202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10" name="Shape 210"/>
          <p:cNvSpPr/>
          <p:nvPr>
            <p:ph idx="3" type="pic"/>
          </p:nvPr>
        </p:nvSpPr>
        <p:spPr>
          <a:xfrm>
            <a:off x="2808627" y="2571797"/>
            <a:ext cx="1000200" cy="1297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11" name="Shape 211"/>
          <p:cNvSpPr/>
          <p:nvPr>
            <p:ph idx="4" type="pic"/>
          </p:nvPr>
        </p:nvSpPr>
        <p:spPr>
          <a:xfrm>
            <a:off x="4053671" y="2571797"/>
            <a:ext cx="1000200" cy="1297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12" name="Shape 212"/>
          <p:cNvSpPr/>
          <p:nvPr>
            <p:ph idx="5" type="pic"/>
          </p:nvPr>
        </p:nvSpPr>
        <p:spPr>
          <a:xfrm>
            <a:off x="5229004" y="2571797"/>
            <a:ext cx="1000200" cy="1297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_Master-Placeholder-">
    <p:spTree>
      <p:nvGrpSpPr>
        <p:cNvPr id="213" name="Shape 213"/>
        <p:cNvGrpSpPr/>
        <p:nvPr/>
      </p:nvGrpSpPr>
      <p:grpSpPr>
        <a:xfrm>
          <a:off x="0" y="0"/>
          <a:ext cx="0" cy="0"/>
          <a:chOff x="0" y="0"/>
          <a:chExt cx="0" cy="0"/>
        </a:xfrm>
      </p:grpSpPr>
      <p:sp>
        <p:nvSpPr>
          <p:cNvPr id="214" name="Shape 214"/>
          <p:cNvSpPr/>
          <p:nvPr>
            <p:ph idx="2" type="pic"/>
          </p:nvPr>
        </p:nvSpPr>
        <p:spPr>
          <a:xfrm>
            <a:off x="2984527" y="1859553"/>
            <a:ext cx="3135000" cy="2335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Master-Placeholder-">
    <p:spTree>
      <p:nvGrpSpPr>
        <p:cNvPr id="215" name="Shape 215"/>
        <p:cNvGrpSpPr/>
        <p:nvPr/>
      </p:nvGrpSpPr>
      <p:grpSpPr>
        <a:xfrm>
          <a:off x="0" y="0"/>
          <a:ext cx="0" cy="0"/>
          <a:chOff x="0" y="0"/>
          <a:chExt cx="0" cy="0"/>
        </a:xfrm>
      </p:grpSpPr>
      <p:sp>
        <p:nvSpPr>
          <p:cNvPr id="216" name="Shape 216"/>
          <p:cNvSpPr/>
          <p:nvPr>
            <p:ph idx="2" type="pic"/>
          </p:nvPr>
        </p:nvSpPr>
        <p:spPr>
          <a:xfrm>
            <a:off x="0" y="740750"/>
            <a:ext cx="4397400" cy="36462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_Master-Placeholder-">
    <p:spTree>
      <p:nvGrpSpPr>
        <p:cNvPr id="217" name="Shape 217"/>
        <p:cNvGrpSpPr/>
        <p:nvPr/>
      </p:nvGrpSpPr>
      <p:grpSpPr>
        <a:xfrm>
          <a:off x="0" y="0"/>
          <a:ext cx="0" cy="0"/>
          <a:chOff x="0" y="0"/>
          <a:chExt cx="0" cy="0"/>
        </a:xfrm>
      </p:grpSpPr>
      <p:sp>
        <p:nvSpPr>
          <p:cNvPr id="218" name="Shape 218"/>
          <p:cNvSpPr/>
          <p:nvPr>
            <p:ph idx="2" type="pic"/>
          </p:nvPr>
        </p:nvSpPr>
        <p:spPr>
          <a:xfrm>
            <a:off x="3138943" y="1987671"/>
            <a:ext cx="2853600" cy="17745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_Master-Placeholder-">
    <p:spTree>
      <p:nvGrpSpPr>
        <p:cNvPr id="219" name="Shape 219"/>
        <p:cNvGrpSpPr/>
        <p:nvPr/>
      </p:nvGrpSpPr>
      <p:grpSpPr>
        <a:xfrm>
          <a:off x="0" y="0"/>
          <a:ext cx="0" cy="0"/>
          <a:chOff x="0" y="0"/>
          <a:chExt cx="0" cy="0"/>
        </a:xfrm>
      </p:grpSpPr>
      <p:sp>
        <p:nvSpPr>
          <p:cNvPr id="220" name="Shape 220"/>
          <p:cNvSpPr/>
          <p:nvPr>
            <p:ph idx="2" type="pic"/>
          </p:nvPr>
        </p:nvSpPr>
        <p:spPr>
          <a:xfrm>
            <a:off x="1786135" y="730808"/>
            <a:ext cx="1427400" cy="1426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21" name="Shape 221"/>
          <p:cNvSpPr/>
          <p:nvPr>
            <p:ph idx="3" type="pic"/>
          </p:nvPr>
        </p:nvSpPr>
        <p:spPr>
          <a:xfrm>
            <a:off x="6153233" y="730808"/>
            <a:ext cx="1427400" cy="14268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9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_Placeholder-Image">
    <p:spTree>
      <p:nvGrpSpPr>
        <p:cNvPr id="26" name="Shape 26"/>
        <p:cNvGrpSpPr/>
        <p:nvPr/>
      </p:nvGrpSpPr>
      <p:grpSpPr>
        <a:xfrm>
          <a:off x="0" y="0"/>
          <a:ext cx="0" cy="0"/>
          <a:chOff x="0" y="0"/>
          <a:chExt cx="0" cy="0"/>
        </a:xfrm>
      </p:grpSpPr>
      <p:sp>
        <p:nvSpPr>
          <p:cNvPr id="27" name="Shape 27"/>
          <p:cNvSpPr/>
          <p:nvPr>
            <p:ph idx="2" type="pic"/>
          </p:nvPr>
        </p:nvSpPr>
        <p:spPr>
          <a:xfrm>
            <a:off x="457200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8" name="Shape 28"/>
          <p:cNvSpPr/>
          <p:nvPr>
            <p:ph idx="3" type="pic"/>
          </p:nvPr>
        </p:nvSpPr>
        <p:spPr>
          <a:xfrm>
            <a:off x="0" y="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1_Placeholder-Image">
    <p:spTree>
      <p:nvGrpSpPr>
        <p:cNvPr id="29" name="Shape 29"/>
        <p:cNvGrpSpPr/>
        <p:nvPr/>
      </p:nvGrpSpPr>
      <p:grpSpPr>
        <a:xfrm>
          <a:off x="0" y="0"/>
          <a:ext cx="0" cy="0"/>
          <a:chOff x="0" y="0"/>
          <a:chExt cx="0" cy="0"/>
        </a:xfrm>
      </p:grpSpPr>
      <p:sp>
        <p:nvSpPr>
          <p:cNvPr id="30" name="Shape 30"/>
          <p:cNvSpPr/>
          <p:nvPr>
            <p:ph idx="2" type="pic"/>
          </p:nvPr>
        </p:nvSpPr>
        <p:spPr>
          <a:xfrm>
            <a:off x="4572000" y="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31" name="Shape 31"/>
          <p:cNvSpPr/>
          <p:nvPr>
            <p:ph idx="3" type="pic"/>
          </p:nvPr>
        </p:nvSpPr>
        <p:spPr>
          <a:xfrm>
            <a:off x="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3_Placeholder-Image">
    <p:spTree>
      <p:nvGrpSpPr>
        <p:cNvPr id="32" name="Shape 32"/>
        <p:cNvGrpSpPr/>
        <p:nvPr/>
      </p:nvGrpSpPr>
      <p:grpSpPr>
        <a:xfrm>
          <a:off x="0" y="0"/>
          <a:ext cx="0" cy="0"/>
          <a:chOff x="0" y="0"/>
          <a:chExt cx="0" cy="0"/>
        </a:xfrm>
      </p:grpSpPr>
      <p:sp>
        <p:nvSpPr>
          <p:cNvPr id="33" name="Shape 33"/>
          <p:cNvSpPr/>
          <p:nvPr>
            <p:ph idx="2" type="pic"/>
          </p:nvPr>
        </p:nvSpPr>
        <p:spPr>
          <a:xfrm>
            <a:off x="457200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34" name="Shape 34"/>
          <p:cNvSpPr/>
          <p:nvPr>
            <p:ph idx="3" type="pic"/>
          </p:nvPr>
        </p:nvSpPr>
        <p:spPr>
          <a:xfrm>
            <a:off x="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4_Placeholder-Image">
    <p:spTree>
      <p:nvGrpSpPr>
        <p:cNvPr id="35" name="Shape 35"/>
        <p:cNvGrpSpPr/>
        <p:nvPr/>
      </p:nvGrpSpPr>
      <p:grpSpPr>
        <a:xfrm>
          <a:off x="0" y="0"/>
          <a:ext cx="0" cy="0"/>
          <a:chOff x="0" y="0"/>
          <a:chExt cx="0" cy="0"/>
        </a:xfrm>
      </p:grpSpPr>
      <p:sp>
        <p:nvSpPr>
          <p:cNvPr id="36" name="Shape 36"/>
          <p:cNvSpPr/>
          <p:nvPr>
            <p:ph idx="2" type="pic"/>
          </p:nvPr>
        </p:nvSpPr>
        <p:spPr>
          <a:xfrm>
            <a:off x="0" y="257175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37" name="Shape 37"/>
          <p:cNvSpPr/>
          <p:nvPr>
            <p:ph idx="3" type="pic"/>
          </p:nvPr>
        </p:nvSpPr>
        <p:spPr>
          <a:xfrm>
            <a:off x="0" y="0"/>
            <a:ext cx="4572000" cy="2571900"/>
          </a:xfrm>
          <a:prstGeom prst="rect">
            <a:avLst/>
          </a:prstGeom>
          <a:solidFill>
            <a:srgbClr val="F2F2F2"/>
          </a:solidFill>
          <a:ln>
            <a:noFill/>
          </a:ln>
        </p:spPr>
        <p:txBody>
          <a:bodyPr anchorCtr="0" anchor="t" bIns="34300" lIns="34300" spcFirstLastPara="1" rIns="34300" wrap="square" tIns="34300"/>
          <a:lstStyle>
            <a:lvl1pPr indent="0" lvl="0" marL="0" marR="0" rtl="0" algn="l">
              <a:lnSpc>
                <a:spcPct val="90000"/>
              </a:lnSpc>
              <a:spcBef>
                <a:spcPts val="800"/>
              </a:spcBef>
              <a:spcAft>
                <a:spcPts val="0"/>
              </a:spcAft>
              <a:buClr>
                <a:schemeClr val="dk1"/>
              </a:buClr>
              <a:buSzPts val="500"/>
              <a:buFont typeface="Arial"/>
              <a:buNone/>
              <a:defRPr b="0" i="0" sz="1100" u="none" cap="none" strike="noStrike">
                <a:solidFill>
                  <a:schemeClr val="dk1"/>
                </a:solidFill>
                <a:latin typeface="Montserrat"/>
                <a:ea typeface="Montserrat"/>
                <a:cs typeface="Montserrat"/>
                <a:sym typeface="Montserrat"/>
              </a:defRPr>
            </a:lvl1pPr>
            <a:lvl2pPr indent="0" lvl="1" marL="3429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0" lvl="2" marL="6858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0" lvl="3" marL="10287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0" lvl="4" marL="13716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theme" Target="../theme/theme1.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9" name="Shape 9"/>
        <p:cNvGrpSpPr/>
        <p:nvPr/>
      </p:nvGrpSpPr>
      <p:grpSpPr>
        <a:xfrm>
          <a:off x="0" y="0"/>
          <a:ext cx="0" cy="0"/>
          <a:chOff x="0" y="0"/>
          <a:chExt cx="0" cy="0"/>
        </a:xfrm>
      </p:grpSpPr>
      <p:sp>
        <p:nvSpPr>
          <p:cNvPr id="10" name="Shape 10"/>
          <p:cNvSpPr txBox="1"/>
          <p:nvPr>
            <p:ph idx="1" type="body"/>
          </p:nvPr>
        </p:nvSpPr>
        <p:spPr>
          <a:xfrm>
            <a:off x="628650" y="1369219"/>
            <a:ext cx="7886700" cy="3263400"/>
          </a:xfrm>
          <a:prstGeom prst="rect">
            <a:avLst/>
          </a:prstGeom>
          <a:noFill/>
          <a:ln>
            <a:noFill/>
          </a:ln>
        </p:spPr>
        <p:txBody>
          <a:bodyPr anchorCtr="0" anchor="t" bIns="34300" lIns="34300" spcFirstLastPara="1" rIns="34300" wrap="square" tIns="34300"/>
          <a:lstStyle>
            <a:lvl1pPr indent="-228600" lvl="0" marL="457200" marR="0" rtl="0" algn="l">
              <a:lnSpc>
                <a:spcPct val="90000"/>
              </a:lnSpc>
              <a:spcBef>
                <a:spcPts val="800"/>
              </a:spcBef>
              <a:spcAft>
                <a:spcPts val="0"/>
              </a:spcAft>
              <a:buClr>
                <a:schemeClr val="dk1"/>
              </a:buClr>
              <a:buSzPts val="500"/>
              <a:buFont typeface="Arial"/>
              <a:buNone/>
              <a:defRPr b="0" i="0" sz="1800" u="none" cap="none" strike="noStrike">
                <a:solidFill>
                  <a:schemeClr val="dk1"/>
                </a:solidFill>
                <a:latin typeface="Montserrat"/>
                <a:ea typeface="Montserrat"/>
                <a:cs typeface="Montserrat"/>
                <a:sym typeface="Montserrat"/>
              </a:defRPr>
            </a:lvl1pPr>
            <a:lvl2pPr indent="-228600" lvl="1" marL="914400" marR="0" rtl="0" algn="l">
              <a:lnSpc>
                <a:spcPct val="90000"/>
              </a:lnSpc>
              <a:spcBef>
                <a:spcPts val="400"/>
              </a:spcBef>
              <a:spcAft>
                <a:spcPts val="0"/>
              </a:spcAft>
              <a:buClr>
                <a:schemeClr val="dk1"/>
              </a:buClr>
              <a:buSzPts val="500"/>
              <a:buFont typeface="Arial"/>
              <a:buNone/>
              <a:defRPr b="0" i="0" sz="1500" u="none" cap="none" strike="noStrike">
                <a:solidFill>
                  <a:schemeClr val="dk1"/>
                </a:solidFill>
                <a:latin typeface="Montserrat"/>
                <a:ea typeface="Montserrat"/>
                <a:cs typeface="Montserrat"/>
                <a:sym typeface="Montserrat"/>
              </a:defRPr>
            </a:lvl2pPr>
            <a:lvl3pPr indent="-228600" lvl="2" marL="1371600" marR="0" rtl="0" algn="l">
              <a:lnSpc>
                <a:spcPct val="90000"/>
              </a:lnSpc>
              <a:spcBef>
                <a:spcPts val="400"/>
              </a:spcBef>
              <a:spcAft>
                <a:spcPts val="0"/>
              </a:spcAft>
              <a:buClr>
                <a:schemeClr val="dk1"/>
              </a:buClr>
              <a:buSzPts val="500"/>
              <a:buFont typeface="Arial"/>
              <a:buNone/>
              <a:defRPr b="0" i="0" sz="1400" u="none" cap="none" strike="noStrike">
                <a:solidFill>
                  <a:schemeClr val="dk1"/>
                </a:solidFill>
                <a:latin typeface="Montserrat"/>
                <a:ea typeface="Montserrat"/>
                <a:cs typeface="Montserrat"/>
                <a:sym typeface="Montserrat"/>
              </a:defRPr>
            </a:lvl3pPr>
            <a:lvl4pPr indent="-228600" lvl="3" marL="18288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4pPr>
            <a:lvl5pPr indent="-228600" lvl="4" marL="2286000" marR="0" rtl="0" algn="l">
              <a:lnSpc>
                <a:spcPct val="90000"/>
              </a:lnSpc>
              <a:spcBef>
                <a:spcPts val="400"/>
              </a:spcBef>
              <a:spcAft>
                <a:spcPts val="0"/>
              </a:spcAft>
              <a:buClr>
                <a:schemeClr val="dk1"/>
              </a:buClr>
              <a:buSzPts val="500"/>
              <a:buFont typeface="Arial"/>
              <a:buNone/>
              <a:defRPr b="0" i="0" sz="1200" u="none" cap="none" strike="noStrike">
                <a:solidFill>
                  <a:schemeClr val="dk1"/>
                </a:solidFill>
                <a:latin typeface="Montserrat"/>
                <a:ea typeface="Montserrat"/>
                <a:cs typeface="Montserrat"/>
                <a:sym typeface="Montserra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11" name="Shape 11"/>
          <p:cNvSpPr txBox="1"/>
          <p:nvPr>
            <p:ph type="title"/>
          </p:nvPr>
        </p:nvSpPr>
        <p:spPr>
          <a:xfrm>
            <a:off x="628814" y="273844"/>
            <a:ext cx="6990300" cy="994200"/>
          </a:xfrm>
          <a:prstGeom prst="rect">
            <a:avLst/>
          </a:prstGeom>
          <a:noFill/>
          <a:ln>
            <a:noFill/>
          </a:ln>
        </p:spPr>
        <p:txBody>
          <a:bodyPr anchorCtr="0" anchor="ctr" bIns="34300" lIns="34300" spcFirstLastPara="1" rIns="34300" wrap="square" tIns="34300"/>
          <a:lstStyle>
            <a:lvl1pPr indent="0" lvl="0" marL="0" marR="0" rtl="0" algn="l">
              <a:lnSpc>
                <a:spcPct val="90000"/>
              </a:lnSpc>
              <a:spcBef>
                <a:spcPts val="0"/>
              </a:spcBef>
              <a:spcAft>
                <a:spcPts val="0"/>
              </a:spcAft>
              <a:buClr>
                <a:schemeClr val="dk1"/>
              </a:buClr>
              <a:buSzPts val="500"/>
              <a:buFont typeface="Montserrat"/>
              <a:buNone/>
              <a:defRPr b="0" i="0" sz="2300" u="none" cap="none" strike="noStrike">
                <a:solidFill>
                  <a:schemeClr val="dk1"/>
                </a:solidFill>
                <a:latin typeface="Montserrat"/>
                <a:ea typeface="Montserrat"/>
                <a:cs typeface="Montserrat"/>
                <a:sym typeface="Montserrat"/>
              </a:defRPr>
            </a:lvl1pPr>
            <a:lvl2pPr indent="0" lvl="1">
              <a:spcBef>
                <a:spcPts val="0"/>
              </a:spcBef>
              <a:spcAft>
                <a:spcPts val="0"/>
              </a:spcAft>
              <a:buSzPts val="500"/>
              <a:buFont typeface="Arial"/>
              <a:buNone/>
              <a:defRPr sz="700"/>
            </a:lvl2pPr>
            <a:lvl3pPr indent="0" lvl="2">
              <a:spcBef>
                <a:spcPts val="0"/>
              </a:spcBef>
              <a:spcAft>
                <a:spcPts val="0"/>
              </a:spcAft>
              <a:buSzPts val="500"/>
              <a:buFont typeface="Arial"/>
              <a:buNone/>
              <a:defRPr sz="700"/>
            </a:lvl3pPr>
            <a:lvl4pPr indent="0" lvl="3">
              <a:spcBef>
                <a:spcPts val="0"/>
              </a:spcBef>
              <a:spcAft>
                <a:spcPts val="0"/>
              </a:spcAft>
              <a:buSzPts val="500"/>
              <a:buFont typeface="Arial"/>
              <a:buNone/>
              <a:defRPr sz="700"/>
            </a:lvl4pPr>
            <a:lvl5pPr indent="0" lvl="4">
              <a:spcBef>
                <a:spcPts val="0"/>
              </a:spcBef>
              <a:spcAft>
                <a:spcPts val="0"/>
              </a:spcAft>
              <a:buSzPts val="500"/>
              <a:buFont typeface="Arial"/>
              <a:buNone/>
              <a:defRPr sz="700"/>
            </a:lvl5pPr>
            <a:lvl6pPr indent="0" lvl="5">
              <a:spcBef>
                <a:spcPts val="0"/>
              </a:spcBef>
              <a:spcAft>
                <a:spcPts val="0"/>
              </a:spcAft>
              <a:buSzPts val="500"/>
              <a:buFont typeface="Arial"/>
              <a:buNone/>
              <a:defRPr sz="700"/>
            </a:lvl6pPr>
            <a:lvl7pPr indent="0" lvl="6">
              <a:spcBef>
                <a:spcPts val="0"/>
              </a:spcBef>
              <a:spcAft>
                <a:spcPts val="0"/>
              </a:spcAft>
              <a:buSzPts val="500"/>
              <a:buFont typeface="Arial"/>
              <a:buNone/>
              <a:defRPr sz="700"/>
            </a:lvl7pPr>
            <a:lvl8pPr indent="0" lvl="7">
              <a:spcBef>
                <a:spcPts val="0"/>
              </a:spcBef>
              <a:spcAft>
                <a:spcPts val="0"/>
              </a:spcAft>
              <a:buSzPts val="500"/>
              <a:buFont typeface="Arial"/>
              <a:buNone/>
              <a:defRPr sz="700"/>
            </a:lvl8pPr>
            <a:lvl9pPr indent="0" lvl="8">
              <a:spcBef>
                <a:spcPts val="0"/>
              </a:spcBef>
              <a:spcAft>
                <a:spcPts val="0"/>
              </a:spcAft>
              <a:buSzPts val="500"/>
              <a:buFont typeface="Arial"/>
              <a:buNone/>
              <a:defRPr sz="700"/>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10.jp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2.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8.jpg"/><Relationship Id="rId8"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8.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6.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5.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comments" Target="../comments/comment2.xml"/><Relationship Id="rId4" Type="http://schemas.openxmlformats.org/officeDocument/2006/relationships/hyperlink" Target="http://www.greenovateboston.org/crb-leaders" TargetMode="External"/><Relationship Id="rId5"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5.jpg"/><Relationship Id="rId9" Type="http://schemas.openxmlformats.org/officeDocument/2006/relationships/image" Target="../media/image5.jpg"/><Relationship Id="rId5" Type="http://schemas.openxmlformats.org/officeDocument/2006/relationships/image" Target="../media/image11.jpg"/><Relationship Id="rId6" Type="http://schemas.openxmlformats.org/officeDocument/2006/relationships/image" Target="../media/image19.jpg"/><Relationship Id="rId7" Type="http://schemas.openxmlformats.org/officeDocument/2006/relationships/image" Target="../media/image14.jpg"/><Relationship Id="rId8"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b="4780" l="1581" r="1958" t="0"/>
          <a:stretch/>
        </p:blipFill>
        <p:spPr>
          <a:xfrm>
            <a:off x="0" y="0"/>
            <a:ext cx="9141617" cy="5143499"/>
          </a:xfrm>
          <a:prstGeom prst="rect">
            <a:avLst/>
          </a:prstGeom>
          <a:noFill/>
          <a:ln>
            <a:noFill/>
          </a:ln>
        </p:spPr>
      </p:pic>
      <p:sp>
        <p:nvSpPr>
          <p:cNvPr id="228" name="Shape 228"/>
          <p:cNvSpPr/>
          <p:nvPr/>
        </p:nvSpPr>
        <p:spPr>
          <a:xfrm>
            <a:off x="-15370" y="0"/>
            <a:ext cx="9209400" cy="5143500"/>
          </a:xfrm>
          <a:prstGeom prst="rect">
            <a:avLst/>
          </a:prstGeom>
          <a:solidFill>
            <a:schemeClr val="lt1">
              <a:alpha val="6353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9" name="Shape 229"/>
          <p:cNvSpPr txBox="1"/>
          <p:nvPr/>
        </p:nvSpPr>
        <p:spPr>
          <a:xfrm>
            <a:off x="3710089" y="1664136"/>
            <a:ext cx="1720500" cy="2223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rgbClr val="111E2D"/>
              </a:buClr>
              <a:buFont typeface="Montserrat"/>
              <a:buNone/>
            </a:pPr>
            <a:r>
              <a:rPr b="0" i="0" lang="en-US" sz="1200" u="none" cap="none" strike="noStrike">
                <a:solidFill>
                  <a:srgbClr val="111E2D"/>
                </a:solidFill>
                <a:latin typeface="Montserrat"/>
                <a:ea typeface="Montserrat"/>
                <a:cs typeface="Montserrat"/>
                <a:sym typeface="Montserrat"/>
              </a:rPr>
              <a:t>WELCOME TO T</a:t>
            </a:r>
            <a:r>
              <a:rPr lang="en-US" sz="1200">
                <a:solidFill>
                  <a:srgbClr val="111E2D"/>
                </a:solidFill>
                <a:latin typeface="Montserrat"/>
                <a:ea typeface="Montserrat"/>
                <a:cs typeface="Montserrat"/>
                <a:sym typeface="Montserrat"/>
              </a:rPr>
              <a:t>HE</a:t>
            </a:r>
            <a:endParaRPr sz="500"/>
          </a:p>
        </p:txBody>
      </p:sp>
      <p:sp>
        <p:nvSpPr>
          <p:cNvPr id="230" name="Shape 230"/>
          <p:cNvSpPr txBox="1"/>
          <p:nvPr/>
        </p:nvSpPr>
        <p:spPr>
          <a:xfrm>
            <a:off x="1220878" y="1981489"/>
            <a:ext cx="6699000" cy="14196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dk2"/>
              </a:buClr>
              <a:buFont typeface="Montserrat"/>
              <a:buNone/>
            </a:pPr>
            <a:r>
              <a:rPr b="1" i="0" lang="en-US" sz="4500" u="none" cap="none" strike="noStrike">
                <a:solidFill>
                  <a:schemeClr val="dk2"/>
                </a:solidFill>
                <a:latin typeface="Montserrat"/>
                <a:ea typeface="Montserrat"/>
                <a:cs typeface="Montserrat"/>
                <a:sym typeface="Montserrat"/>
              </a:rPr>
              <a:t>CLIMATE READY</a:t>
            </a:r>
            <a:endParaRPr sz="500"/>
          </a:p>
          <a:p>
            <a:pPr indent="0" lvl="0" marL="0" marR="0" rtl="0" algn="ctr">
              <a:lnSpc>
                <a:spcPct val="100000"/>
              </a:lnSpc>
              <a:spcBef>
                <a:spcPts val="0"/>
              </a:spcBef>
              <a:spcAft>
                <a:spcPts val="0"/>
              </a:spcAft>
              <a:buClr>
                <a:schemeClr val="dk2"/>
              </a:buClr>
              <a:buFont typeface="Montserrat"/>
              <a:buNone/>
            </a:pPr>
            <a:r>
              <a:rPr b="1" i="0" lang="en-US" sz="4500" u="none" cap="none" strike="noStrike">
                <a:solidFill>
                  <a:schemeClr val="dk2"/>
                </a:solidFill>
                <a:latin typeface="Montserrat"/>
                <a:ea typeface="Montserrat"/>
                <a:cs typeface="Montserrat"/>
                <a:sym typeface="Montserrat"/>
              </a:rPr>
              <a:t>BOSTO</a:t>
            </a:r>
            <a:r>
              <a:rPr b="1" lang="en-US" sz="4500">
                <a:solidFill>
                  <a:schemeClr val="dk2"/>
                </a:solidFill>
                <a:latin typeface="Montserrat"/>
                <a:ea typeface="Montserrat"/>
                <a:cs typeface="Montserrat"/>
                <a:sym typeface="Montserrat"/>
              </a:rPr>
              <a:t>N LEADERS PRESENTATION</a:t>
            </a:r>
            <a:endParaRPr sz="500"/>
          </a:p>
        </p:txBody>
      </p:sp>
      <p:sp>
        <p:nvSpPr>
          <p:cNvPr id="231" name="Shape 231"/>
          <p:cNvSpPr/>
          <p:nvPr/>
        </p:nvSpPr>
        <p:spPr>
          <a:xfrm>
            <a:off x="3341337" y="4126071"/>
            <a:ext cx="2458200" cy="136500"/>
          </a:xfrm>
          <a:prstGeom prst="rect">
            <a:avLst/>
          </a:prstGeom>
          <a:solidFill>
            <a:srgbClr val="62AA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pic>
        <p:nvPicPr>
          <p:cNvPr id="232" name="Shape 232"/>
          <p:cNvPicPr preferRelativeResize="0"/>
          <p:nvPr/>
        </p:nvPicPr>
        <p:blipFill rotWithShape="1">
          <a:blip r:embed="rId4">
            <a:alphaModFix/>
          </a:blip>
          <a:srcRect b="0" l="0" r="0" t="0"/>
          <a:stretch/>
        </p:blipFill>
        <p:spPr>
          <a:xfrm>
            <a:off x="3459976" y="116073"/>
            <a:ext cx="2066353" cy="9565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Shape 378"/>
          <p:cNvSpPr txBox="1"/>
          <p:nvPr/>
        </p:nvSpPr>
        <p:spPr>
          <a:xfrm>
            <a:off x="5880182" y="896454"/>
            <a:ext cx="2745300" cy="10599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E2D"/>
              </a:buClr>
              <a:buFont typeface="Lora"/>
              <a:buNone/>
            </a:pPr>
            <a:r>
              <a:rPr b="0" i="0" lang="en-US" sz="1200" u="none" cap="none" strike="noStrike">
                <a:solidFill>
                  <a:srgbClr val="111E2D"/>
                </a:solidFill>
                <a:latin typeface="Lora"/>
                <a:ea typeface="Lora"/>
                <a:cs typeface="Lora"/>
                <a:sym typeface="Lora"/>
              </a:rPr>
              <a:t>Boston’s summers may be as hot as </a:t>
            </a:r>
            <a:r>
              <a:rPr b="1" i="0" lang="en-US" sz="1200" u="none" cap="none" strike="noStrike">
                <a:solidFill>
                  <a:srgbClr val="111E2D"/>
                </a:solidFill>
                <a:latin typeface="Lora"/>
                <a:ea typeface="Lora"/>
                <a:cs typeface="Lora"/>
                <a:sym typeface="Lora"/>
              </a:rPr>
              <a:t>Washington, D.C’s in 50 years</a:t>
            </a:r>
            <a:r>
              <a:rPr b="0" i="0" lang="en-US" sz="1200" u="none" cap="none" strike="noStrike">
                <a:solidFill>
                  <a:srgbClr val="111E2D"/>
                </a:solidFill>
                <a:latin typeface="Lora"/>
                <a:ea typeface="Lora"/>
                <a:cs typeface="Lora"/>
                <a:sym typeface="Lora"/>
              </a:rPr>
              <a:t>, and like </a:t>
            </a:r>
            <a:r>
              <a:rPr b="1" i="0" lang="en-US" sz="1200" u="none" cap="none" strike="noStrike">
                <a:solidFill>
                  <a:srgbClr val="111E2D"/>
                </a:solidFill>
                <a:latin typeface="Lora"/>
                <a:ea typeface="Lora"/>
                <a:cs typeface="Lora"/>
                <a:sym typeface="Lora"/>
              </a:rPr>
              <a:t>Birmingham Alabama’s in 80</a:t>
            </a:r>
            <a:r>
              <a:rPr b="0" i="0" lang="en-US" sz="1200" u="none" cap="none" strike="noStrike">
                <a:solidFill>
                  <a:srgbClr val="111E2D"/>
                </a:solidFill>
                <a:latin typeface="Lora"/>
                <a:ea typeface="Lora"/>
                <a:cs typeface="Lora"/>
                <a:sym typeface="Lora"/>
              </a:rPr>
              <a:t>.</a:t>
            </a:r>
            <a:endParaRPr sz="500"/>
          </a:p>
        </p:txBody>
      </p:sp>
      <p:sp>
        <p:nvSpPr>
          <p:cNvPr id="379" name="Shape 379"/>
          <p:cNvSpPr/>
          <p:nvPr/>
        </p:nvSpPr>
        <p:spPr>
          <a:xfrm>
            <a:off x="0" y="24420"/>
            <a:ext cx="9144000" cy="7227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80" name="Shape 380"/>
          <p:cNvSpPr/>
          <p:nvPr/>
        </p:nvSpPr>
        <p:spPr>
          <a:xfrm>
            <a:off x="230" y="0"/>
            <a:ext cx="305700" cy="7833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381" name="Shape 381"/>
          <p:cNvSpPr/>
          <p:nvPr/>
        </p:nvSpPr>
        <p:spPr>
          <a:xfrm>
            <a:off x="5685564" y="805175"/>
            <a:ext cx="2940000" cy="857400"/>
          </a:xfrm>
          <a:prstGeom prst="wedgeRoundRectCallout">
            <a:avLst>
              <a:gd fmla="val -36565" name="adj1"/>
              <a:gd fmla="val 68277" name="adj2"/>
              <a:gd fmla="val 16667" name="adj3"/>
            </a:avLst>
          </a:prstGeom>
          <a:noFill/>
          <a:ln cap="flat" cmpd="sng" w="88900">
            <a:solidFill>
              <a:srgbClr val="FCB614"/>
            </a:solidFill>
            <a:prstDash val="solid"/>
            <a:round/>
            <a:headEnd len="med" w="med" type="none"/>
            <a:tailEnd len="med" w="med" type="none"/>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500" u="none" cap="none" strike="noStrike">
              <a:solidFill>
                <a:schemeClr val="lt1"/>
              </a:solidFill>
              <a:latin typeface="Arial"/>
              <a:ea typeface="Arial"/>
              <a:cs typeface="Arial"/>
              <a:sym typeface="Arial"/>
            </a:endParaRPr>
          </a:p>
        </p:txBody>
      </p:sp>
      <p:pic>
        <p:nvPicPr>
          <p:cNvPr id="382" name="Shape 382"/>
          <p:cNvPicPr preferRelativeResize="0"/>
          <p:nvPr/>
        </p:nvPicPr>
        <p:blipFill rotWithShape="1">
          <a:blip r:embed="rId3">
            <a:alphaModFix/>
          </a:blip>
          <a:srcRect b="0" l="-50" r="0" t="0"/>
          <a:stretch/>
        </p:blipFill>
        <p:spPr>
          <a:xfrm>
            <a:off x="0" y="783246"/>
            <a:ext cx="5195792" cy="4359819"/>
          </a:xfrm>
          <a:prstGeom prst="rect">
            <a:avLst/>
          </a:prstGeom>
          <a:noFill/>
          <a:ln>
            <a:noFill/>
          </a:ln>
        </p:spPr>
      </p:pic>
      <p:pic>
        <p:nvPicPr>
          <p:cNvPr id="383" name="Shape 383"/>
          <p:cNvPicPr preferRelativeResize="0"/>
          <p:nvPr/>
        </p:nvPicPr>
        <p:blipFill rotWithShape="1">
          <a:blip r:embed="rId4">
            <a:alphaModFix/>
          </a:blip>
          <a:srcRect b="0" l="0" r="0" t="0"/>
          <a:stretch/>
        </p:blipFill>
        <p:spPr>
          <a:xfrm>
            <a:off x="3306226" y="1172313"/>
            <a:ext cx="7117643" cy="4335718"/>
          </a:xfrm>
          <a:prstGeom prst="rect">
            <a:avLst/>
          </a:prstGeom>
          <a:noFill/>
          <a:ln>
            <a:noFill/>
          </a:ln>
        </p:spPr>
      </p:pic>
      <p:pic>
        <p:nvPicPr>
          <p:cNvPr id="384" name="Shape 384"/>
          <p:cNvPicPr preferRelativeResize="0"/>
          <p:nvPr/>
        </p:nvPicPr>
        <p:blipFill rotWithShape="1">
          <a:blip r:embed="rId5">
            <a:alphaModFix/>
          </a:blip>
          <a:srcRect b="0" l="0" r="24817" t="0"/>
          <a:stretch/>
        </p:blipFill>
        <p:spPr>
          <a:xfrm>
            <a:off x="234" y="783244"/>
            <a:ext cx="5197148" cy="4359825"/>
          </a:xfrm>
          <a:prstGeom prst="rect">
            <a:avLst/>
          </a:prstGeom>
          <a:noFill/>
          <a:ln>
            <a:noFill/>
          </a:ln>
        </p:spPr>
      </p:pic>
      <p:sp>
        <p:nvSpPr>
          <p:cNvPr id="385" name="Shape 385"/>
          <p:cNvSpPr txBox="1"/>
          <p:nvPr/>
        </p:nvSpPr>
        <p:spPr>
          <a:xfrm>
            <a:off x="234" y="4902816"/>
            <a:ext cx="1080300" cy="189300"/>
          </a:xfrm>
          <a:prstGeom prst="rect">
            <a:avLst/>
          </a:prstGeom>
          <a:noFill/>
          <a:ln>
            <a:noFill/>
          </a:ln>
        </p:spPr>
        <p:txBody>
          <a:bodyPr anchorCtr="0" anchor="t" bIns="34300" lIns="34300" spcFirstLastPara="1" rIns="34300" wrap="square" tIns="34300">
            <a:noAutofit/>
          </a:bodyPr>
          <a:lstStyle/>
          <a:p>
            <a:pPr indent="0" lvl="0" marL="0" rtl="0">
              <a:spcBef>
                <a:spcPts val="0"/>
              </a:spcBef>
              <a:spcAft>
                <a:spcPts val="0"/>
              </a:spcAft>
              <a:buClr>
                <a:schemeClr val="dk1"/>
              </a:buClr>
              <a:buFont typeface="Calibri"/>
              <a:buNone/>
            </a:pPr>
            <a:r>
              <a:rPr b="1" lang="en-US" sz="500">
                <a:latin typeface="Lora"/>
                <a:ea typeface="Lora"/>
                <a:cs typeface="Lora"/>
                <a:sym typeface="Lora"/>
              </a:rPr>
              <a:t>Photo credit: Sarah Nichols, Kids with Fountain</a:t>
            </a:r>
            <a:endParaRPr b="1" sz="500">
              <a:latin typeface="Lora"/>
              <a:ea typeface="Lora"/>
              <a:cs typeface="Lora"/>
              <a:sym typeface="Lora"/>
            </a:endParaRPr>
          </a:p>
        </p:txBody>
      </p:sp>
      <p:sp>
        <p:nvSpPr>
          <p:cNvPr id="386" name="Shape 386"/>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MORE HOT DAYS</a:t>
            </a:r>
            <a:endParaRPr sz="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pic>
        <p:nvPicPr>
          <p:cNvPr id="392" name="Shape 392"/>
          <p:cNvPicPr preferRelativeResize="0"/>
          <p:nvPr/>
        </p:nvPicPr>
        <p:blipFill rotWithShape="1">
          <a:blip r:embed="rId3">
            <a:alphaModFix/>
          </a:blip>
          <a:srcRect b="6895" l="15349" r="9811" t="18153"/>
          <a:stretch/>
        </p:blipFill>
        <p:spPr>
          <a:xfrm>
            <a:off x="462294" y="0"/>
            <a:ext cx="8217274" cy="5143500"/>
          </a:xfrm>
          <a:prstGeom prst="rect">
            <a:avLst/>
          </a:prstGeom>
          <a:noFill/>
          <a:ln>
            <a:noFill/>
          </a:ln>
        </p:spPr>
      </p:pic>
      <p:sp>
        <p:nvSpPr>
          <p:cNvPr id="393" name="Shape 393"/>
          <p:cNvSpPr/>
          <p:nvPr/>
        </p:nvSpPr>
        <p:spPr>
          <a:xfrm>
            <a:off x="0" y="5"/>
            <a:ext cx="9144000" cy="7227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94" name="Shape 394"/>
          <p:cNvSpPr/>
          <p:nvPr/>
        </p:nvSpPr>
        <p:spPr>
          <a:xfrm>
            <a:off x="230" y="0"/>
            <a:ext cx="305700" cy="7227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395" name="Shape 395"/>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HEAT ISLAND EXPOSURE</a:t>
            </a:r>
            <a:endParaRPr sz="500"/>
          </a:p>
        </p:txBody>
      </p:sp>
      <p:sp>
        <p:nvSpPr>
          <p:cNvPr id="396" name="Shape 396"/>
          <p:cNvSpPr/>
          <p:nvPr/>
        </p:nvSpPr>
        <p:spPr>
          <a:xfrm>
            <a:off x="0" y="4420917"/>
            <a:ext cx="9144000" cy="722700"/>
          </a:xfrm>
          <a:prstGeom prst="rect">
            <a:avLst/>
          </a:prstGeom>
          <a:solidFill>
            <a:srgbClr val="FFFFFF">
              <a:alpha val="5267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97" name="Shape 397"/>
          <p:cNvSpPr txBox="1"/>
          <p:nvPr/>
        </p:nvSpPr>
        <p:spPr>
          <a:xfrm>
            <a:off x="450023" y="4474950"/>
            <a:ext cx="8219400" cy="345300"/>
          </a:xfrm>
          <a:prstGeom prst="rect">
            <a:avLst/>
          </a:prstGeom>
          <a:noFill/>
          <a:ln>
            <a:noFill/>
          </a:ln>
        </p:spPr>
        <p:txBody>
          <a:bodyPr anchorCtr="0" anchor="t" bIns="34300" lIns="34300" spcFirstLastPara="1" rIns="34300" wrap="square" tIns="34300">
            <a:noAutofit/>
          </a:bodyPr>
          <a:lstStyle/>
          <a:p>
            <a:pPr indent="0" lvl="0" marL="0" rtl="0">
              <a:spcBef>
                <a:spcPts val="0"/>
              </a:spcBef>
              <a:spcAft>
                <a:spcPts val="0"/>
              </a:spcAft>
              <a:buNone/>
            </a:pPr>
            <a:r>
              <a:rPr b="1" lang="en-US" sz="1300">
                <a:solidFill>
                  <a:srgbClr val="111D2C"/>
                </a:solidFill>
                <a:latin typeface="Lora"/>
                <a:ea typeface="Lora"/>
                <a:cs typeface="Lora"/>
                <a:sym typeface="Lora"/>
              </a:rPr>
              <a:t>Heat waves</a:t>
            </a:r>
            <a:r>
              <a:rPr b="1" lang="en-US" sz="1300">
                <a:solidFill>
                  <a:srgbClr val="111D2C"/>
                </a:solidFill>
                <a:latin typeface="Montserrat"/>
                <a:ea typeface="Montserrat"/>
                <a:cs typeface="Montserrat"/>
                <a:sym typeface="Montserrat"/>
              </a:rPr>
              <a:t> </a:t>
            </a:r>
            <a:r>
              <a:rPr lang="en-US" sz="1300">
                <a:solidFill>
                  <a:srgbClr val="111D2C"/>
                </a:solidFill>
                <a:latin typeface="Lora"/>
                <a:ea typeface="Lora"/>
                <a:cs typeface="Lora"/>
                <a:sym typeface="Lora"/>
              </a:rPr>
              <a:t>affect children and older adults at higher rates</a:t>
            </a:r>
            <a:endParaRPr b="1" sz="1100">
              <a:solidFill>
                <a:srgbClr val="111D2C"/>
              </a:solidFill>
              <a:latin typeface="Montserrat"/>
              <a:ea typeface="Montserrat"/>
              <a:cs typeface="Montserrat"/>
              <a:sym typeface="Montserrat"/>
            </a:endParaRPr>
          </a:p>
        </p:txBody>
      </p:sp>
      <p:sp>
        <p:nvSpPr>
          <p:cNvPr id="398" name="Shape 398"/>
          <p:cNvSpPr/>
          <p:nvPr/>
        </p:nvSpPr>
        <p:spPr>
          <a:xfrm>
            <a:off x="81715" y="4504076"/>
            <a:ext cx="305700" cy="142200"/>
          </a:xfrm>
          <a:prstGeom prst="homePlate">
            <a:avLst>
              <a:gd fmla="val 50000" name="adj"/>
            </a:avLst>
          </a:prstGeom>
          <a:solidFill>
            <a:srgbClr val="FCB614"/>
          </a:solidFill>
          <a:ln>
            <a:noFill/>
          </a:ln>
        </p:spPr>
        <p:txBody>
          <a:bodyPr anchorCtr="0" anchor="ctr" bIns="17150" lIns="34300" spcFirstLastPara="1" rIns="34300" wrap="square" tIns="17150">
            <a:noAutofit/>
          </a:bodyPr>
          <a:lstStyle/>
          <a:p>
            <a:pPr indent="0" lvl="0" marL="0" marR="0" rtl="0">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399" name="Shape 399"/>
          <p:cNvSpPr txBox="1"/>
          <p:nvPr/>
        </p:nvSpPr>
        <p:spPr>
          <a:xfrm>
            <a:off x="450023" y="4820100"/>
            <a:ext cx="8219400" cy="345300"/>
          </a:xfrm>
          <a:prstGeom prst="rect">
            <a:avLst/>
          </a:prstGeom>
          <a:noFill/>
          <a:ln>
            <a:noFill/>
          </a:ln>
        </p:spPr>
        <p:txBody>
          <a:bodyPr anchorCtr="0" anchor="t" bIns="34300" lIns="34300" spcFirstLastPara="1" rIns="34300" wrap="square" tIns="34300">
            <a:noAutofit/>
          </a:bodyPr>
          <a:lstStyle/>
          <a:p>
            <a:pPr indent="0" lvl="0" marL="0">
              <a:spcBef>
                <a:spcPts val="0"/>
              </a:spcBef>
              <a:spcAft>
                <a:spcPts val="0"/>
              </a:spcAft>
              <a:buClr>
                <a:schemeClr val="dk2"/>
              </a:buClr>
              <a:buSzPts val="400"/>
              <a:buFont typeface="Arial"/>
              <a:buNone/>
            </a:pPr>
            <a:r>
              <a:rPr b="1" lang="en-US" sz="1300">
                <a:solidFill>
                  <a:srgbClr val="111D2C"/>
                </a:solidFill>
                <a:latin typeface="Lora"/>
                <a:ea typeface="Lora"/>
                <a:cs typeface="Lora"/>
                <a:sym typeface="Lora"/>
              </a:rPr>
              <a:t>Heat island exposure</a:t>
            </a:r>
            <a:r>
              <a:rPr b="1" lang="en-US" sz="1300">
                <a:solidFill>
                  <a:srgbClr val="111D2C"/>
                </a:solidFill>
                <a:latin typeface="Montserrat"/>
                <a:ea typeface="Montserrat"/>
                <a:cs typeface="Montserrat"/>
                <a:sym typeface="Montserrat"/>
              </a:rPr>
              <a:t> </a:t>
            </a:r>
            <a:r>
              <a:rPr lang="en-US" sz="1300">
                <a:solidFill>
                  <a:srgbClr val="111D2C"/>
                </a:solidFill>
                <a:latin typeface="Lora"/>
                <a:ea typeface="Lora"/>
                <a:cs typeface="Lora"/>
                <a:sym typeface="Lora"/>
              </a:rPr>
              <a:t>is also greater in neighborhoods with</a:t>
            </a:r>
            <a:r>
              <a:rPr b="1" lang="en-US" sz="1300">
                <a:solidFill>
                  <a:srgbClr val="111D2C"/>
                </a:solidFill>
                <a:latin typeface="Montserrat"/>
                <a:ea typeface="Montserrat"/>
                <a:cs typeface="Montserrat"/>
                <a:sym typeface="Montserrat"/>
              </a:rPr>
              <a:t> </a:t>
            </a:r>
            <a:r>
              <a:rPr b="1" lang="en-US" sz="1300">
                <a:solidFill>
                  <a:srgbClr val="111D2C"/>
                </a:solidFill>
                <a:latin typeface="Lora"/>
                <a:ea typeface="Lora"/>
                <a:cs typeface="Lora"/>
                <a:sym typeface="Lora"/>
              </a:rPr>
              <a:t>limited green space. </a:t>
            </a:r>
            <a:endParaRPr b="1" sz="1300">
              <a:solidFill>
                <a:srgbClr val="111D2C"/>
              </a:solidFill>
              <a:latin typeface="Lora"/>
              <a:ea typeface="Lora"/>
              <a:cs typeface="Lora"/>
              <a:sym typeface="Lora"/>
            </a:endParaRPr>
          </a:p>
          <a:p>
            <a:pPr indent="0" lvl="0" marL="0" rtl="0">
              <a:spcBef>
                <a:spcPts val="0"/>
              </a:spcBef>
              <a:spcAft>
                <a:spcPts val="0"/>
              </a:spcAft>
              <a:buNone/>
            </a:pPr>
            <a:r>
              <a:t/>
            </a:r>
            <a:endParaRPr b="1" sz="1100">
              <a:solidFill>
                <a:srgbClr val="111D2C"/>
              </a:solidFill>
              <a:latin typeface="Montserrat"/>
              <a:ea typeface="Montserrat"/>
              <a:cs typeface="Montserrat"/>
              <a:sym typeface="Montserrat"/>
            </a:endParaRPr>
          </a:p>
          <a:p>
            <a:pPr indent="0" lvl="0" marL="0" rtl="0">
              <a:spcBef>
                <a:spcPts val="0"/>
              </a:spcBef>
              <a:spcAft>
                <a:spcPts val="0"/>
              </a:spcAft>
              <a:buNone/>
            </a:pPr>
            <a:r>
              <a:t/>
            </a:r>
            <a:endParaRPr b="1" sz="1100">
              <a:solidFill>
                <a:srgbClr val="111D2C"/>
              </a:solidFill>
              <a:latin typeface="Montserrat"/>
              <a:ea typeface="Montserrat"/>
              <a:cs typeface="Montserrat"/>
              <a:sym typeface="Montserrat"/>
            </a:endParaRPr>
          </a:p>
        </p:txBody>
      </p:sp>
      <p:sp>
        <p:nvSpPr>
          <p:cNvPr id="400" name="Shape 400"/>
          <p:cNvSpPr/>
          <p:nvPr/>
        </p:nvSpPr>
        <p:spPr>
          <a:xfrm>
            <a:off x="81715" y="4870301"/>
            <a:ext cx="305700" cy="142200"/>
          </a:xfrm>
          <a:prstGeom prst="homePlate">
            <a:avLst>
              <a:gd fmla="val 50000" name="adj"/>
            </a:avLst>
          </a:prstGeom>
          <a:solidFill>
            <a:srgbClr val="FCB614"/>
          </a:solidFill>
          <a:ln>
            <a:noFill/>
          </a:ln>
        </p:spPr>
        <p:txBody>
          <a:bodyPr anchorCtr="0" anchor="ctr" bIns="17150" lIns="34300" spcFirstLastPara="1" rIns="34300" wrap="square" tIns="17150">
            <a:noAutofit/>
          </a:bodyPr>
          <a:lstStyle/>
          <a:p>
            <a:pPr indent="0" lvl="0" marL="0" marR="0" rtl="0">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Shape 405"/>
          <p:cNvSpPr/>
          <p:nvPr/>
        </p:nvSpPr>
        <p:spPr>
          <a:xfrm>
            <a:off x="4920872" y="1356779"/>
            <a:ext cx="3222300" cy="8985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000000"/>
              </a:buClr>
              <a:buFont typeface="Lora"/>
              <a:buNone/>
            </a:pPr>
            <a:r>
              <a:rPr b="0" i="0" lang="en-US" sz="1200" u="none" cap="none" strike="noStrike">
                <a:solidFill>
                  <a:srgbClr val="000000"/>
                </a:solidFill>
                <a:latin typeface="Lora"/>
                <a:ea typeface="Lora"/>
                <a:cs typeface="Lora"/>
                <a:sym typeface="Lora"/>
              </a:rPr>
              <a:t>By 2060, heavy precipitation events could drop </a:t>
            </a:r>
            <a:r>
              <a:rPr b="1" i="0" lang="en-US" sz="1200" u="none" cap="none" strike="noStrike">
                <a:solidFill>
                  <a:srgbClr val="000000"/>
                </a:solidFill>
                <a:latin typeface="Lora"/>
                <a:ea typeface="Lora"/>
                <a:cs typeface="Lora"/>
                <a:sym typeface="Lora"/>
              </a:rPr>
              <a:t>more than 6 inches</a:t>
            </a:r>
            <a:r>
              <a:rPr b="0" i="0" lang="en-US" sz="1200" u="none" cap="none" strike="noStrike">
                <a:solidFill>
                  <a:srgbClr val="000000"/>
                </a:solidFill>
                <a:latin typeface="Lora"/>
                <a:ea typeface="Lora"/>
                <a:cs typeface="Lora"/>
                <a:sym typeface="Lora"/>
              </a:rPr>
              <a:t> of water within </a:t>
            </a:r>
            <a:r>
              <a:rPr b="1" i="0" lang="en-US" sz="1200" u="none" cap="none" strike="noStrike">
                <a:solidFill>
                  <a:srgbClr val="000000"/>
                </a:solidFill>
                <a:latin typeface="Lora"/>
                <a:ea typeface="Lora"/>
                <a:cs typeface="Lora"/>
                <a:sym typeface="Lora"/>
              </a:rPr>
              <a:t>24 hours</a:t>
            </a:r>
            <a:r>
              <a:rPr b="0" i="0" lang="en-US" sz="1200" u="none" cap="none" strike="noStrike">
                <a:solidFill>
                  <a:srgbClr val="000000"/>
                </a:solidFill>
                <a:latin typeface="Lora"/>
                <a:ea typeface="Lora"/>
                <a:cs typeface="Lora"/>
                <a:sym typeface="Lora"/>
              </a:rPr>
              <a:t>, which is the height of an average city curb, and </a:t>
            </a:r>
            <a:r>
              <a:rPr b="1" i="0" lang="en-US" sz="1200" u="none" cap="none" strike="noStrike">
                <a:solidFill>
                  <a:srgbClr val="000000"/>
                </a:solidFill>
                <a:latin typeface="Lora"/>
                <a:ea typeface="Lora"/>
                <a:cs typeface="Lora"/>
                <a:sym typeface="Lora"/>
              </a:rPr>
              <a:t>20% more </a:t>
            </a:r>
            <a:r>
              <a:rPr b="0" i="0" lang="en-US" sz="1200" u="none" cap="none" strike="noStrike">
                <a:solidFill>
                  <a:srgbClr val="000000"/>
                </a:solidFill>
                <a:latin typeface="Lora"/>
                <a:ea typeface="Lora"/>
                <a:cs typeface="Lora"/>
                <a:sym typeface="Lora"/>
              </a:rPr>
              <a:t>than what we get now. </a:t>
            </a:r>
            <a:endParaRPr sz="500"/>
          </a:p>
        </p:txBody>
      </p:sp>
      <p:pic>
        <p:nvPicPr>
          <p:cNvPr id="406" name="Shape 406"/>
          <p:cNvPicPr preferRelativeResize="0"/>
          <p:nvPr/>
        </p:nvPicPr>
        <p:blipFill rotWithShape="1">
          <a:blip r:embed="rId3">
            <a:alphaModFix/>
          </a:blip>
          <a:srcRect b="0" l="0" r="0" t="0"/>
          <a:stretch/>
        </p:blipFill>
        <p:spPr>
          <a:xfrm>
            <a:off x="3736134" y="2007763"/>
            <a:ext cx="5715000" cy="3334329"/>
          </a:xfrm>
          <a:prstGeom prst="rect">
            <a:avLst/>
          </a:prstGeom>
          <a:noFill/>
          <a:ln>
            <a:noFill/>
          </a:ln>
        </p:spPr>
      </p:pic>
      <p:sp>
        <p:nvSpPr>
          <p:cNvPr id="407" name="Shape 407"/>
          <p:cNvSpPr/>
          <p:nvPr/>
        </p:nvSpPr>
        <p:spPr>
          <a:xfrm>
            <a:off x="230" y="0"/>
            <a:ext cx="305700" cy="7593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08" name="Shape 408"/>
          <p:cNvSpPr/>
          <p:nvPr/>
        </p:nvSpPr>
        <p:spPr>
          <a:xfrm>
            <a:off x="4759218" y="1226651"/>
            <a:ext cx="3471000" cy="1028700"/>
          </a:xfrm>
          <a:prstGeom prst="wedgeRoundRectCallout">
            <a:avLst>
              <a:gd fmla="val -36565" name="adj1"/>
              <a:gd fmla="val 68277" name="adj2"/>
              <a:gd fmla="val 16667" name="adj3"/>
            </a:avLst>
          </a:prstGeom>
          <a:noFill/>
          <a:ln cap="flat" cmpd="sng" w="88900">
            <a:solidFill>
              <a:srgbClr val="FCB614"/>
            </a:solidFill>
            <a:prstDash val="solid"/>
            <a:round/>
            <a:headEnd len="med" w="med" type="none"/>
            <a:tailEnd len="med" w="med" type="none"/>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500" u="none" cap="none" strike="noStrike">
              <a:solidFill>
                <a:schemeClr val="lt1"/>
              </a:solidFill>
              <a:latin typeface="Arial"/>
              <a:ea typeface="Arial"/>
              <a:cs typeface="Arial"/>
              <a:sym typeface="Arial"/>
            </a:endParaRPr>
          </a:p>
        </p:txBody>
      </p:sp>
      <p:pic>
        <p:nvPicPr>
          <p:cNvPr id="409" name="Shape 409"/>
          <p:cNvPicPr preferRelativeResize="0"/>
          <p:nvPr/>
        </p:nvPicPr>
        <p:blipFill rotWithShape="1">
          <a:blip r:embed="rId4">
            <a:alphaModFix/>
          </a:blip>
          <a:srcRect b="18256" l="0" r="3324" t="17726"/>
          <a:stretch/>
        </p:blipFill>
        <p:spPr>
          <a:xfrm>
            <a:off x="229" y="759278"/>
            <a:ext cx="3725258" cy="4385100"/>
          </a:xfrm>
          <a:prstGeom prst="rect">
            <a:avLst/>
          </a:prstGeom>
          <a:noFill/>
          <a:ln>
            <a:noFill/>
          </a:ln>
        </p:spPr>
      </p:pic>
      <p:sp>
        <p:nvSpPr>
          <p:cNvPr id="410" name="Shape 410"/>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INCREASED PRECIPITATION</a:t>
            </a:r>
            <a:endParaRPr sz="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pic>
        <p:nvPicPr>
          <p:cNvPr id="415" name="Shape 415"/>
          <p:cNvPicPr preferRelativeResize="0"/>
          <p:nvPr/>
        </p:nvPicPr>
        <p:blipFill>
          <a:blip r:embed="rId3">
            <a:alphaModFix/>
          </a:blip>
          <a:stretch>
            <a:fillRect/>
          </a:stretch>
        </p:blipFill>
        <p:spPr>
          <a:xfrm>
            <a:off x="655071" y="-228599"/>
            <a:ext cx="7831822" cy="5625581"/>
          </a:xfrm>
          <a:prstGeom prst="rect">
            <a:avLst/>
          </a:prstGeom>
          <a:noFill/>
          <a:ln>
            <a:noFill/>
          </a:ln>
        </p:spPr>
      </p:pic>
      <p:sp>
        <p:nvSpPr>
          <p:cNvPr id="416" name="Shape 416"/>
          <p:cNvSpPr/>
          <p:nvPr/>
        </p:nvSpPr>
        <p:spPr>
          <a:xfrm>
            <a:off x="0" y="5"/>
            <a:ext cx="9144000" cy="722400"/>
          </a:xfrm>
          <a:prstGeom prst="rect">
            <a:avLst/>
          </a:prstGeom>
          <a:solidFill>
            <a:schemeClr val="lt1">
              <a:alpha val="52941"/>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417" name="Shape 417"/>
          <p:cNvSpPr/>
          <p:nvPr/>
        </p:nvSpPr>
        <p:spPr>
          <a:xfrm>
            <a:off x="230" y="0"/>
            <a:ext cx="305700" cy="7224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18" name="Shape 418"/>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STORMWATER FLOODING</a:t>
            </a:r>
            <a:endParaRPr sz="500"/>
          </a:p>
        </p:txBody>
      </p:sp>
      <p:sp>
        <p:nvSpPr>
          <p:cNvPr id="419" name="Shape 419"/>
          <p:cNvSpPr/>
          <p:nvPr/>
        </p:nvSpPr>
        <p:spPr>
          <a:xfrm>
            <a:off x="5806681" y="3935212"/>
            <a:ext cx="305700" cy="12084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20" name="Shape 420"/>
          <p:cNvSpPr txBox="1"/>
          <p:nvPr/>
        </p:nvSpPr>
        <p:spPr>
          <a:xfrm>
            <a:off x="6112423" y="3935213"/>
            <a:ext cx="2681400" cy="427800"/>
          </a:xfrm>
          <a:prstGeom prst="rect">
            <a:avLst/>
          </a:prstGeom>
          <a:solidFill>
            <a:schemeClr val="lt2"/>
          </a:solidFill>
          <a:ln>
            <a:noFill/>
          </a:ln>
        </p:spPr>
        <p:txBody>
          <a:bodyPr anchorCtr="0" anchor="t" bIns="34300" lIns="34300" spcFirstLastPara="1" rIns="34300" wrap="square" tIns="34300">
            <a:noAutofit/>
          </a:bodyPr>
          <a:lstStyle/>
          <a:p>
            <a:pPr indent="0" lvl="0" marL="0" rtl="0">
              <a:spcBef>
                <a:spcPts val="0"/>
              </a:spcBef>
              <a:spcAft>
                <a:spcPts val="0"/>
              </a:spcAft>
              <a:buNone/>
            </a:pPr>
            <a:r>
              <a:rPr b="1" lang="en-US" sz="1000">
                <a:solidFill>
                  <a:schemeClr val="accent4"/>
                </a:solidFill>
                <a:latin typeface="Montserrat"/>
                <a:ea typeface="Montserrat"/>
                <a:cs typeface="Montserrat"/>
                <a:sym typeface="Montserrat"/>
              </a:rPr>
              <a:t>STORMWATER FLOODING FROM INCREASED PRECIPITATION</a:t>
            </a:r>
            <a:endParaRPr b="1" sz="1000">
              <a:solidFill>
                <a:schemeClr val="accent4"/>
              </a:solidFill>
              <a:latin typeface="Montserrat"/>
              <a:ea typeface="Montserrat"/>
              <a:cs typeface="Montserrat"/>
              <a:sym typeface="Montserrat"/>
            </a:endParaRPr>
          </a:p>
        </p:txBody>
      </p:sp>
      <p:pic>
        <p:nvPicPr>
          <p:cNvPr id="421" name="Shape 421"/>
          <p:cNvPicPr preferRelativeResize="0"/>
          <p:nvPr/>
        </p:nvPicPr>
        <p:blipFill rotWithShape="1">
          <a:blip r:embed="rId4">
            <a:alphaModFix/>
          </a:blip>
          <a:srcRect b="0" l="0" r="0" t="26567"/>
          <a:stretch/>
        </p:blipFill>
        <p:spPr>
          <a:xfrm>
            <a:off x="6112423" y="4358353"/>
            <a:ext cx="3161549" cy="8784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25" name="Shape 425"/>
        <p:cNvGrpSpPr/>
        <p:nvPr/>
      </p:nvGrpSpPr>
      <p:grpSpPr>
        <a:xfrm>
          <a:off x="0" y="0"/>
          <a:ext cx="0" cy="0"/>
          <a:chOff x="0" y="0"/>
          <a:chExt cx="0" cy="0"/>
        </a:xfrm>
      </p:grpSpPr>
      <p:sp>
        <p:nvSpPr>
          <p:cNvPr id="426" name="Shape 426"/>
          <p:cNvSpPr/>
          <p:nvPr/>
        </p:nvSpPr>
        <p:spPr>
          <a:xfrm>
            <a:off x="2539038" y="3114371"/>
            <a:ext cx="1275900" cy="12759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427" name="Shape 427"/>
          <p:cNvSpPr/>
          <p:nvPr/>
        </p:nvSpPr>
        <p:spPr>
          <a:xfrm>
            <a:off x="3617432" y="944733"/>
            <a:ext cx="1275900" cy="12759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lt1"/>
              </a:solidFill>
              <a:latin typeface="Montserrat"/>
              <a:ea typeface="Montserrat"/>
              <a:cs typeface="Montserrat"/>
              <a:sym typeface="Montserrat"/>
            </a:endParaRPr>
          </a:p>
        </p:txBody>
      </p:sp>
      <p:pic>
        <p:nvPicPr>
          <p:cNvPr id="428" name="Shape 428"/>
          <p:cNvPicPr preferRelativeResize="0"/>
          <p:nvPr/>
        </p:nvPicPr>
        <p:blipFill rotWithShape="1">
          <a:blip r:embed="rId4">
            <a:alphaModFix/>
          </a:blip>
          <a:srcRect b="0" l="0" r="0" t="0"/>
          <a:stretch/>
        </p:blipFill>
        <p:spPr>
          <a:xfrm>
            <a:off x="778985" y="1638036"/>
            <a:ext cx="4359475" cy="2992211"/>
          </a:xfrm>
          <a:prstGeom prst="rect">
            <a:avLst/>
          </a:prstGeom>
          <a:noFill/>
          <a:ln>
            <a:noFill/>
          </a:ln>
        </p:spPr>
      </p:pic>
      <p:sp>
        <p:nvSpPr>
          <p:cNvPr id="429" name="Shape 429"/>
          <p:cNvSpPr/>
          <p:nvPr/>
        </p:nvSpPr>
        <p:spPr>
          <a:xfrm>
            <a:off x="6167966" y="2200838"/>
            <a:ext cx="615000" cy="2424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2591A9"/>
              </a:buClr>
              <a:buFont typeface="Montserrat"/>
              <a:buNone/>
            </a:pPr>
            <a:r>
              <a:rPr b="1" i="0" lang="en-US" sz="1400" u="none" cap="none" strike="noStrike">
                <a:solidFill>
                  <a:srgbClr val="2591A9"/>
                </a:solidFill>
                <a:latin typeface="Montserrat"/>
                <a:ea typeface="Montserrat"/>
                <a:cs typeface="Montserrat"/>
                <a:sym typeface="Montserrat"/>
              </a:rPr>
              <a:t>6.11</a:t>
            </a:r>
            <a:r>
              <a:rPr b="0" i="0" lang="en-US" sz="1400" u="none" cap="none" strike="noStrike">
                <a:solidFill>
                  <a:srgbClr val="2CA6C0"/>
                </a:solidFill>
                <a:latin typeface="Montserrat"/>
                <a:ea typeface="Montserrat"/>
                <a:cs typeface="Montserrat"/>
                <a:sym typeface="Montserrat"/>
              </a:rPr>
              <a:t>’</a:t>
            </a:r>
            <a:endParaRPr sz="500"/>
          </a:p>
        </p:txBody>
      </p:sp>
      <p:sp>
        <p:nvSpPr>
          <p:cNvPr id="430" name="Shape 430"/>
          <p:cNvSpPr/>
          <p:nvPr/>
        </p:nvSpPr>
        <p:spPr>
          <a:xfrm>
            <a:off x="5063212" y="4290720"/>
            <a:ext cx="3439500" cy="219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dk1"/>
              </a:buClr>
              <a:buFont typeface="Montserrat"/>
              <a:buNone/>
            </a:pPr>
            <a:r>
              <a:rPr b="1" i="0" lang="en-US" sz="1200" u="none" cap="none" strike="noStrike">
                <a:solidFill>
                  <a:schemeClr val="dk1"/>
                </a:solidFill>
                <a:latin typeface="Montserrat"/>
                <a:ea typeface="Montserrat"/>
                <a:cs typeface="Montserrat"/>
                <a:sym typeface="Montserrat"/>
              </a:rPr>
              <a:t>KEVIN GARNETT</a:t>
            </a:r>
            <a:endParaRPr sz="500"/>
          </a:p>
        </p:txBody>
      </p:sp>
      <p:sp>
        <p:nvSpPr>
          <p:cNvPr id="431" name="Shape 431"/>
          <p:cNvSpPr/>
          <p:nvPr/>
        </p:nvSpPr>
        <p:spPr>
          <a:xfrm>
            <a:off x="5741443" y="1189024"/>
            <a:ext cx="2787900" cy="14964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000000"/>
              </a:buClr>
              <a:buFont typeface="Lora"/>
              <a:buNone/>
            </a:pPr>
            <a:r>
              <a:rPr b="0" i="0" lang="en-US" sz="1200" u="none" cap="none" strike="noStrike">
                <a:solidFill>
                  <a:srgbClr val="000000"/>
                </a:solidFill>
                <a:latin typeface="Lora"/>
                <a:ea typeface="Lora"/>
                <a:cs typeface="Lora"/>
                <a:sym typeface="Lora"/>
              </a:rPr>
              <a:t>Without reducing emissions, at least </a:t>
            </a:r>
            <a:r>
              <a:rPr b="1" i="0" lang="en-US" sz="1200" u="none" cap="none" strike="noStrike">
                <a:solidFill>
                  <a:srgbClr val="000000"/>
                </a:solidFill>
                <a:latin typeface="Lora"/>
                <a:ea typeface="Lora"/>
                <a:cs typeface="Lora"/>
                <a:sym typeface="Lora"/>
              </a:rPr>
              <a:t>3 feet of sea level rise</a:t>
            </a:r>
            <a:r>
              <a:rPr b="0" i="0" lang="en-US" sz="1200" u="none" cap="none" strike="noStrike">
                <a:solidFill>
                  <a:srgbClr val="000000"/>
                </a:solidFill>
                <a:latin typeface="Lora"/>
                <a:ea typeface="Lora"/>
                <a:cs typeface="Lora"/>
                <a:sym typeface="Lora"/>
              </a:rPr>
              <a:t> is likely during the second half of the century. </a:t>
            </a:r>
            <a:endParaRPr b="0" i="0" sz="1200" u="none" cap="none" strike="noStrike">
              <a:solidFill>
                <a:srgbClr val="111E2D"/>
              </a:solidFill>
              <a:latin typeface="Lora"/>
              <a:ea typeface="Lora"/>
              <a:cs typeface="Lora"/>
              <a:sym typeface="Lora"/>
            </a:endParaRPr>
          </a:p>
        </p:txBody>
      </p:sp>
      <p:sp>
        <p:nvSpPr>
          <p:cNvPr id="432" name="Shape 432"/>
          <p:cNvSpPr txBox="1"/>
          <p:nvPr/>
        </p:nvSpPr>
        <p:spPr>
          <a:xfrm>
            <a:off x="778985" y="1259667"/>
            <a:ext cx="5456400" cy="219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dk2"/>
              </a:buClr>
              <a:buFont typeface="Montserrat"/>
              <a:buNone/>
            </a:pPr>
            <a:r>
              <a:rPr b="1" i="0" lang="en-US" sz="1200" u="none" cap="none" strike="noStrike">
                <a:solidFill>
                  <a:schemeClr val="dk2"/>
                </a:solidFill>
                <a:latin typeface="Montserrat"/>
                <a:ea typeface="Montserrat"/>
                <a:cs typeface="Montserrat"/>
                <a:sym typeface="Montserrat"/>
              </a:rPr>
              <a:t>BOSTON RELATIVE SEA-LEVEL RISE PROJECTIONS</a:t>
            </a:r>
            <a:endParaRPr sz="500"/>
          </a:p>
        </p:txBody>
      </p:sp>
      <p:sp>
        <p:nvSpPr>
          <p:cNvPr id="433" name="Shape 433"/>
          <p:cNvSpPr/>
          <p:nvPr/>
        </p:nvSpPr>
        <p:spPr>
          <a:xfrm>
            <a:off x="230" y="0"/>
            <a:ext cx="305700" cy="7347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34" name="Shape 434"/>
          <p:cNvSpPr/>
          <p:nvPr/>
        </p:nvSpPr>
        <p:spPr>
          <a:xfrm>
            <a:off x="5634825" y="1077651"/>
            <a:ext cx="2985300" cy="814200"/>
          </a:xfrm>
          <a:prstGeom prst="wedgeRoundRectCallout">
            <a:avLst>
              <a:gd fmla="val -36565" name="adj1"/>
              <a:gd fmla="val 68277" name="adj2"/>
              <a:gd fmla="val 16667" name="adj3"/>
            </a:avLst>
          </a:prstGeom>
          <a:noFill/>
          <a:ln cap="flat" cmpd="sng" w="88900">
            <a:solidFill>
              <a:srgbClr val="FCB614"/>
            </a:solidFill>
            <a:prstDash val="solid"/>
            <a:round/>
            <a:headEnd len="med" w="med" type="none"/>
            <a:tailEnd len="med" w="med" type="none"/>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500" u="none" cap="none" strike="noStrike">
              <a:solidFill>
                <a:schemeClr val="lt1"/>
              </a:solidFill>
              <a:latin typeface="Arial"/>
              <a:ea typeface="Arial"/>
              <a:cs typeface="Arial"/>
              <a:sym typeface="Arial"/>
            </a:endParaRPr>
          </a:p>
        </p:txBody>
      </p:sp>
      <p:pic>
        <p:nvPicPr>
          <p:cNvPr id="435" name="Shape 435"/>
          <p:cNvPicPr preferRelativeResize="0"/>
          <p:nvPr/>
        </p:nvPicPr>
        <p:blipFill rotWithShape="1">
          <a:blip r:embed="rId5">
            <a:alphaModFix/>
          </a:blip>
          <a:srcRect b="0" l="0" r="0" t="0"/>
          <a:stretch/>
        </p:blipFill>
        <p:spPr>
          <a:xfrm>
            <a:off x="4707258" y="2094282"/>
            <a:ext cx="2107713" cy="2107713"/>
          </a:xfrm>
          <a:prstGeom prst="rect">
            <a:avLst/>
          </a:prstGeom>
          <a:noFill/>
          <a:ln>
            <a:noFill/>
          </a:ln>
        </p:spPr>
      </p:pic>
      <p:sp>
        <p:nvSpPr>
          <p:cNvPr id="436" name="Shape 436"/>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SEA LEVEL RISE</a:t>
            </a:r>
            <a:endParaRPr sz="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grpSp>
        <p:nvGrpSpPr>
          <p:cNvPr id="442" name="Shape 442"/>
          <p:cNvGrpSpPr/>
          <p:nvPr/>
        </p:nvGrpSpPr>
        <p:grpSpPr>
          <a:xfrm>
            <a:off x="655079" y="-228600"/>
            <a:ext cx="8136065" cy="5625579"/>
            <a:chOff x="1746411" y="-609600"/>
            <a:chExt cx="21690389" cy="15001543"/>
          </a:xfrm>
        </p:grpSpPr>
        <p:grpSp>
          <p:nvGrpSpPr>
            <p:cNvPr id="443" name="Shape 443"/>
            <p:cNvGrpSpPr/>
            <p:nvPr/>
          </p:nvGrpSpPr>
          <p:grpSpPr>
            <a:xfrm>
              <a:off x="1746411" y="-609600"/>
              <a:ext cx="21690389" cy="15001543"/>
              <a:chOff x="1746411" y="-609600"/>
              <a:chExt cx="21690389" cy="15001543"/>
            </a:xfrm>
          </p:grpSpPr>
          <p:grpSp>
            <p:nvGrpSpPr>
              <p:cNvPr id="444" name="Shape 444"/>
              <p:cNvGrpSpPr/>
              <p:nvPr/>
            </p:nvGrpSpPr>
            <p:grpSpPr>
              <a:xfrm>
                <a:off x="1746411" y="-609600"/>
                <a:ext cx="21690389" cy="15001543"/>
                <a:chOff x="1746411" y="-609600"/>
                <a:chExt cx="21690389" cy="15001543"/>
              </a:xfrm>
            </p:grpSpPr>
            <p:pic>
              <p:nvPicPr>
                <p:cNvPr id="445" name="Shape 445"/>
                <p:cNvPicPr preferRelativeResize="0"/>
                <p:nvPr/>
              </p:nvPicPr>
              <p:blipFill>
                <a:blip r:embed="rId3">
                  <a:alphaModFix/>
                </a:blip>
                <a:stretch>
                  <a:fillRect/>
                </a:stretch>
              </p:blipFill>
              <p:spPr>
                <a:xfrm>
                  <a:off x="1746411" y="-609600"/>
                  <a:ext cx="20884850" cy="15001543"/>
                </a:xfrm>
                <a:prstGeom prst="rect">
                  <a:avLst/>
                </a:prstGeom>
                <a:noFill/>
                <a:ln>
                  <a:noFill/>
                </a:ln>
              </p:spPr>
            </p:pic>
            <p:sp>
              <p:nvSpPr>
                <p:cNvPr id="446" name="Shape 446"/>
                <p:cNvSpPr/>
                <p:nvPr/>
              </p:nvSpPr>
              <p:spPr>
                <a:xfrm>
                  <a:off x="15480450" y="10493900"/>
                  <a:ext cx="815100" cy="32220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47" name="Shape 447"/>
                <p:cNvSpPr txBox="1"/>
                <p:nvPr/>
              </p:nvSpPr>
              <p:spPr>
                <a:xfrm>
                  <a:off x="16288100" y="10493900"/>
                  <a:ext cx="7148700" cy="1140600"/>
                </a:xfrm>
                <a:prstGeom prst="rect">
                  <a:avLst/>
                </a:prstGeom>
                <a:solidFill>
                  <a:schemeClr val="lt2"/>
                </a:solidFill>
                <a:ln>
                  <a:noFill/>
                </a:ln>
              </p:spPr>
              <p:txBody>
                <a:bodyPr anchorCtr="0" anchor="t" bIns="34300" lIns="34300" spcFirstLastPara="1" rIns="34300" wrap="square" tIns="34300">
                  <a:noAutofit/>
                </a:bodyPr>
                <a:lstStyle/>
                <a:p>
                  <a:pPr indent="0" lvl="0" marL="0" rtl="0">
                    <a:spcBef>
                      <a:spcPts val="0"/>
                    </a:spcBef>
                    <a:spcAft>
                      <a:spcPts val="0"/>
                    </a:spcAft>
                    <a:buNone/>
                  </a:pPr>
                  <a:r>
                    <a:rPr b="1" lang="en-US" sz="1000">
                      <a:solidFill>
                        <a:schemeClr val="accent4"/>
                      </a:solidFill>
                      <a:latin typeface="Montserrat"/>
                      <a:ea typeface="Montserrat"/>
                      <a:cs typeface="Montserrat"/>
                      <a:sym typeface="Montserrat"/>
                    </a:rPr>
                    <a:t>FLOOD PROGRESSION DUE TO SEA LEVEL RISE</a:t>
                  </a:r>
                  <a:endParaRPr b="1" sz="1000">
                    <a:solidFill>
                      <a:schemeClr val="accent4"/>
                    </a:solidFill>
                    <a:latin typeface="Montserrat"/>
                    <a:ea typeface="Montserrat"/>
                    <a:cs typeface="Montserrat"/>
                    <a:sym typeface="Montserrat"/>
                  </a:endParaRPr>
                </a:p>
              </p:txBody>
            </p:sp>
          </p:grpSp>
          <p:sp>
            <p:nvSpPr>
              <p:cNvPr id="448" name="Shape 448"/>
              <p:cNvSpPr txBox="1"/>
              <p:nvPr/>
            </p:nvSpPr>
            <p:spPr>
              <a:xfrm>
                <a:off x="18075676" y="2214300"/>
                <a:ext cx="4731900" cy="5847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rgbClr val="FCB614"/>
                  </a:buClr>
                  <a:buFont typeface="Montserrat"/>
                  <a:buNone/>
                </a:pPr>
                <a:r>
                  <a:rPr b="1" lang="en-US" sz="1500">
                    <a:solidFill>
                      <a:srgbClr val="FCB614"/>
                    </a:solidFill>
                    <a:latin typeface="Montserrat"/>
                    <a:ea typeface="Montserrat"/>
                    <a:cs typeface="Montserrat"/>
                    <a:sym typeface="Montserrat"/>
                  </a:rPr>
                  <a:t>NEAR TERM:</a:t>
                </a:r>
                <a:endParaRPr b="1" sz="1500">
                  <a:solidFill>
                    <a:srgbClr val="FCB614"/>
                  </a:solidFill>
                  <a:latin typeface="Montserrat"/>
                  <a:ea typeface="Montserrat"/>
                  <a:cs typeface="Montserrat"/>
                  <a:sym typeface="Montserrat"/>
                </a:endParaRPr>
              </a:p>
              <a:p>
                <a:pPr indent="0" lvl="0" marL="0" rtl="0">
                  <a:spcBef>
                    <a:spcPts val="0"/>
                  </a:spcBef>
                  <a:spcAft>
                    <a:spcPts val="0"/>
                  </a:spcAft>
                  <a:buClr>
                    <a:srgbClr val="FCB614"/>
                  </a:buClr>
                  <a:buFont typeface="Montserrat"/>
                  <a:buNone/>
                </a:pPr>
                <a:r>
                  <a:rPr b="1" lang="en-US" sz="1500">
                    <a:solidFill>
                      <a:srgbClr val="FCB614"/>
                    </a:solidFill>
                    <a:latin typeface="Montserrat"/>
                    <a:ea typeface="Montserrat"/>
                    <a:cs typeface="Montserrat"/>
                    <a:sym typeface="Montserrat"/>
                  </a:rPr>
                  <a:t>9” SLR – </a:t>
                </a:r>
                <a:endParaRPr b="1" sz="1500">
                  <a:solidFill>
                    <a:srgbClr val="FCB614"/>
                  </a:solidFill>
                  <a:latin typeface="Montserrat"/>
                  <a:ea typeface="Montserrat"/>
                  <a:cs typeface="Montserrat"/>
                  <a:sym typeface="Montserrat"/>
                </a:endParaRPr>
              </a:p>
              <a:p>
                <a:pPr indent="0" lvl="0" marL="0" rtl="0">
                  <a:spcBef>
                    <a:spcPts val="0"/>
                  </a:spcBef>
                  <a:spcAft>
                    <a:spcPts val="0"/>
                  </a:spcAft>
                  <a:buClr>
                    <a:srgbClr val="FCB614"/>
                  </a:buClr>
                  <a:buFont typeface="Montserrat"/>
                  <a:buNone/>
                </a:pPr>
                <a:r>
                  <a:rPr b="1" lang="en-US" sz="1500">
                    <a:solidFill>
                      <a:srgbClr val="FCB614"/>
                    </a:solidFill>
                    <a:latin typeface="Montserrat"/>
                    <a:ea typeface="Montserrat"/>
                    <a:cs typeface="Montserrat"/>
                    <a:sym typeface="Montserrat"/>
                  </a:rPr>
                  <a:t>2030s to 2050s</a:t>
                </a:r>
                <a:endParaRPr b="1" sz="1500">
                  <a:solidFill>
                    <a:srgbClr val="FCB614"/>
                  </a:solidFill>
                  <a:latin typeface="Montserrat"/>
                  <a:ea typeface="Montserrat"/>
                  <a:cs typeface="Montserrat"/>
                  <a:sym typeface="Montserrat"/>
                </a:endParaRPr>
              </a:p>
              <a:p>
                <a:pPr indent="0" lvl="0" marL="0" marR="0" rtl="0" algn="l">
                  <a:lnSpc>
                    <a:spcPct val="100000"/>
                  </a:lnSpc>
                  <a:spcBef>
                    <a:spcPts val="0"/>
                  </a:spcBef>
                  <a:spcAft>
                    <a:spcPts val="0"/>
                  </a:spcAft>
                  <a:buClr>
                    <a:srgbClr val="FCB614"/>
                  </a:buClr>
                  <a:buFont typeface="Montserrat"/>
                  <a:buNone/>
                </a:pPr>
                <a:r>
                  <a:t/>
                </a:r>
                <a:endParaRPr b="1" sz="1500">
                  <a:solidFill>
                    <a:srgbClr val="FCB614"/>
                  </a:solidFill>
                  <a:latin typeface="Montserrat"/>
                  <a:ea typeface="Montserrat"/>
                  <a:cs typeface="Montserrat"/>
                  <a:sym typeface="Montserrat"/>
                </a:endParaRPr>
              </a:p>
            </p:txBody>
          </p:sp>
        </p:grpSp>
        <p:pic>
          <p:nvPicPr>
            <p:cNvPr id="449" name="Shape 449"/>
            <p:cNvPicPr preferRelativeResize="0"/>
            <p:nvPr/>
          </p:nvPicPr>
          <p:blipFill rotWithShape="1">
            <a:blip r:embed="rId4">
              <a:alphaModFix/>
            </a:blip>
            <a:srcRect b="0" l="9123" r="0" t="17580"/>
            <a:stretch/>
          </p:blipFill>
          <p:spPr>
            <a:xfrm>
              <a:off x="16288100" y="11518525"/>
              <a:ext cx="6402025" cy="2197475"/>
            </a:xfrm>
            <a:prstGeom prst="rect">
              <a:avLst/>
            </a:prstGeom>
            <a:noFill/>
            <a:ln>
              <a:noFill/>
            </a:ln>
          </p:spPr>
        </p:pic>
      </p:grpSp>
      <p:grpSp>
        <p:nvGrpSpPr>
          <p:cNvPr id="450" name="Shape 450"/>
          <p:cNvGrpSpPr/>
          <p:nvPr/>
        </p:nvGrpSpPr>
        <p:grpSpPr>
          <a:xfrm>
            <a:off x="655079" y="-228600"/>
            <a:ext cx="8138859" cy="5625579"/>
            <a:chOff x="1746411" y="-609600"/>
            <a:chExt cx="21697839" cy="15001543"/>
          </a:xfrm>
        </p:grpSpPr>
        <p:grpSp>
          <p:nvGrpSpPr>
            <p:cNvPr id="451" name="Shape 451"/>
            <p:cNvGrpSpPr/>
            <p:nvPr/>
          </p:nvGrpSpPr>
          <p:grpSpPr>
            <a:xfrm>
              <a:off x="1746411" y="-609600"/>
              <a:ext cx="21697839" cy="15001543"/>
              <a:chOff x="1746411" y="-609600"/>
              <a:chExt cx="21697839" cy="15001543"/>
            </a:xfrm>
          </p:grpSpPr>
          <p:pic>
            <p:nvPicPr>
              <p:cNvPr id="452" name="Shape 452"/>
              <p:cNvPicPr preferRelativeResize="0"/>
              <p:nvPr/>
            </p:nvPicPr>
            <p:blipFill>
              <a:blip r:embed="rId5">
                <a:alphaModFix/>
              </a:blip>
              <a:stretch>
                <a:fillRect/>
              </a:stretch>
            </p:blipFill>
            <p:spPr>
              <a:xfrm>
                <a:off x="1746411" y="-609600"/>
                <a:ext cx="20884850" cy="15001543"/>
              </a:xfrm>
              <a:prstGeom prst="rect">
                <a:avLst/>
              </a:prstGeom>
              <a:noFill/>
              <a:ln>
                <a:noFill/>
              </a:ln>
            </p:spPr>
          </p:pic>
          <p:sp>
            <p:nvSpPr>
              <p:cNvPr id="453" name="Shape 453"/>
              <p:cNvSpPr/>
              <p:nvPr/>
            </p:nvSpPr>
            <p:spPr>
              <a:xfrm>
                <a:off x="15480450" y="10493900"/>
                <a:ext cx="815100" cy="32220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54" name="Shape 454"/>
              <p:cNvSpPr txBox="1"/>
              <p:nvPr/>
            </p:nvSpPr>
            <p:spPr>
              <a:xfrm>
                <a:off x="16295550" y="10493900"/>
                <a:ext cx="7148700" cy="1140600"/>
              </a:xfrm>
              <a:prstGeom prst="rect">
                <a:avLst/>
              </a:prstGeom>
              <a:solidFill>
                <a:schemeClr val="lt2"/>
              </a:solidFill>
              <a:ln>
                <a:noFill/>
              </a:ln>
            </p:spPr>
            <p:txBody>
              <a:bodyPr anchorCtr="0" anchor="t" bIns="34300" lIns="34300" spcFirstLastPara="1" rIns="34300" wrap="square" tIns="34300">
                <a:noAutofit/>
              </a:bodyPr>
              <a:lstStyle/>
              <a:p>
                <a:pPr indent="0" lvl="0" marL="0" rtl="0">
                  <a:spcBef>
                    <a:spcPts val="0"/>
                  </a:spcBef>
                  <a:spcAft>
                    <a:spcPts val="0"/>
                  </a:spcAft>
                  <a:buNone/>
                </a:pPr>
                <a:r>
                  <a:rPr b="1" lang="en-US" sz="1000">
                    <a:solidFill>
                      <a:schemeClr val="accent4"/>
                    </a:solidFill>
                    <a:latin typeface="Montserrat"/>
                    <a:ea typeface="Montserrat"/>
                    <a:cs typeface="Montserrat"/>
                    <a:sym typeface="Montserrat"/>
                  </a:rPr>
                  <a:t>FLOOD PROGRESSION DUE TO SEA LEVEL RISE</a:t>
                </a:r>
                <a:endParaRPr b="1" sz="1000">
                  <a:solidFill>
                    <a:schemeClr val="accent4"/>
                  </a:solidFill>
                  <a:latin typeface="Montserrat"/>
                  <a:ea typeface="Montserrat"/>
                  <a:cs typeface="Montserrat"/>
                  <a:sym typeface="Montserrat"/>
                </a:endParaRPr>
              </a:p>
            </p:txBody>
          </p:sp>
          <p:pic>
            <p:nvPicPr>
              <p:cNvPr id="455" name="Shape 455"/>
              <p:cNvPicPr preferRelativeResize="0"/>
              <p:nvPr/>
            </p:nvPicPr>
            <p:blipFill rotWithShape="1">
              <a:blip r:embed="rId6">
                <a:alphaModFix/>
              </a:blip>
              <a:srcRect b="0" l="9123" r="0" t="17580"/>
              <a:stretch/>
            </p:blipFill>
            <p:spPr>
              <a:xfrm>
                <a:off x="16295550" y="11518525"/>
                <a:ext cx="6402025" cy="2197475"/>
              </a:xfrm>
              <a:prstGeom prst="rect">
                <a:avLst/>
              </a:prstGeom>
              <a:noFill/>
              <a:ln>
                <a:noFill/>
              </a:ln>
            </p:spPr>
          </p:pic>
        </p:grpSp>
        <p:sp>
          <p:nvSpPr>
            <p:cNvPr id="456" name="Shape 456"/>
            <p:cNvSpPr txBox="1"/>
            <p:nvPr/>
          </p:nvSpPr>
          <p:spPr>
            <a:xfrm>
              <a:off x="18075676" y="2214300"/>
              <a:ext cx="4731900" cy="5847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rgbClr val="FCB614"/>
                </a:buClr>
                <a:buFont typeface="Montserrat"/>
                <a:buNone/>
              </a:pPr>
              <a:r>
                <a:rPr b="1" lang="en-US" sz="1500">
                  <a:solidFill>
                    <a:srgbClr val="FCB614"/>
                  </a:solidFill>
                  <a:latin typeface="Montserrat"/>
                  <a:ea typeface="Montserrat"/>
                  <a:cs typeface="Montserrat"/>
                  <a:sym typeface="Montserrat"/>
                </a:rPr>
                <a:t>MID CENTURY:</a:t>
              </a:r>
              <a:endParaRPr b="1" sz="1500">
                <a:solidFill>
                  <a:srgbClr val="FCB614"/>
                </a:solidFill>
                <a:latin typeface="Montserrat"/>
                <a:ea typeface="Montserrat"/>
                <a:cs typeface="Montserrat"/>
                <a:sym typeface="Montserrat"/>
              </a:endParaRPr>
            </a:p>
            <a:p>
              <a:pPr indent="0" lvl="0" marL="0" rtl="0">
                <a:spcBef>
                  <a:spcPts val="0"/>
                </a:spcBef>
                <a:spcAft>
                  <a:spcPts val="0"/>
                </a:spcAft>
                <a:buClr>
                  <a:srgbClr val="FCB614"/>
                </a:buClr>
                <a:buFont typeface="Montserrat"/>
                <a:buNone/>
              </a:pPr>
              <a:r>
                <a:rPr b="1" lang="en-US" sz="1500">
                  <a:solidFill>
                    <a:srgbClr val="FCB614"/>
                  </a:solidFill>
                  <a:latin typeface="Montserrat"/>
                  <a:ea typeface="Montserrat"/>
                  <a:cs typeface="Montserrat"/>
                  <a:sym typeface="Montserrat"/>
                </a:rPr>
                <a:t>21” SLR – </a:t>
              </a:r>
              <a:endParaRPr b="1" sz="1500">
                <a:solidFill>
                  <a:srgbClr val="FCB614"/>
                </a:solidFill>
                <a:latin typeface="Montserrat"/>
                <a:ea typeface="Montserrat"/>
                <a:cs typeface="Montserrat"/>
                <a:sym typeface="Montserrat"/>
              </a:endParaRPr>
            </a:p>
            <a:p>
              <a:pPr indent="0" lvl="0" marL="0" rtl="0">
                <a:spcBef>
                  <a:spcPts val="0"/>
                </a:spcBef>
                <a:spcAft>
                  <a:spcPts val="0"/>
                </a:spcAft>
                <a:buClr>
                  <a:srgbClr val="FCB614"/>
                </a:buClr>
                <a:buFont typeface="Montserrat"/>
                <a:buNone/>
              </a:pPr>
              <a:r>
                <a:rPr b="1" lang="en-US" sz="1500">
                  <a:solidFill>
                    <a:srgbClr val="FCB614"/>
                  </a:solidFill>
                  <a:latin typeface="Montserrat"/>
                  <a:ea typeface="Montserrat"/>
                  <a:cs typeface="Montserrat"/>
                  <a:sym typeface="Montserrat"/>
                </a:rPr>
                <a:t>2050s to 2100s</a:t>
              </a:r>
              <a:endParaRPr b="1" sz="1500">
                <a:solidFill>
                  <a:srgbClr val="FCB614"/>
                </a:solidFill>
                <a:latin typeface="Montserrat"/>
                <a:ea typeface="Montserrat"/>
                <a:cs typeface="Montserrat"/>
                <a:sym typeface="Montserrat"/>
              </a:endParaRPr>
            </a:p>
            <a:p>
              <a:pPr indent="0" lvl="0" marL="0" marR="0" rtl="0" algn="l">
                <a:lnSpc>
                  <a:spcPct val="100000"/>
                </a:lnSpc>
                <a:spcBef>
                  <a:spcPts val="0"/>
                </a:spcBef>
                <a:spcAft>
                  <a:spcPts val="0"/>
                </a:spcAft>
                <a:buClr>
                  <a:srgbClr val="FCB614"/>
                </a:buClr>
                <a:buFont typeface="Montserrat"/>
                <a:buNone/>
              </a:pPr>
              <a:r>
                <a:t/>
              </a:r>
              <a:endParaRPr b="1" sz="1500">
                <a:solidFill>
                  <a:srgbClr val="FCB614"/>
                </a:solidFill>
                <a:latin typeface="Montserrat"/>
                <a:ea typeface="Montserrat"/>
                <a:cs typeface="Montserrat"/>
                <a:sym typeface="Montserrat"/>
              </a:endParaRPr>
            </a:p>
          </p:txBody>
        </p:sp>
      </p:grpSp>
      <p:grpSp>
        <p:nvGrpSpPr>
          <p:cNvPr id="457" name="Shape 457"/>
          <p:cNvGrpSpPr/>
          <p:nvPr/>
        </p:nvGrpSpPr>
        <p:grpSpPr>
          <a:xfrm>
            <a:off x="655079" y="-228600"/>
            <a:ext cx="8138860" cy="5625579"/>
            <a:chOff x="1746411" y="-609600"/>
            <a:chExt cx="21697839" cy="15001543"/>
          </a:xfrm>
        </p:grpSpPr>
        <p:grpSp>
          <p:nvGrpSpPr>
            <p:cNvPr id="458" name="Shape 458"/>
            <p:cNvGrpSpPr/>
            <p:nvPr/>
          </p:nvGrpSpPr>
          <p:grpSpPr>
            <a:xfrm>
              <a:off x="1746411" y="-609600"/>
              <a:ext cx="21697839" cy="15001543"/>
              <a:chOff x="1746411" y="-609600"/>
              <a:chExt cx="21697839" cy="15001543"/>
            </a:xfrm>
          </p:grpSpPr>
          <p:pic>
            <p:nvPicPr>
              <p:cNvPr id="459" name="Shape 459"/>
              <p:cNvPicPr preferRelativeResize="0"/>
              <p:nvPr/>
            </p:nvPicPr>
            <p:blipFill>
              <a:blip r:embed="rId7">
                <a:alphaModFix/>
              </a:blip>
              <a:stretch>
                <a:fillRect/>
              </a:stretch>
            </p:blipFill>
            <p:spPr>
              <a:xfrm>
                <a:off x="1746411" y="-609600"/>
                <a:ext cx="20884850" cy="15001543"/>
              </a:xfrm>
              <a:prstGeom prst="rect">
                <a:avLst/>
              </a:prstGeom>
              <a:noFill/>
              <a:ln>
                <a:noFill/>
              </a:ln>
            </p:spPr>
          </p:pic>
          <p:pic>
            <p:nvPicPr>
              <p:cNvPr id="460" name="Shape 460"/>
              <p:cNvPicPr preferRelativeResize="0"/>
              <p:nvPr/>
            </p:nvPicPr>
            <p:blipFill rotWithShape="1">
              <a:blip r:embed="rId8">
                <a:alphaModFix/>
              </a:blip>
              <a:srcRect b="0" l="8408" r="0" t="16929"/>
              <a:stretch/>
            </p:blipFill>
            <p:spPr>
              <a:xfrm>
                <a:off x="16228950" y="11518425"/>
                <a:ext cx="6402305" cy="2197575"/>
              </a:xfrm>
              <a:prstGeom prst="rect">
                <a:avLst/>
              </a:prstGeom>
              <a:noFill/>
              <a:ln>
                <a:noFill/>
              </a:ln>
            </p:spPr>
          </p:pic>
          <p:sp>
            <p:nvSpPr>
              <p:cNvPr id="461" name="Shape 461"/>
              <p:cNvSpPr/>
              <p:nvPr/>
            </p:nvSpPr>
            <p:spPr>
              <a:xfrm>
                <a:off x="15480450" y="10493900"/>
                <a:ext cx="815100" cy="32220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62" name="Shape 462"/>
              <p:cNvSpPr txBox="1"/>
              <p:nvPr/>
            </p:nvSpPr>
            <p:spPr>
              <a:xfrm>
                <a:off x="16295550" y="10493900"/>
                <a:ext cx="7148700" cy="1140600"/>
              </a:xfrm>
              <a:prstGeom prst="rect">
                <a:avLst/>
              </a:prstGeom>
              <a:solidFill>
                <a:schemeClr val="lt2"/>
              </a:solidFill>
              <a:ln>
                <a:noFill/>
              </a:ln>
            </p:spPr>
            <p:txBody>
              <a:bodyPr anchorCtr="0" anchor="t" bIns="34300" lIns="34300" spcFirstLastPara="1" rIns="34300" wrap="square" tIns="34300">
                <a:noAutofit/>
              </a:bodyPr>
              <a:lstStyle/>
              <a:p>
                <a:pPr indent="0" lvl="0" marL="0" rtl="0">
                  <a:spcBef>
                    <a:spcPts val="0"/>
                  </a:spcBef>
                  <a:spcAft>
                    <a:spcPts val="0"/>
                  </a:spcAft>
                  <a:buNone/>
                </a:pPr>
                <a:r>
                  <a:rPr b="1" lang="en-US" sz="1000">
                    <a:solidFill>
                      <a:schemeClr val="accent4"/>
                    </a:solidFill>
                    <a:latin typeface="Montserrat"/>
                    <a:ea typeface="Montserrat"/>
                    <a:cs typeface="Montserrat"/>
                    <a:sym typeface="Montserrat"/>
                  </a:rPr>
                  <a:t>FLOOD PROGRESSION DUE TO SEA LEVEL RISE</a:t>
                </a:r>
                <a:endParaRPr b="1" sz="1000">
                  <a:solidFill>
                    <a:schemeClr val="accent4"/>
                  </a:solidFill>
                  <a:latin typeface="Montserrat"/>
                  <a:ea typeface="Montserrat"/>
                  <a:cs typeface="Montserrat"/>
                  <a:sym typeface="Montserrat"/>
                </a:endParaRPr>
              </a:p>
            </p:txBody>
          </p:sp>
        </p:grpSp>
        <p:sp>
          <p:nvSpPr>
            <p:cNvPr id="463" name="Shape 463"/>
            <p:cNvSpPr txBox="1"/>
            <p:nvPr/>
          </p:nvSpPr>
          <p:spPr>
            <a:xfrm>
              <a:off x="18075676" y="2214300"/>
              <a:ext cx="4731900" cy="5847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rgbClr val="FCB614"/>
                </a:buClr>
                <a:buFont typeface="Montserrat"/>
                <a:buNone/>
              </a:pPr>
              <a:r>
                <a:rPr b="1" lang="en-US" sz="1500">
                  <a:solidFill>
                    <a:srgbClr val="FCB614"/>
                  </a:solidFill>
                  <a:latin typeface="Montserrat"/>
                  <a:ea typeface="Montserrat"/>
                  <a:cs typeface="Montserrat"/>
                  <a:sym typeface="Montserrat"/>
                </a:rPr>
                <a:t>LATE CENTURY:</a:t>
              </a:r>
              <a:endParaRPr b="1" sz="1500">
                <a:solidFill>
                  <a:srgbClr val="FCB614"/>
                </a:solidFill>
                <a:latin typeface="Montserrat"/>
                <a:ea typeface="Montserrat"/>
                <a:cs typeface="Montserrat"/>
                <a:sym typeface="Montserrat"/>
              </a:endParaRPr>
            </a:p>
            <a:p>
              <a:pPr indent="0" lvl="0" marL="0" marR="0" rtl="0" algn="l">
                <a:lnSpc>
                  <a:spcPct val="100000"/>
                </a:lnSpc>
                <a:spcBef>
                  <a:spcPts val="0"/>
                </a:spcBef>
                <a:spcAft>
                  <a:spcPts val="0"/>
                </a:spcAft>
                <a:buClr>
                  <a:srgbClr val="FCB614"/>
                </a:buClr>
                <a:buFont typeface="Montserrat"/>
                <a:buNone/>
              </a:pPr>
              <a:r>
                <a:rPr b="1" i="0" lang="en-US" sz="1500" u="none" cap="none" strike="noStrike">
                  <a:solidFill>
                    <a:srgbClr val="FCB614"/>
                  </a:solidFill>
                  <a:latin typeface="Montserrat"/>
                  <a:ea typeface="Montserrat"/>
                  <a:cs typeface="Montserrat"/>
                  <a:sym typeface="Montserrat"/>
                </a:rPr>
                <a:t>36” SLR – </a:t>
              </a:r>
              <a:endParaRPr b="1" i="0" sz="1500" u="none" cap="none" strike="noStrike">
                <a:solidFill>
                  <a:srgbClr val="FCB614"/>
                </a:solidFill>
                <a:latin typeface="Montserrat"/>
                <a:ea typeface="Montserrat"/>
                <a:cs typeface="Montserrat"/>
                <a:sym typeface="Montserrat"/>
              </a:endParaRPr>
            </a:p>
            <a:p>
              <a:pPr indent="0" lvl="0" marL="0" marR="0" rtl="0" algn="l">
                <a:lnSpc>
                  <a:spcPct val="100000"/>
                </a:lnSpc>
                <a:spcBef>
                  <a:spcPts val="0"/>
                </a:spcBef>
                <a:spcAft>
                  <a:spcPts val="0"/>
                </a:spcAft>
                <a:buClr>
                  <a:srgbClr val="FCB614"/>
                </a:buClr>
                <a:buFont typeface="Montserrat"/>
                <a:buNone/>
              </a:pPr>
              <a:r>
                <a:rPr b="1" i="0" lang="en-US" sz="1500" u="none" cap="none" strike="noStrike">
                  <a:solidFill>
                    <a:srgbClr val="FCB614"/>
                  </a:solidFill>
                  <a:latin typeface="Montserrat"/>
                  <a:ea typeface="Montserrat"/>
                  <a:cs typeface="Montserrat"/>
                  <a:sym typeface="Montserrat"/>
                </a:rPr>
                <a:t>2070s or later</a:t>
              </a:r>
              <a:endParaRPr b="1" i="0" sz="1500" u="none" cap="none" strike="noStrike">
                <a:solidFill>
                  <a:srgbClr val="FCB614"/>
                </a:solidFill>
                <a:latin typeface="Montserrat"/>
                <a:ea typeface="Montserrat"/>
                <a:cs typeface="Montserrat"/>
                <a:sym typeface="Montserrat"/>
              </a:endParaRPr>
            </a:p>
          </p:txBody>
        </p:sp>
      </p:grpSp>
      <p:sp>
        <p:nvSpPr>
          <p:cNvPr id="464" name="Shape 464"/>
          <p:cNvSpPr/>
          <p:nvPr/>
        </p:nvSpPr>
        <p:spPr>
          <a:xfrm>
            <a:off x="0" y="5"/>
            <a:ext cx="9144000" cy="722400"/>
          </a:xfrm>
          <a:prstGeom prst="rect">
            <a:avLst/>
          </a:prstGeom>
          <a:solidFill>
            <a:schemeClr val="lt1">
              <a:alpha val="52941"/>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465" name="Shape 465"/>
          <p:cNvSpPr/>
          <p:nvPr/>
        </p:nvSpPr>
        <p:spPr>
          <a:xfrm>
            <a:off x="230" y="0"/>
            <a:ext cx="305700" cy="7224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66" name="Shape 466"/>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FLOODING ALONG COASTS AND RIVERS</a:t>
            </a:r>
            <a:endParaRPr sz="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Shape 471"/>
          <p:cNvSpPr/>
          <p:nvPr/>
        </p:nvSpPr>
        <p:spPr>
          <a:xfrm>
            <a:off x="230" y="0"/>
            <a:ext cx="305700" cy="7833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472" name="Shape 472"/>
          <p:cNvSpPr txBox="1"/>
          <p:nvPr/>
        </p:nvSpPr>
        <p:spPr>
          <a:xfrm>
            <a:off x="3508479" y="885488"/>
            <a:ext cx="1128600" cy="259200"/>
          </a:xfrm>
          <a:prstGeom prst="rect">
            <a:avLst/>
          </a:prstGeom>
          <a:noFill/>
          <a:ln>
            <a:noFill/>
          </a:ln>
        </p:spPr>
        <p:txBody>
          <a:bodyPr anchorCtr="0" anchor="t" bIns="17150" lIns="34300" spcFirstLastPara="1" rIns="34300" wrap="square" tIns="17150">
            <a:noAutofit/>
          </a:bodyPr>
          <a:lstStyle/>
          <a:p>
            <a:pPr indent="0" lvl="0" marL="0" marR="0" rtl="0" algn="r">
              <a:lnSpc>
                <a:spcPct val="100000"/>
              </a:lnSpc>
              <a:spcBef>
                <a:spcPts val="0"/>
              </a:spcBef>
              <a:spcAft>
                <a:spcPts val="0"/>
              </a:spcAft>
              <a:buClr>
                <a:srgbClr val="FCB614"/>
              </a:buClr>
              <a:buFont typeface="Montserrat"/>
              <a:buNone/>
            </a:pPr>
            <a:r>
              <a:rPr b="1" i="0" lang="en-US" sz="2500" u="none" cap="none" strike="noStrike">
                <a:solidFill>
                  <a:srgbClr val="FCB614"/>
                </a:solidFill>
                <a:latin typeface="Montserrat"/>
                <a:ea typeface="Montserrat"/>
                <a:cs typeface="Montserrat"/>
                <a:sym typeface="Montserrat"/>
              </a:rPr>
              <a:t>2070+</a:t>
            </a:r>
            <a:endParaRPr b="1" i="0" sz="2500" u="none" cap="none" strike="noStrike">
              <a:solidFill>
                <a:srgbClr val="FCB614"/>
              </a:solidFill>
              <a:latin typeface="Montserrat"/>
              <a:ea typeface="Montserrat"/>
              <a:cs typeface="Montserrat"/>
              <a:sym typeface="Montserrat"/>
            </a:endParaRPr>
          </a:p>
        </p:txBody>
      </p:sp>
      <p:sp>
        <p:nvSpPr>
          <p:cNvPr id="473" name="Shape 473"/>
          <p:cNvSpPr txBox="1"/>
          <p:nvPr/>
        </p:nvSpPr>
        <p:spPr>
          <a:xfrm>
            <a:off x="896531" y="885488"/>
            <a:ext cx="1196100" cy="259200"/>
          </a:xfrm>
          <a:prstGeom prst="rect">
            <a:avLst/>
          </a:prstGeom>
          <a:noFill/>
          <a:ln>
            <a:noFill/>
          </a:ln>
        </p:spPr>
        <p:txBody>
          <a:bodyPr anchorCtr="0" anchor="t" bIns="17150" lIns="34300" spcFirstLastPara="1" rIns="34300" wrap="square" tIns="17150">
            <a:noAutofit/>
          </a:bodyPr>
          <a:lstStyle/>
          <a:p>
            <a:pPr indent="0" lvl="0" marL="0" marR="0" rtl="0">
              <a:lnSpc>
                <a:spcPct val="100000"/>
              </a:lnSpc>
              <a:spcBef>
                <a:spcPts val="0"/>
              </a:spcBef>
              <a:spcAft>
                <a:spcPts val="0"/>
              </a:spcAft>
              <a:buClr>
                <a:srgbClr val="FCB614"/>
              </a:buClr>
              <a:buFont typeface="Montserrat"/>
              <a:buNone/>
            </a:pPr>
            <a:r>
              <a:rPr b="1" i="0" lang="en-US" sz="2500" u="none" cap="none" strike="noStrike">
                <a:solidFill>
                  <a:srgbClr val="FCB614"/>
                </a:solidFill>
                <a:latin typeface="Montserrat"/>
                <a:ea typeface="Montserrat"/>
                <a:cs typeface="Montserrat"/>
                <a:sym typeface="Montserrat"/>
              </a:rPr>
              <a:t>2030+</a:t>
            </a:r>
            <a:endParaRPr b="1" i="0" sz="2500" u="none" cap="none" strike="noStrike">
              <a:solidFill>
                <a:srgbClr val="FCB614"/>
              </a:solidFill>
              <a:latin typeface="Montserrat"/>
              <a:ea typeface="Montserrat"/>
              <a:cs typeface="Montserrat"/>
              <a:sym typeface="Montserrat"/>
            </a:endParaRPr>
          </a:p>
        </p:txBody>
      </p:sp>
      <p:sp>
        <p:nvSpPr>
          <p:cNvPr id="474" name="Shape 474"/>
          <p:cNvSpPr txBox="1"/>
          <p:nvPr/>
        </p:nvSpPr>
        <p:spPr>
          <a:xfrm>
            <a:off x="3582326" y="1412484"/>
            <a:ext cx="1301100" cy="4143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rgbClr val="FCB614"/>
              </a:buClr>
              <a:buFont typeface="Montserrat"/>
              <a:buNone/>
            </a:pPr>
            <a:r>
              <a:rPr b="1" i="0" lang="en-US" sz="1200" u="none" cap="none" strike="noStrike">
                <a:solidFill>
                  <a:srgbClr val="FCB614"/>
                </a:solidFill>
                <a:latin typeface="Montserrat"/>
                <a:ea typeface="Montserrat"/>
                <a:cs typeface="Montserrat"/>
                <a:sym typeface="Montserrat"/>
              </a:rPr>
              <a:t>85,000 PEOPLE</a:t>
            </a:r>
            <a:endParaRPr b="1" i="0" sz="1200" u="none" cap="none" strike="noStrike">
              <a:solidFill>
                <a:srgbClr val="FCB614"/>
              </a:solidFill>
              <a:latin typeface="Montserrat"/>
              <a:ea typeface="Montserrat"/>
              <a:cs typeface="Montserrat"/>
              <a:sym typeface="Montserrat"/>
            </a:endParaRPr>
          </a:p>
        </p:txBody>
      </p:sp>
      <p:sp>
        <p:nvSpPr>
          <p:cNvPr id="475" name="Shape 475"/>
          <p:cNvSpPr txBox="1"/>
          <p:nvPr/>
        </p:nvSpPr>
        <p:spPr>
          <a:xfrm>
            <a:off x="909781" y="2570303"/>
            <a:ext cx="1837200" cy="259200"/>
          </a:xfrm>
          <a:prstGeom prst="rect">
            <a:avLst/>
          </a:prstGeom>
          <a:noFill/>
          <a:ln>
            <a:noFill/>
          </a:ln>
        </p:spPr>
        <p:txBody>
          <a:bodyPr anchorCtr="0" anchor="t" bIns="17150" lIns="34300" spcFirstLastPara="1" rIns="34300" wrap="square" tIns="17150">
            <a:noAutofit/>
          </a:bodyPr>
          <a:lstStyle/>
          <a:p>
            <a:pPr indent="0" lvl="0" marL="0" marR="0" rtl="0">
              <a:lnSpc>
                <a:spcPct val="100000"/>
              </a:lnSpc>
              <a:spcBef>
                <a:spcPts val="0"/>
              </a:spcBef>
              <a:spcAft>
                <a:spcPts val="0"/>
              </a:spcAft>
              <a:buClr>
                <a:srgbClr val="FCB614"/>
              </a:buClr>
              <a:buFont typeface="Montserrat"/>
              <a:buNone/>
            </a:pPr>
            <a:r>
              <a:rPr b="1" i="0" lang="en-US" sz="1200" u="none" cap="none" strike="noStrike">
                <a:solidFill>
                  <a:srgbClr val="FCB614"/>
                </a:solidFill>
                <a:latin typeface="Montserrat"/>
                <a:ea typeface="Montserrat"/>
                <a:cs typeface="Montserrat"/>
                <a:sym typeface="Montserrat"/>
              </a:rPr>
              <a:t>2,000 BUILDINGS</a:t>
            </a:r>
            <a:endParaRPr b="1" i="0" sz="1200" u="none" cap="none" strike="noStrike">
              <a:solidFill>
                <a:srgbClr val="FCB614"/>
              </a:solidFill>
              <a:latin typeface="Montserrat"/>
              <a:ea typeface="Montserrat"/>
              <a:cs typeface="Montserrat"/>
              <a:sym typeface="Montserrat"/>
            </a:endParaRPr>
          </a:p>
          <a:p>
            <a:pPr indent="0" lvl="0" marL="0" marR="0" rtl="0" algn="r">
              <a:lnSpc>
                <a:spcPct val="100000"/>
              </a:lnSpc>
              <a:spcBef>
                <a:spcPts val="0"/>
              </a:spcBef>
              <a:spcAft>
                <a:spcPts val="0"/>
              </a:spcAft>
              <a:buClr>
                <a:srgbClr val="FCB614"/>
              </a:buClr>
              <a:buFont typeface="Montserrat"/>
              <a:buNone/>
            </a:pPr>
            <a:r>
              <a:t/>
            </a:r>
            <a:endParaRPr b="1" i="0" sz="1200" u="none" cap="none" strike="noStrike">
              <a:solidFill>
                <a:srgbClr val="FCB614"/>
              </a:solidFill>
              <a:latin typeface="Montserrat"/>
              <a:ea typeface="Montserrat"/>
              <a:cs typeface="Montserrat"/>
              <a:sym typeface="Montserrat"/>
            </a:endParaRPr>
          </a:p>
        </p:txBody>
      </p:sp>
      <p:sp>
        <p:nvSpPr>
          <p:cNvPr id="476" name="Shape 476"/>
          <p:cNvSpPr txBox="1"/>
          <p:nvPr/>
        </p:nvSpPr>
        <p:spPr>
          <a:xfrm>
            <a:off x="3582325" y="2572197"/>
            <a:ext cx="1992600" cy="414300"/>
          </a:xfrm>
          <a:prstGeom prst="rect">
            <a:avLst/>
          </a:prstGeom>
          <a:noFill/>
          <a:ln>
            <a:noFill/>
          </a:ln>
        </p:spPr>
        <p:txBody>
          <a:bodyPr anchorCtr="0" anchor="t" bIns="17150" lIns="34300" spcFirstLastPara="1" rIns="34300" wrap="square" tIns="17150">
            <a:noAutofit/>
          </a:bodyPr>
          <a:lstStyle/>
          <a:p>
            <a:pPr indent="0" lvl="0" marL="0" marR="0" rtl="0">
              <a:lnSpc>
                <a:spcPct val="100000"/>
              </a:lnSpc>
              <a:spcBef>
                <a:spcPts val="0"/>
              </a:spcBef>
              <a:spcAft>
                <a:spcPts val="0"/>
              </a:spcAft>
              <a:buClr>
                <a:srgbClr val="FCB614"/>
              </a:buClr>
              <a:buFont typeface="Montserrat"/>
              <a:buNone/>
            </a:pPr>
            <a:r>
              <a:rPr b="1" i="0" lang="en-US" sz="1200" u="none" cap="none" strike="noStrike">
                <a:solidFill>
                  <a:srgbClr val="FCB614"/>
                </a:solidFill>
                <a:latin typeface="Montserrat"/>
                <a:ea typeface="Montserrat"/>
                <a:cs typeface="Montserrat"/>
                <a:sym typeface="Montserrat"/>
              </a:rPr>
              <a:t>12,000 BUILDINGS</a:t>
            </a:r>
            <a:endParaRPr b="1" i="0" sz="1200" u="none" cap="none" strike="noStrike">
              <a:solidFill>
                <a:srgbClr val="FCB614"/>
              </a:solidFill>
              <a:latin typeface="Montserrat"/>
              <a:ea typeface="Montserrat"/>
              <a:cs typeface="Montserrat"/>
              <a:sym typeface="Montserrat"/>
            </a:endParaRPr>
          </a:p>
        </p:txBody>
      </p:sp>
      <p:grpSp>
        <p:nvGrpSpPr>
          <p:cNvPr id="477" name="Shape 477"/>
          <p:cNvGrpSpPr/>
          <p:nvPr/>
        </p:nvGrpSpPr>
        <p:grpSpPr>
          <a:xfrm>
            <a:off x="932996" y="1625443"/>
            <a:ext cx="1886800" cy="314473"/>
            <a:chOff x="815717" y="4325465"/>
            <a:chExt cx="5031467" cy="838595"/>
          </a:xfrm>
        </p:grpSpPr>
        <p:pic>
          <p:nvPicPr>
            <p:cNvPr id="478" name="Shape 478"/>
            <p:cNvPicPr preferRelativeResize="0"/>
            <p:nvPr/>
          </p:nvPicPr>
          <p:blipFill rotWithShape="1">
            <a:blip r:embed="rId3">
              <a:alphaModFix/>
            </a:blip>
            <a:srcRect b="0" l="0" r="0" t="0"/>
            <a:stretch/>
          </p:blipFill>
          <p:spPr>
            <a:xfrm>
              <a:off x="5008610" y="4325479"/>
              <a:ext cx="838574" cy="838574"/>
            </a:xfrm>
            <a:prstGeom prst="rect">
              <a:avLst/>
            </a:prstGeom>
            <a:noFill/>
            <a:ln>
              <a:noFill/>
            </a:ln>
          </p:spPr>
        </p:pic>
        <p:pic>
          <p:nvPicPr>
            <p:cNvPr id="479" name="Shape 479"/>
            <p:cNvPicPr preferRelativeResize="0"/>
            <p:nvPr/>
          </p:nvPicPr>
          <p:blipFill rotWithShape="1">
            <a:blip r:embed="rId3">
              <a:alphaModFix/>
            </a:blip>
            <a:srcRect b="0" l="0" r="0" t="0"/>
            <a:stretch/>
          </p:blipFill>
          <p:spPr>
            <a:xfrm>
              <a:off x="4170033" y="4325465"/>
              <a:ext cx="838574" cy="838574"/>
            </a:xfrm>
            <a:prstGeom prst="rect">
              <a:avLst/>
            </a:prstGeom>
            <a:noFill/>
            <a:ln>
              <a:noFill/>
            </a:ln>
          </p:spPr>
        </p:pic>
        <p:pic>
          <p:nvPicPr>
            <p:cNvPr id="480" name="Shape 480"/>
            <p:cNvPicPr preferRelativeResize="0"/>
            <p:nvPr/>
          </p:nvPicPr>
          <p:blipFill rotWithShape="1">
            <a:blip r:embed="rId3">
              <a:alphaModFix/>
            </a:blip>
            <a:srcRect b="0" l="0" r="0" t="0"/>
            <a:stretch/>
          </p:blipFill>
          <p:spPr>
            <a:xfrm>
              <a:off x="3331445" y="4325487"/>
              <a:ext cx="838574" cy="838574"/>
            </a:xfrm>
            <a:prstGeom prst="rect">
              <a:avLst/>
            </a:prstGeom>
            <a:noFill/>
            <a:ln>
              <a:noFill/>
            </a:ln>
          </p:spPr>
        </p:pic>
        <p:pic>
          <p:nvPicPr>
            <p:cNvPr id="481" name="Shape 481"/>
            <p:cNvPicPr preferRelativeResize="0"/>
            <p:nvPr/>
          </p:nvPicPr>
          <p:blipFill rotWithShape="1">
            <a:blip r:embed="rId3">
              <a:alphaModFix/>
            </a:blip>
            <a:srcRect b="0" l="0" r="0" t="0"/>
            <a:stretch/>
          </p:blipFill>
          <p:spPr>
            <a:xfrm>
              <a:off x="2492869" y="4325469"/>
              <a:ext cx="838574" cy="838574"/>
            </a:xfrm>
            <a:prstGeom prst="rect">
              <a:avLst/>
            </a:prstGeom>
            <a:noFill/>
            <a:ln>
              <a:noFill/>
            </a:ln>
          </p:spPr>
        </p:pic>
        <p:pic>
          <p:nvPicPr>
            <p:cNvPr id="482" name="Shape 482"/>
            <p:cNvPicPr preferRelativeResize="0"/>
            <p:nvPr/>
          </p:nvPicPr>
          <p:blipFill rotWithShape="1">
            <a:blip r:embed="rId3">
              <a:alphaModFix/>
            </a:blip>
            <a:srcRect b="0" l="0" r="0" t="0"/>
            <a:stretch/>
          </p:blipFill>
          <p:spPr>
            <a:xfrm>
              <a:off x="1654293" y="4325467"/>
              <a:ext cx="838574" cy="838574"/>
            </a:xfrm>
            <a:prstGeom prst="rect">
              <a:avLst/>
            </a:prstGeom>
            <a:noFill/>
            <a:ln>
              <a:noFill/>
            </a:ln>
          </p:spPr>
        </p:pic>
        <p:pic>
          <p:nvPicPr>
            <p:cNvPr id="483" name="Shape 483"/>
            <p:cNvPicPr preferRelativeResize="0"/>
            <p:nvPr/>
          </p:nvPicPr>
          <p:blipFill rotWithShape="1">
            <a:blip r:embed="rId3">
              <a:alphaModFix/>
            </a:blip>
            <a:srcRect b="0" l="0" r="0" t="0"/>
            <a:stretch/>
          </p:blipFill>
          <p:spPr>
            <a:xfrm>
              <a:off x="815717" y="4325482"/>
              <a:ext cx="838574" cy="838574"/>
            </a:xfrm>
            <a:prstGeom prst="rect">
              <a:avLst/>
            </a:prstGeom>
            <a:noFill/>
            <a:ln>
              <a:noFill/>
            </a:ln>
          </p:spPr>
        </p:pic>
      </p:grpSp>
      <p:sp>
        <p:nvSpPr>
          <p:cNvPr id="484" name="Shape 484"/>
          <p:cNvSpPr txBox="1"/>
          <p:nvPr/>
        </p:nvSpPr>
        <p:spPr>
          <a:xfrm>
            <a:off x="896531" y="1413159"/>
            <a:ext cx="1258200" cy="212400"/>
          </a:xfrm>
          <a:prstGeom prst="rect">
            <a:avLst/>
          </a:prstGeom>
          <a:noFill/>
          <a:ln>
            <a:noFill/>
          </a:ln>
        </p:spPr>
        <p:txBody>
          <a:bodyPr anchorCtr="0" anchor="t" bIns="17150" lIns="34300" spcFirstLastPara="1" rIns="34300" wrap="square" tIns="17150">
            <a:noAutofit/>
          </a:bodyPr>
          <a:lstStyle/>
          <a:p>
            <a:pPr indent="0" lvl="0" marL="0" marR="0" rtl="0" algn="r">
              <a:lnSpc>
                <a:spcPct val="100000"/>
              </a:lnSpc>
              <a:spcBef>
                <a:spcPts val="0"/>
              </a:spcBef>
              <a:spcAft>
                <a:spcPts val="0"/>
              </a:spcAft>
              <a:buClr>
                <a:srgbClr val="FCB614"/>
              </a:buClr>
              <a:buFont typeface="Montserrat"/>
              <a:buNone/>
            </a:pPr>
            <a:r>
              <a:rPr b="1" i="0" lang="en-US" sz="1200" u="none" cap="none" strike="noStrike">
                <a:solidFill>
                  <a:srgbClr val="FCB614"/>
                </a:solidFill>
                <a:latin typeface="Montserrat"/>
                <a:ea typeface="Montserrat"/>
                <a:cs typeface="Montserrat"/>
                <a:sym typeface="Montserrat"/>
              </a:rPr>
              <a:t>18,000</a:t>
            </a:r>
            <a:r>
              <a:rPr lang="en-US" sz="500"/>
              <a:t> </a:t>
            </a:r>
            <a:r>
              <a:rPr b="1" i="0" lang="en-US" sz="1200" u="none" cap="none" strike="noStrike">
                <a:solidFill>
                  <a:srgbClr val="FCB614"/>
                </a:solidFill>
                <a:latin typeface="Montserrat"/>
                <a:ea typeface="Montserrat"/>
                <a:cs typeface="Montserrat"/>
                <a:sym typeface="Montserrat"/>
              </a:rPr>
              <a:t>PEOPLE</a:t>
            </a:r>
            <a:endParaRPr b="1" i="0" sz="1200" u="none" cap="none" strike="noStrike">
              <a:solidFill>
                <a:srgbClr val="FCB614"/>
              </a:solidFill>
              <a:latin typeface="Montserrat"/>
              <a:ea typeface="Montserrat"/>
              <a:cs typeface="Montserrat"/>
              <a:sym typeface="Montserrat"/>
            </a:endParaRPr>
          </a:p>
        </p:txBody>
      </p:sp>
      <p:pic>
        <p:nvPicPr>
          <p:cNvPr id="485" name="Shape 485"/>
          <p:cNvPicPr preferRelativeResize="0"/>
          <p:nvPr/>
        </p:nvPicPr>
        <p:blipFill rotWithShape="1">
          <a:blip r:embed="rId4">
            <a:alphaModFix/>
          </a:blip>
          <a:srcRect b="0" l="0" r="0" t="0"/>
          <a:stretch/>
        </p:blipFill>
        <p:spPr>
          <a:xfrm>
            <a:off x="3553125" y="4469535"/>
            <a:ext cx="535458" cy="535458"/>
          </a:xfrm>
          <a:prstGeom prst="rect">
            <a:avLst/>
          </a:prstGeom>
          <a:noFill/>
          <a:ln>
            <a:noFill/>
          </a:ln>
        </p:spPr>
      </p:pic>
      <p:sp>
        <p:nvSpPr>
          <p:cNvPr id="486" name="Shape 486"/>
          <p:cNvSpPr txBox="1"/>
          <p:nvPr/>
        </p:nvSpPr>
        <p:spPr>
          <a:xfrm>
            <a:off x="493639" y="543853"/>
            <a:ext cx="6003300" cy="2958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000000"/>
              </a:buClr>
              <a:buFont typeface="Montserrat"/>
              <a:buNone/>
            </a:pPr>
            <a:r>
              <a:rPr b="0" i="0" lang="en-US" sz="1500" u="none" cap="none" strike="noStrike">
                <a:solidFill>
                  <a:srgbClr val="000000"/>
                </a:solidFill>
                <a:latin typeface="Montserrat"/>
                <a:ea typeface="Montserrat"/>
                <a:cs typeface="Montserrat"/>
                <a:sym typeface="Montserrat"/>
              </a:rPr>
              <a:t>People and Buildings Exposed to a 1% Flood Risk</a:t>
            </a:r>
            <a:endParaRPr b="0" i="0" sz="1500" u="none" cap="none" strike="noStrike">
              <a:solidFill>
                <a:schemeClr val="dk2"/>
              </a:solidFill>
              <a:latin typeface="Montserrat"/>
              <a:ea typeface="Montserrat"/>
              <a:cs typeface="Montserrat"/>
              <a:sym typeface="Montserrat"/>
            </a:endParaRPr>
          </a:p>
        </p:txBody>
      </p:sp>
      <p:grpSp>
        <p:nvGrpSpPr>
          <p:cNvPr id="487" name="Shape 487"/>
          <p:cNvGrpSpPr/>
          <p:nvPr/>
        </p:nvGrpSpPr>
        <p:grpSpPr>
          <a:xfrm>
            <a:off x="789869" y="2742828"/>
            <a:ext cx="1135075" cy="710795"/>
            <a:chOff x="614594" y="7392659"/>
            <a:chExt cx="3026868" cy="1895454"/>
          </a:xfrm>
        </p:grpSpPr>
        <p:pic>
          <p:nvPicPr>
            <p:cNvPr id="488" name="Shape 488"/>
            <p:cNvPicPr preferRelativeResize="0"/>
            <p:nvPr/>
          </p:nvPicPr>
          <p:blipFill rotWithShape="1">
            <a:blip r:embed="rId5">
              <a:alphaModFix/>
            </a:blip>
            <a:srcRect b="0" l="0" r="0" t="0"/>
            <a:stretch/>
          </p:blipFill>
          <p:spPr>
            <a:xfrm>
              <a:off x="1747948" y="7392659"/>
              <a:ext cx="1893513" cy="1893513"/>
            </a:xfrm>
            <a:prstGeom prst="rect">
              <a:avLst/>
            </a:prstGeom>
            <a:noFill/>
            <a:ln>
              <a:noFill/>
            </a:ln>
          </p:spPr>
        </p:pic>
        <p:pic>
          <p:nvPicPr>
            <p:cNvPr id="489" name="Shape 489"/>
            <p:cNvPicPr preferRelativeResize="0"/>
            <p:nvPr/>
          </p:nvPicPr>
          <p:blipFill rotWithShape="1">
            <a:blip r:embed="rId5">
              <a:alphaModFix/>
            </a:blip>
            <a:srcRect b="0" l="0" r="0" t="0"/>
            <a:stretch/>
          </p:blipFill>
          <p:spPr>
            <a:xfrm>
              <a:off x="614594" y="7394600"/>
              <a:ext cx="1893513" cy="1893513"/>
            </a:xfrm>
            <a:prstGeom prst="rect">
              <a:avLst/>
            </a:prstGeom>
            <a:noFill/>
            <a:ln>
              <a:noFill/>
            </a:ln>
          </p:spPr>
        </p:pic>
      </p:grpSp>
      <p:sp>
        <p:nvSpPr>
          <p:cNvPr id="490" name="Shape 490"/>
          <p:cNvSpPr txBox="1"/>
          <p:nvPr/>
        </p:nvSpPr>
        <p:spPr>
          <a:xfrm>
            <a:off x="909781" y="4229545"/>
            <a:ext cx="641100" cy="2592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rgbClr val="FCB614"/>
              </a:buClr>
              <a:buFont typeface="Montserrat"/>
              <a:buNone/>
            </a:pPr>
            <a:r>
              <a:rPr b="1" lang="en-US" sz="1200">
                <a:solidFill>
                  <a:srgbClr val="FCB614"/>
                </a:solidFill>
                <a:latin typeface="Montserrat"/>
                <a:ea typeface="Montserrat"/>
                <a:cs typeface="Montserrat"/>
                <a:sym typeface="Montserrat"/>
              </a:rPr>
              <a:t>$20B</a:t>
            </a:r>
            <a:endParaRPr b="1" i="0" sz="1200" u="none" cap="none" strike="noStrike">
              <a:solidFill>
                <a:srgbClr val="FCB614"/>
              </a:solidFill>
              <a:latin typeface="Montserrat"/>
              <a:ea typeface="Montserrat"/>
              <a:cs typeface="Montserrat"/>
              <a:sym typeface="Montserrat"/>
            </a:endParaRPr>
          </a:p>
          <a:p>
            <a:pPr indent="0" lvl="0" marL="0" marR="0" rtl="0" algn="r">
              <a:lnSpc>
                <a:spcPct val="100000"/>
              </a:lnSpc>
              <a:spcBef>
                <a:spcPts val="0"/>
              </a:spcBef>
              <a:spcAft>
                <a:spcPts val="0"/>
              </a:spcAft>
              <a:buClr>
                <a:srgbClr val="FCB614"/>
              </a:buClr>
              <a:buFont typeface="Montserrat"/>
              <a:buNone/>
            </a:pPr>
            <a:r>
              <a:t/>
            </a:r>
            <a:endParaRPr b="1" i="0" sz="1200" u="none" cap="none" strike="noStrike">
              <a:solidFill>
                <a:srgbClr val="FCB614"/>
              </a:solidFill>
              <a:latin typeface="Montserrat"/>
              <a:ea typeface="Montserrat"/>
              <a:cs typeface="Montserrat"/>
              <a:sym typeface="Montserrat"/>
            </a:endParaRPr>
          </a:p>
        </p:txBody>
      </p:sp>
      <p:grpSp>
        <p:nvGrpSpPr>
          <p:cNvPr id="491" name="Shape 491"/>
          <p:cNvGrpSpPr/>
          <p:nvPr/>
        </p:nvGrpSpPr>
        <p:grpSpPr>
          <a:xfrm>
            <a:off x="868025" y="4467790"/>
            <a:ext cx="1006447" cy="538952"/>
            <a:chOff x="815731" y="11817307"/>
            <a:chExt cx="2683860" cy="1437205"/>
          </a:xfrm>
        </p:grpSpPr>
        <p:pic>
          <p:nvPicPr>
            <p:cNvPr id="492" name="Shape 492"/>
            <p:cNvPicPr preferRelativeResize="0"/>
            <p:nvPr/>
          </p:nvPicPr>
          <p:blipFill rotWithShape="1">
            <a:blip r:embed="rId4">
              <a:alphaModFix/>
            </a:blip>
            <a:srcRect b="0" l="0" r="0" t="0"/>
            <a:stretch/>
          </p:blipFill>
          <p:spPr>
            <a:xfrm>
              <a:off x="815731" y="11826623"/>
              <a:ext cx="1427888" cy="1427888"/>
            </a:xfrm>
            <a:prstGeom prst="rect">
              <a:avLst/>
            </a:prstGeom>
            <a:noFill/>
            <a:ln>
              <a:noFill/>
            </a:ln>
          </p:spPr>
        </p:pic>
        <p:pic>
          <p:nvPicPr>
            <p:cNvPr id="493" name="Shape 493"/>
            <p:cNvPicPr preferRelativeResize="0"/>
            <p:nvPr/>
          </p:nvPicPr>
          <p:blipFill rotWithShape="1">
            <a:blip r:embed="rId4">
              <a:alphaModFix/>
            </a:blip>
            <a:srcRect b="0" l="0" r="0" t="0"/>
            <a:stretch/>
          </p:blipFill>
          <p:spPr>
            <a:xfrm>
              <a:off x="2071703" y="11817307"/>
              <a:ext cx="1427888" cy="1427888"/>
            </a:xfrm>
            <a:prstGeom prst="rect">
              <a:avLst/>
            </a:prstGeom>
            <a:noFill/>
            <a:ln>
              <a:noFill/>
            </a:ln>
          </p:spPr>
        </p:pic>
      </p:grpSp>
      <p:pic>
        <p:nvPicPr>
          <p:cNvPr id="494" name="Shape 494"/>
          <p:cNvPicPr preferRelativeResize="0"/>
          <p:nvPr/>
        </p:nvPicPr>
        <p:blipFill rotWithShape="1">
          <a:blip r:embed="rId3">
            <a:alphaModFix/>
          </a:blip>
          <a:srcRect b="0" l="0" r="0" t="0"/>
          <a:stretch/>
        </p:blipFill>
        <p:spPr>
          <a:xfrm>
            <a:off x="5173735" y="1626906"/>
            <a:ext cx="314465" cy="314465"/>
          </a:xfrm>
          <a:prstGeom prst="rect">
            <a:avLst/>
          </a:prstGeom>
          <a:noFill/>
          <a:ln>
            <a:noFill/>
          </a:ln>
        </p:spPr>
      </p:pic>
      <p:pic>
        <p:nvPicPr>
          <p:cNvPr id="495" name="Shape 495"/>
          <p:cNvPicPr preferRelativeResize="0"/>
          <p:nvPr/>
        </p:nvPicPr>
        <p:blipFill rotWithShape="1">
          <a:blip r:embed="rId3">
            <a:alphaModFix/>
          </a:blip>
          <a:srcRect b="0" l="0" r="0" t="0"/>
          <a:stretch/>
        </p:blipFill>
        <p:spPr>
          <a:xfrm>
            <a:off x="4859187" y="1626901"/>
            <a:ext cx="314465" cy="314465"/>
          </a:xfrm>
          <a:prstGeom prst="rect">
            <a:avLst/>
          </a:prstGeom>
          <a:noFill/>
          <a:ln>
            <a:noFill/>
          </a:ln>
        </p:spPr>
      </p:pic>
      <p:pic>
        <p:nvPicPr>
          <p:cNvPr id="496" name="Shape 496"/>
          <p:cNvPicPr preferRelativeResize="0"/>
          <p:nvPr/>
        </p:nvPicPr>
        <p:blipFill rotWithShape="1">
          <a:blip r:embed="rId3">
            <a:alphaModFix/>
          </a:blip>
          <a:srcRect b="0" l="0" r="0" t="0"/>
          <a:stretch/>
        </p:blipFill>
        <p:spPr>
          <a:xfrm>
            <a:off x="4544635" y="1626909"/>
            <a:ext cx="314465" cy="314465"/>
          </a:xfrm>
          <a:prstGeom prst="rect">
            <a:avLst/>
          </a:prstGeom>
          <a:noFill/>
          <a:ln>
            <a:noFill/>
          </a:ln>
        </p:spPr>
      </p:pic>
      <p:pic>
        <p:nvPicPr>
          <p:cNvPr id="497" name="Shape 497"/>
          <p:cNvPicPr preferRelativeResize="0"/>
          <p:nvPr/>
        </p:nvPicPr>
        <p:blipFill rotWithShape="1">
          <a:blip r:embed="rId3">
            <a:alphaModFix/>
          </a:blip>
          <a:srcRect b="0" l="0" r="0" t="0"/>
          <a:stretch/>
        </p:blipFill>
        <p:spPr>
          <a:xfrm>
            <a:off x="4230087" y="1626902"/>
            <a:ext cx="314465" cy="314465"/>
          </a:xfrm>
          <a:prstGeom prst="rect">
            <a:avLst/>
          </a:prstGeom>
          <a:noFill/>
          <a:ln>
            <a:noFill/>
          </a:ln>
        </p:spPr>
      </p:pic>
      <p:pic>
        <p:nvPicPr>
          <p:cNvPr id="498" name="Shape 498"/>
          <p:cNvPicPr preferRelativeResize="0"/>
          <p:nvPr/>
        </p:nvPicPr>
        <p:blipFill rotWithShape="1">
          <a:blip r:embed="rId3">
            <a:alphaModFix/>
          </a:blip>
          <a:srcRect b="0" l="0" r="0" t="0"/>
          <a:stretch/>
        </p:blipFill>
        <p:spPr>
          <a:xfrm>
            <a:off x="3915539" y="1626902"/>
            <a:ext cx="314465" cy="314465"/>
          </a:xfrm>
          <a:prstGeom prst="rect">
            <a:avLst/>
          </a:prstGeom>
          <a:noFill/>
          <a:ln>
            <a:noFill/>
          </a:ln>
        </p:spPr>
      </p:pic>
      <p:pic>
        <p:nvPicPr>
          <p:cNvPr id="499" name="Shape 499"/>
          <p:cNvPicPr preferRelativeResize="0"/>
          <p:nvPr/>
        </p:nvPicPr>
        <p:blipFill rotWithShape="1">
          <a:blip r:embed="rId3">
            <a:alphaModFix/>
          </a:blip>
          <a:srcRect b="0" l="0" r="0" t="0"/>
          <a:stretch/>
        </p:blipFill>
        <p:spPr>
          <a:xfrm>
            <a:off x="3600991" y="1626907"/>
            <a:ext cx="314465" cy="314465"/>
          </a:xfrm>
          <a:prstGeom prst="rect">
            <a:avLst/>
          </a:prstGeom>
          <a:noFill/>
          <a:ln>
            <a:noFill/>
          </a:ln>
        </p:spPr>
      </p:pic>
      <p:pic>
        <p:nvPicPr>
          <p:cNvPr id="500" name="Shape 500"/>
          <p:cNvPicPr preferRelativeResize="0"/>
          <p:nvPr/>
        </p:nvPicPr>
        <p:blipFill rotWithShape="1">
          <a:blip r:embed="rId3">
            <a:alphaModFix/>
          </a:blip>
          <a:srcRect b="0" l="0" r="0" t="0"/>
          <a:stretch/>
        </p:blipFill>
        <p:spPr>
          <a:xfrm>
            <a:off x="3915545" y="1941381"/>
            <a:ext cx="314465" cy="314465"/>
          </a:xfrm>
          <a:prstGeom prst="rect">
            <a:avLst/>
          </a:prstGeom>
          <a:noFill/>
          <a:ln>
            <a:noFill/>
          </a:ln>
        </p:spPr>
      </p:pic>
      <p:pic>
        <p:nvPicPr>
          <p:cNvPr id="501" name="Shape 501"/>
          <p:cNvPicPr preferRelativeResize="0"/>
          <p:nvPr/>
        </p:nvPicPr>
        <p:blipFill rotWithShape="1">
          <a:blip r:embed="rId3">
            <a:alphaModFix/>
          </a:blip>
          <a:srcRect b="0" l="0" r="0" t="0"/>
          <a:stretch/>
        </p:blipFill>
        <p:spPr>
          <a:xfrm>
            <a:off x="3600997" y="1941376"/>
            <a:ext cx="314465" cy="314465"/>
          </a:xfrm>
          <a:prstGeom prst="rect">
            <a:avLst/>
          </a:prstGeom>
          <a:noFill/>
          <a:ln>
            <a:noFill/>
          </a:ln>
        </p:spPr>
      </p:pic>
      <p:pic>
        <p:nvPicPr>
          <p:cNvPr id="502" name="Shape 502"/>
          <p:cNvPicPr preferRelativeResize="0"/>
          <p:nvPr/>
        </p:nvPicPr>
        <p:blipFill rotWithShape="1">
          <a:blip r:embed="rId3">
            <a:alphaModFix/>
          </a:blip>
          <a:srcRect b="0" l="0" r="0" t="0"/>
          <a:stretch/>
        </p:blipFill>
        <p:spPr>
          <a:xfrm>
            <a:off x="6431920" y="1626909"/>
            <a:ext cx="314465" cy="314465"/>
          </a:xfrm>
          <a:prstGeom prst="rect">
            <a:avLst/>
          </a:prstGeom>
          <a:noFill/>
          <a:ln>
            <a:noFill/>
          </a:ln>
        </p:spPr>
      </p:pic>
      <p:pic>
        <p:nvPicPr>
          <p:cNvPr id="503" name="Shape 503"/>
          <p:cNvPicPr preferRelativeResize="0"/>
          <p:nvPr/>
        </p:nvPicPr>
        <p:blipFill rotWithShape="1">
          <a:blip r:embed="rId3">
            <a:alphaModFix/>
          </a:blip>
          <a:srcRect b="0" l="0" r="0" t="0"/>
          <a:stretch/>
        </p:blipFill>
        <p:spPr>
          <a:xfrm>
            <a:off x="6117372" y="1626902"/>
            <a:ext cx="314465" cy="314465"/>
          </a:xfrm>
          <a:prstGeom prst="rect">
            <a:avLst/>
          </a:prstGeom>
          <a:noFill/>
          <a:ln>
            <a:noFill/>
          </a:ln>
        </p:spPr>
      </p:pic>
      <p:pic>
        <p:nvPicPr>
          <p:cNvPr id="504" name="Shape 504"/>
          <p:cNvPicPr preferRelativeResize="0"/>
          <p:nvPr/>
        </p:nvPicPr>
        <p:blipFill rotWithShape="1">
          <a:blip r:embed="rId3">
            <a:alphaModFix/>
          </a:blip>
          <a:srcRect b="0" l="0" r="0" t="0"/>
          <a:stretch/>
        </p:blipFill>
        <p:spPr>
          <a:xfrm>
            <a:off x="5802824" y="1626902"/>
            <a:ext cx="314465" cy="314465"/>
          </a:xfrm>
          <a:prstGeom prst="rect">
            <a:avLst/>
          </a:prstGeom>
          <a:noFill/>
          <a:ln>
            <a:noFill/>
          </a:ln>
        </p:spPr>
      </p:pic>
      <p:pic>
        <p:nvPicPr>
          <p:cNvPr id="505" name="Shape 505"/>
          <p:cNvPicPr preferRelativeResize="0"/>
          <p:nvPr/>
        </p:nvPicPr>
        <p:blipFill rotWithShape="1">
          <a:blip r:embed="rId3">
            <a:alphaModFix/>
          </a:blip>
          <a:srcRect b="0" l="0" r="0" t="0"/>
          <a:stretch/>
        </p:blipFill>
        <p:spPr>
          <a:xfrm>
            <a:off x="5488276" y="1626907"/>
            <a:ext cx="314465" cy="314465"/>
          </a:xfrm>
          <a:prstGeom prst="rect">
            <a:avLst/>
          </a:prstGeom>
          <a:noFill/>
          <a:ln>
            <a:noFill/>
          </a:ln>
        </p:spPr>
      </p:pic>
      <p:pic>
        <p:nvPicPr>
          <p:cNvPr id="506" name="Shape 506"/>
          <p:cNvPicPr preferRelativeResize="0"/>
          <p:nvPr/>
        </p:nvPicPr>
        <p:blipFill rotWithShape="1">
          <a:blip r:embed="rId3">
            <a:alphaModFix/>
          </a:blip>
          <a:srcRect b="0" l="0" r="0" t="0"/>
          <a:stretch/>
        </p:blipFill>
        <p:spPr>
          <a:xfrm>
            <a:off x="5802831" y="1941386"/>
            <a:ext cx="314465" cy="314465"/>
          </a:xfrm>
          <a:prstGeom prst="rect">
            <a:avLst/>
          </a:prstGeom>
          <a:noFill/>
          <a:ln>
            <a:noFill/>
          </a:ln>
        </p:spPr>
      </p:pic>
      <p:pic>
        <p:nvPicPr>
          <p:cNvPr id="507" name="Shape 507"/>
          <p:cNvPicPr preferRelativeResize="0"/>
          <p:nvPr/>
        </p:nvPicPr>
        <p:blipFill rotWithShape="1">
          <a:blip r:embed="rId3">
            <a:alphaModFix/>
          </a:blip>
          <a:srcRect b="0" l="0" r="0" t="0"/>
          <a:stretch/>
        </p:blipFill>
        <p:spPr>
          <a:xfrm>
            <a:off x="5488282" y="1941381"/>
            <a:ext cx="314465" cy="314465"/>
          </a:xfrm>
          <a:prstGeom prst="rect">
            <a:avLst/>
          </a:prstGeom>
          <a:noFill/>
          <a:ln>
            <a:noFill/>
          </a:ln>
        </p:spPr>
      </p:pic>
      <p:pic>
        <p:nvPicPr>
          <p:cNvPr id="508" name="Shape 508"/>
          <p:cNvPicPr preferRelativeResize="0"/>
          <p:nvPr/>
        </p:nvPicPr>
        <p:blipFill rotWithShape="1">
          <a:blip r:embed="rId3">
            <a:alphaModFix/>
          </a:blip>
          <a:srcRect b="0" l="0" r="0" t="0"/>
          <a:stretch/>
        </p:blipFill>
        <p:spPr>
          <a:xfrm>
            <a:off x="5173730" y="1941389"/>
            <a:ext cx="314465" cy="314465"/>
          </a:xfrm>
          <a:prstGeom prst="rect">
            <a:avLst/>
          </a:prstGeom>
          <a:noFill/>
          <a:ln>
            <a:noFill/>
          </a:ln>
        </p:spPr>
      </p:pic>
      <p:pic>
        <p:nvPicPr>
          <p:cNvPr id="509" name="Shape 509"/>
          <p:cNvPicPr preferRelativeResize="0"/>
          <p:nvPr/>
        </p:nvPicPr>
        <p:blipFill rotWithShape="1">
          <a:blip r:embed="rId3">
            <a:alphaModFix/>
          </a:blip>
          <a:srcRect b="0" l="0" r="0" t="0"/>
          <a:stretch/>
        </p:blipFill>
        <p:spPr>
          <a:xfrm>
            <a:off x="4859182" y="1941377"/>
            <a:ext cx="314465" cy="314465"/>
          </a:xfrm>
          <a:prstGeom prst="rect">
            <a:avLst/>
          </a:prstGeom>
          <a:noFill/>
          <a:ln>
            <a:noFill/>
          </a:ln>
        </p:spPr>
      </p:pic>
      <p:pic>
        <p:nvPicPr>
          <p:cNvPr id="510" name="Shape 510"/>
          <p:cNvPicPr preferRelativeResize="0"/>
          <p:nvPr/>
        </p:nvPicPr>
        <p:blipFill rotWithShape="1">
          <a:blip r:embed="rId3">
            <a:alphaModFix/>
          </a:blip>
          <a:srcRect b="0" l="0" r="0" t="0"/>
          <a:stretch/>
        </p:blipFill>
        <p:spPr>
          <a:xfrm>
            <a:off x="4544634" y="1941377"/>
            <a:ext cx="314465" cy="314465"/>
          </a:xfrm>
          <a:prstGeom prst="rect">
            <a:avLst/>
          </a:prstGeom>
          <a:noFill/>
          <a:ln>
            <a:noFill/>
          </a:ln>
        </p:spPr>
      </p:pic>
      <p:pic>
        <p:nvPicPr>
          <p:cNvPr id="511" name="Shape 511"/>
          <p:cNvPicPr preferRelativeResize="0"/>
          <p:nvPr/>
        </p:nvPicPr>
        <p:blipFill rotWithShape="1">
          <a:blip r:embed="rId3">
            <a:alphaModFix/>
          </a:blip>
          <a:srcRect b="0" l="0" r="0" t="0"/>
          <a:stretch/>
        </p:blipFill>
        <p:spPr>
          <a:xfrm>
            <a:off x="4230086" y="1941382"/>
            <a:ext cx="314465" cy="314465"/>
          </a:xfrm>
          <a:prstGeom prst="rect">
            <a:avLst/>
          </a:prstGeom>
          <a:noFill/>
          <a:ln>
            <a:noFill/>
          </a:ln>
        </p:spPr>
      </p:pic>
      <p:pic>
        <p:nvPicPr>
          <p:cNvPr id="512" name="Shape 512"/>
          <p:cNvPicPr preferRelativeResize="0"/>
          <p:nvPr/>
        </p:nvPicPr>
        <p:blipFill rotWithShape="1">
          <a:blip r:embed="rId3">
            <a:alphaModFix/>
          </a:blip>
          <a:srcRect b="0" l="0" r="0" t="0"/>
          <a:stretch/>
        </p:blipFill>
        <p:spPr>
          <a:xfrm>
            <a:off x="7375567" y="1941381"/>
            <a:ext cx="314465" cy="314465"/>
          </a:xfrm>
          <a:prstGeom prst="rect">
            <a:avLst/>
          </a:prstGeom>
          <a:noFill/>
          <a:ln>
            <a:noFill/>
          </a:ln>
        </p:spPr>
      </p:pic>
      <p:pic>
        <p:nvPicPr>
          <p:cNvPr id="513" name="Shape 513"/>
          <p:cNvPicPr preferRelativeResize="0"/>
          <p:nvPr/>
        </p:nvPicPr>
        <p:blipFill rotWithShape="1">
          <a:blip r:embed="rId3">
            <a:alphaModFix/>
          </a:blip>
          <a:srcRect b="0" l="0" r="0" t="0"/>
          <a:stretch/>
        </p:blipFill>
        <p:spPr>
          <a:xfrm>
            <a:off x="7061015" y="1941389"/>
            <a:ext cx="314465" cy="314465"/>
          </a:xfrm>
          <a:prstGeom prst="rect">
            <a:avLst/>
          </a:prstGeom>
          <a:noFill/>
          <a:ln>
            <a:noFill/>
          </a:ln>
        </p:spPr>
      </p:pic>
      <p:pic>
        <p:nvPicPr>
          <p:cNvPr id="514" name="Shape 514"/>
          <p:cNvPicPr preferRelativeResize="0"/>
          <p:nvPr/>
        </p:nvPicPr>
        <p:blipFill rotWithShape="1">
          <a:blip r:embed="rId3">
            <a:alphaModFix/>
          </a:blip>
          <a:srcRect b="0" l="0" r="0" t="0"/>
          <a:stretch/>
        </p:blipFill>
        <p:spPr>
          <a:xfrm>
            <a:off x="6746467" y="1941382"/>
            <a:ext cx="314465" cy="314465"/>
          </a:xfrm>
          <a:prstGeom prst="rect">
            <a:avLst/>
          </a:prstGeom>
          <a:noFill/>
          <a:ln>
            <a:noFill/>
          </a:ln>
        </p:spPr>
      </p:pic>
      <p:pic>
        <p:nvPicPr>
          <p:cNvPr id="515" name="Shape 515"/>
          <p:cNvPicPr preferRelativeResize="0"/>
          <p:nvPr/>
        </p:nvPicPr>
        <p:blipFill rotWithShape="1">
          <a:blip r:embed="rId3">
            <a:alphaModFix/>
          </a:blip>
          <a:srcRect b="0" l="0" r="0" t="0"/>
          <a:stretch/>
        </p:blipFill>
        <p:spPr>
          <a:xfrm>
            <a:off x="6431919" y="1941381"/>
            <a:ext cx="314465" cy="314465"/>
          </a:xfrm>
          <a:prstGeom prst="rect">
            <a:avLst/>
          </a:prstGeom>
          <a:noFill/>
          <a:ln>
            <a:noFill/>
          </a:ln>
        </p:spPr>
      </p:pic>
      <p:pic>
        <p:nvPicPr>
          <p:cNvPr id="516" name="Shape 516"/>
          <p:cNvPicPr preferRelativeResize="0"/>
          <p:nvPr/>
        </p:nvPicPr>
        <p:blipFill rotWithShape="1">
          <a:blip r:embed="rId3">
            <a:alphaModFix/>
          </a:blip>
          <a:srcRect b="0" l="0" r="0" t="0"/>
          <a:stretch/>
        </p:blipFill>
        <p:spPr>
          <a:xfrm>
            <a:off x="6117371" y="1941387"/>
            <a:ext cx="314465" cy="314465"/>
          </a:xfrm>
          <a:prstGeom prst="rect">
            <a:avLst/>
          </a:prstGeom>
          <a:noFill/>
          <a:ln>
            <a:noFill/>
          </a:ln>
        </p:spPr>
      </p:pic>
      <p:sp>
        <p:nvSpPr>
          <p:cNvPr id="517" name="Shape 517"/>
          <p:cNvSpPr txBox="1"/>
          <p:nvPr/>
        </p:nvSpPr>
        <p:spPr>
          <a:xfrm>
            <a:off x="3582324" y="4153303"/>
            <a:ext cx="1125300" cy="357300"/>
          </a:xfrm>
          <a:prstGeom prst="rect">
            <a:avLst/>
          </a:prstGeom>
          <a:noFill/>
          <a:ln>
            <a:noFill/>
          </a:ln>
        </p:spPr>
        <p:txBody>
          <a:bodyPr anchorCtr="0" anchor="ctr" bIns="34300" lIns="34300" spcFirstLastPara="1" rIns="34300" wrap="square" tIns="34300">
            <a:noAutofit/>
          </a:bodyPr>
          <a:lstStyle/>
          <a:p>
            <a:pPr indent="0" lvl="0" marL="0" rtl="0">
              <a:spcBef>
                <a:spcPts val="0"/>
              </a:spcBef>
              <a:spcAft>
                <a:spcPts val="0"/>
              </a:spcAft>
              <a:buNone/>
            </a:pPr>
            <a:r>
              <a:rPr b="1" lang="en-US" sz="1200">
                <a:solidFill>
                  <a:srgbClr val="FCB614"/>
                </a:solidFill>
                <a:latin typeface="Montserrat"/>
                <a:ea typeface="Montserrat"/>
                <a:cs typeface="Montserrat"/>
                <a:sym typeface="Montserrat"/>
              </a:rPr>
              <a:t>$85B</a:t>
            </a:r>
            <a:endParaRPr sz="500"/>
          </a:p>
        </p:txBody>
      </p:sp>
      <p:pic>
        <p:nvPicPr>
          <p:cNvPr id="518" name="Shape 518"/>
          <p:cNvPicPr preferRelativeResize="0"/>
          <p:nvPr/>
        </p:nvPicPr>
        <p:blipFill rotWithShape="1">
          <a:blip r:embed="rId5">
            <a:alphaModFix/>
          </a:blip>
          <a:srcRect b="0" l="0" r="0" t="0"/>
          <a:stretch/>
        </p:blipFill>
        <p:spPr>
          <a:xfrm>
            <a:off x="3877731" y="3443235"/>
            <a:ext cx="710067" cy="710068"/>
          </a:xfrm>
          <a:prstGeom prst="rect">
            <a:avLst/>
          </a:prstGeom>
          <a:noFill/>
          <a:ln>
            <a:noFill/>
          </a:ln>
        </p:spPr>
      </p:pic>
      <p:pic>
        <p:nvPicPr>
          <p:cNvPr id="519" name="Shape 519"/>
          <p:cNvPicPr preferRelativeResize="0"/>
          <p:nvPr/>
        </p:nvPicPr>
        <p:blipFill rotWithShape="1">
          <a:blip r:embed="rId5">
            <a:alphaModFix/>
          </a:blip>
          <a:srcRect b="0" l="0" r="0" t="0"/>
          <a:stretch/>
        </p:blipFill>
        <p:spPr>
          <a:xfrm>
            <a:off x="3466763" y="3443963"/>
            <a:ext cx="710068" cy="710068"/>
          </a:xfrm>
          <a:prstGeom prst="rect">
            <a:avLst/>
          </a:prstGeom>
          <a:noFill/>
          <a:ln>
            <a:noFill/>
          </a:ln>
        </p:spPr>
      </p:pic>
      <p:grpSp>
        <p:nvGrpSpPr>
          <p:cNvPr id="520" name="Shape 520"/>
          <p:cNvGrpSpPr/>
          <p:nvPr/>
        </p:nvGrpSpPr>
        <p:grpSpPr>
          <a:xfrm>
            <a:off x="3466763" y="2742642"/>
            <a:ext cx="4792219" cy="711164"/>
            <a:chOff x="11082794" y="7161313"/>
            <a:chExt cx="12779251" cy="1896438"/>
          </a:xfrm>
        </p:grpSpPr>
        <p:pic>
          <p:nvPicPr>
            <p:cNvPr id="521" name="Shape 521"/>
            <p:cNvPicPr preferRelativeResize="0"/>
            <p:nvPr/>
          </p:nvPicPr>
          <p:blipFill rotWithShape="1">
            <a:blip r:embed="rId5">
              <a:alphaModFix/>
            </a:blip>
            <a:srcRect b="0" l="0" r="0" t="0"/>
            <a:stretch/>
          </p:blipFill>
          <p:spPr>
            <a:xfrm>
              <a:off x="12216148" y="7161321"/>
              <a:ext cx="1893513" cy="1893513"/>
            </a:xfrm>
            <a:prstGeom prst="rect">
              <a:avLst/>
            </a:prstGeom>
            <a:noFill/>
            <a:ln>
              <a:noFill/>
            </a:ln>
          </p:spPr>
        </p:pic>
        <p:pic>
          <p:nvPicPr>
            <p:cNvPr id="522" name="Shape 522"/>
            <p:cNvPicPr preferRelativeResize="0"/>
            <p:nvPr/>
          </p:nvPicPr>
          <p:blipFill rotWithShape="1">
            <a:blip r:embed="rId5">
              <a:alphaModFix/>
            </a:blip>
            <a:srcRect b="0" l="0" r="0" t="0"/>
            <a:stretch/>
          </p:blipFill>
          <p:spPr>
            <a:xfrm>
              <a:off x="11082794" y="7163263"/>
              <a:ext cx="1893513" cy="1893513"/>
            </a:xfrm>
            <a:prstGeom prst="rect">
              <a:avLst/>
            </a:prstGeom>
            <a:noFill/>
            <a:ln>
              <a:noFill/>
            </a:ln>
          </p:spPr>
        </p:pic>
        <p:pic>
          <p:nvPicPr>
            <p:cNvPr id="523" name="Shape 523"/>
            <p:cNvPicPr preferRelativeResize="0"/>
            <p:nvPr/>
          </p:nvPicPr>
          <p:blipFill rotWithShape="1">
            <a:blip r:embed="rId5">
              <a:alphaModFix/>
            </a:blip>
            <a:srcRect b="0" l="0" r="0" t="0"/>
            <a:stretch/>
          </p:blipFill>
          <p:spPr>
            <a:xfrm>
              <a:off x="14400136" y="7161321"/>
              <a:ext cx="1893513" cy="1893513"/>
            </a:xfrm>
            <a:prstGeom prst="rect">
              <a:avLst/>
            </a:prstGeom>
            <a:noFill/>
            <a:ln>
              <a:noFill/>
            </a:ln>
          </p:spPr>
        </p:pic>
        <p:pic>
          <p:nvPicPr>
            <p:cNvPr id="524" name="Shape 524"/>
            <p:cNvPicPr preferRelativeResize="0"/>
            <p:nvPr/>
          </p:nvPicPr>
          <p:blipFill rotWithShape="1">
            <a:blip r:embed="rId5">
              <a:alphaModFix/>
            </a:blip>
            <a:srcRect b="0" l="0" r="0" t="0"/>
            <a:stretch/>
          </p:blipFill>
          <p:spPr>
            <a:xfrm>
              <a:off x="13302456" y="7163263"/>
              <a:ext cx="1893513" cy="1893513"/>
            </a:xfrm>
            <a:prstGeom prst="rect">
              <a:avLst/>
            </a:prstGeom>
            <a:noFill/>
            <a:ln>
              <a:noFill/>
            </a:ln>
          </p:spPr>
        </p:pic>
        <p:pic>
          <p:nvPicPr>
            <p:cNvPr id="525" name="Shape 525"/>
            <p:cNvPicPr preferRelativeResize="0"/>
            <p:nvPr/>
          </p:nvPicPr>
          <p:blipFill rotWithShape="1">
            <a:blip r:embed="rId5">
              <a:alphaModFix/>
            </a:blip>
            <a:srcRect b="0" l="0" r="0" t="0"/>
            <a:stretch/>
          </p:blipFill>
          <p:spPr>
            <a:xfrm>
              <a:off x="16541548" y="7161321"/>
              <a:ext cx="1893513" cy="1893513"/>
            </a:xfrm>
            <a:prstGeom prst="rect">
              <a:avLst/>
            </a:prstGeom>
            <a:noFill/>
            <a:ln>
              <a:noFill/>
            </a:ln>
          </p:spPr>
        </p:pic>
        <p:pic>
          <p:nvPicPr>
            <p:cNvPr id="526" name="Shape 526"/>
            <p:cNvPicPr preferRelativeResize="0"/>
            <p:nvPr/>
          </p:nvPicPr>
          <p:blipFill rotWithShape="1">
            <a:blip r:embed="rId5">
              <a:alphaModFix/>
            </a:blip>
            <a:srcRect b="0" l="0" r="0" t="0"/>
            <a:stretch/>
          </p:blipFill>
          <p:spPr>
            <a:xfrm>
              <a:off x="15445919" y="7163263"/>
              <a:ext cx="1893513" cy="1893513"/>
            </a:xfrm>
            <a:prstGeom prst="rect">
              <a:avLst/>
            </a:prstGeom>
            <a:noFill/>
            <a:ln>
              <a:noFill/>
            </a:ln>
          </p:spPr>
        </p:pic>
        <p:pic>
          <p:nvPicPr>
            <p:cNvPr id="527" name="Shape 527"/>
            <p:cNvPicPr preferRelativeResize="0"/>
            <p:nvPr/>
          </p:nvPicPr>
          <p:blipFill rotWithShape="1">
            <a:blip r:embed="rId5">
              <a:alphaModFix/>
            </a:blip>
            <a:srcRect b="0" l="0" r="0" t="0"/>
            <a:stretch/>
          </p:blipFill>
          <p:spPr>
            <a:xfrm>
              <a:off x="17589381" y="7164238"/>
              <a:ext cx="1893513" cy="1893513"/>
            </a:xfrm>
            <a:prstGeom prst="rect">
              <a:avLst/>
            </a:prstGeom>
            <a:noFill/>
            <a:ln>
              <a:noFill/>
            </a:ln>
          </p:spPr>
        </p:pic>
        <p:pic>
          <p:nvPicPr>
            <p:cNvPr id="528" name="Shape 528"/>
            <p:cNvPicPr preferRelativeResize="0"/>
            <p:nvPr/>
          </p:nvPicPr>
          <p:blipFill rotWithShape="1">
            <a:blip r:embed="rId5">
              <a:alphaModFix/>
            </a:blip>
            <a:srcRect b="0" l="0" r="0" t="0"/>
            <a:stretch/>
          </p:blipFill>
          <p:spPr>
            <a:xfrm>
              <a:off x="18692648" y="7162296"/>
              <a:ext cx="1893513" cy="1893513"/>
            </a:xfrm>
            <a:prstGeom prst="rect">
              <a:avLst/>
            </a:prstGeom>
            <a:noFill/>
            <a:ln>
              <a:noFill/>
            </a:ln>
          </p:spPr>
        </p:pic>
        <p:pic>
          <p:nvPicPr>
            <p:cNvPr id="529" name="Shape 529"/>
            <p:cNvPicPr preferRelativeResize="0"/>
            <p:nvPr/>
          </p:nvPicPr>
          <p:blipFill rotWithShape="1">
            <a:blip r:embed="rId5">
              <a:alphaModFix/>
            </a:blip>
            <a:srcRect b="0" l="0" r="0" t="0"/>
            <a:stretch/>
          </p:blipFill>
          <p:spPr>
            <a:xfrm>
              <a:off x="20876636" y="7162296"/>
              <a:ext cx="1893513" cy="1893513"/>
            </a:xfrm>
            <a:prstGeom prst="rect">
              <a:avLst/>
            </a:prstGeom>
            <a:noFill/>
            <a:ln>
              <a:noFill/>
            </a:ln>
          </p:spPr>
        </p:pic>
        <p:pic>
          <p:nvPicPr>
            <p:cNvPr id="530" name="Shape 530"/>
            <p:cNvPicPr preferRelativeResize="0"/>
            <p:nvPr/>
          </p:nvPicPr>
          <p:blipFill rotWithShape="1">
            <a:blip r:embed="rId5">
              <a:alphaModFix/>
            </a:blip>
            <a:srcRect b="0" l="0" r="0" t="0"/>
            <a:stretch/>
          </p:blipFill>
          <p:spPr>
            <a:xfrm>
              <a:off x="19778956" y="7164238"/>
              <a:ext cx="1893513" cy="1893513"/>
            </a:xfrm>
            <a:prstGeom prst="rect">
              <a:avLst/>
            </a:prstGeom>
            <a:noFill/>
            <a:ln>
              <a:noFill/>
            </a:ln>
          </p:spPr>
        </p:pic>
        <p:pic>
          <p:nvPicPr>
            <p:cNvPr id="531" name="Shape 531"/>
            <p:cNvPicPr preferRelativeResize="0"/>
            <p:nvPr/>
          </p:nvPicPr>
          <p:blipFill rotWithShape="1">
            <a:blip r:embed="rId5">
              <a:alphaModFix/>
            </a:blip>
            <a:srcRect b="0" l="0" r="0" t="0"/>
            <a:stretch/>
          </p:blipFill>
          <p:spPr>
            <a:xfrm>
              <a:off x="21968531" y="7161313"/>
              <a:ext cx="1893513" cy="1893513"/>
            </a:xfrm>
            <a:prstGeom prst="rect">
              <a:avLst/>
            </a:prstGeom>
            <a:noFill/>
            <a:ln>
              <a:noFill/>
            </a:ln>
          </p:spPr>
        </p:pic>
      </p:grpSp>
      <p:pic>
        <p:nvPicPr>
          <p:cNvPr id="532" name="Shape 532"/>
          <p:cNvPicPr preferRelativeResize="0"/>
          <p:nvPr/>
        </p:nvPicPr>
        <p:blipFill rotWithShape="1">
          <a:blip r:embed="rId4">
            <a:alphaModFix/>
          </a:blip>
          <a:srcRect b="0" l="0" r="0" t="0"/>
          <a:stretch/>
        </p:blipFill>
        <p:spPr>
          <a:xfrm>
            <a:off x="3997939" y="4469535"/>
            <a:ext cx="535458" cy="535458"/>
          </a:xfrm>
          <a:prstGeom prst="rect">
            <a:avLst/>
          </a:prstGeom>
          <a:noFill/>
          <a:ln>
            <a:noFill/>
          </a:ln>
        </p:spPr>
      </p:pic>
      <p:pic>
        <p:nvPicPr>
          <p:cNvPr id="533" name="Shape 533"/>
          <p:cNvPicPr preferRelativeResize="0"/>
          <p:nvPr/>
        </p:nvPicPr>
        <p:blipFill rotWithShape="1">
          <a:blip r:embed="rId4">
            <a:alphaModFix/>
          </a:blip>
          <a:srcRect b="0" l="0" r="0" t="0"/>
          <a:stretch/>
        </p:blipFill>
        <p:spPr>
          <a:xfrm>
            <a:off x="4443123" y="4469535"/>
            <a:ext cx="535458" cy="535458"/>
          </a:xfrm>
          <a:prstGeom prst="rect">
            <a:avLst/>
          </a:prstGeom>
          <a:noFill/>
          <a:ln>
            <a:noFill/>
          </a:ln>
        </p:spPr>
      </p:pic>
      <p:pic>
        <p:nvPicPr>
          <p:cNvPr id="534" name="Shape 534"/>
          <p:cNvPicPr preferRelativeResize="0"/>
          <p:nvPr/>
        </p:nvPicPr>
        <p:blipFill rotWithShape="1">
          <a:blip r:embed="rId4">
            <a:alphaModFix/>
          </a:blip>
          <a:srcRect b="0" l="0" r="0" t="0"/>
          <a:stretch/>
        </p:blipFill>
        <p:spPr>
          <a:xfrm>
            <a:off x="6183113" y="4469535"/>
            <a:ext cx="535458" cy="535458"/>
          </a:xfrm>
          <a:prstGeom prst="rect">
            <a:avLst/>
          </a:prstGeom>
          <a:noFill/>
          <a:ln>
            <a:noFill/>
          </a:ln>
        </p:spPr>
      </p:pic>
      <p:pic>
        <p:nvPicPr>
          <p:cNvPr id="535" name="Shape 535"/>
          <p:cNvPicPr preferRelativeResize="0"/>
          <p:nvPr/>
        </p:nvPicPr>
        <p:blipFill rotWithShape="1">
          <a:blip r:embed="rId4">
            <a:alphaModFix/>
          </a:blip>
          <a:srcRect b="0" l="0" r="0" t="0"/>
          <a:stretch/>
        </p:blipFill>
        <p:spPr>
          <a:xfrm>
            <a:off x="6627927" y="4469535"/>
            <a:ext cx="535458" cy="535458"/>
          </a:xfrm>
          <a:prstGeom prst="rect">
            <a:avLst/>
          </a:prstGeom>
          <a:noFill/>
          <a:ln>
            <a:noFill/>
          </a:ln>
        </p:spPr>
      </p:pic>
      <p:pic>
        <p:nvPicPr>
          <p:cNvPr id="536" name="Shape 536"/>
          <p:cNvPicPr preferRelativeResize="0"/>
          <p:nvPr/>
        </p:nvPicPr>
        <p:blipFill rotWithShape="1">
          <a:blip r:embed="rId4">
            <a:alphaModFix/>
          </a:blip>
          <a:srcRect b="0" l="0" r="0" t="0"/>
          <a:stretch/>
        </p:blipFill>
        <p:spPr>
          <a:xfrm>
            <a:off x="7053006" y="4469535"/>
            <a:ext cx="535458" cy="535458"/>
          </a:xfrm>
          <a:prstGeom prst="rect">
            <a:avLst/>
          </a:prstGeom>
          <a:noFill/>
          <a:ln>
            <a:noFill/>
          </a:ln>
        </p:spPr>
      </p:pic>
      <p:pic>
        <p:nvPicPr>
          <p:cNvPr id="537" name="Shape 537"/>
          <p:cNvPicPr preferRelativeResize="0"/>
          <p:nvPr/>
        </p:nvPicPr>
        <p:blipFill rotWithShape="1">
          <a:blip r:embed="rId4">
            <a:alphaModFix/>
          </a:blip>
          <a:srcRect b="0" l="0" r="0" t="0"/>
          <a:stretch/>
        </p:blipFill>
        <p:spPr>
          <a:xfrm>
            <a:off x="4872657" y="4469535"/>
            <a:ext cx="535458" cy="535458"/>
          </a:xfrm>
          <a:prstGeom prst="rect">
            <a:avLst/>
          </a:prstGeom>
          <a:noFill/>
          <a:ln>
            <a:noFill/>
          </a:ln>
        </p:spPr>
      </p:pic>
      <p:pic>
        <p:nvPicPr>
          <p:cNvPr id="538" name="Shape 538"/>
          <p:cNvPicPr preferRelativeResize="0"/>
          <p:nvPr/>
        </p:nvPicPr>
        <p:blipFill rotWithShape="1">
          <a:blip r:embed="rId4">
            <a:alphaModFix/>
          </a:blip>
          <a:srcRect b="0" l="0" r="0" t="0"/>
          <a:stretch/>
        </p:blipFill>
        <p:spPr>
          <a:xfrm>
            <a:off x="5317471" y="4469535"/>
            <a:ext cx="535458" cy="535458"/>
          </a:xfrm>
          <a:prstGeom prst="rect">
            <a:avLst/>
          </a:prstGeom>
          <a:noFill/>
          <a:ln>
            <a:noFill/>
          </a:ln>
        </p:spPr>
      </p:pic>
      <p:pic>
        <p:nvPicPr>
          <p:cNvPr id="539" name="Shape 539"/>
          <p:cNvPicPr preferRelativeResize="0"/>
          <p:nvPr/>
        </p:nvPicPr>
        <p:blipFill rotWithShape="1">
          <a:blip r:embed="rId4">
            <a:alphaModFix/>
          </a:blip>
          <a:srcRect b="0" l="0" r="0" t="0"/>
          <a:stretch/>
        </p:blipFill>
        <p:spPr>
          <a:xfrm>
            <a:off x="5742551" y="4469535"/>
            <a:ext cx="535458" cy="535458"/>
          </a:xfrm>
          <a:prstGeom prst="rect">
            <a:avLst/>
          </a:prstGeom>
          <a:noFill/>
          <a:ln>
            <a:noFill/>
          </a:ln>
        </p:spPr>
      </p:pic>
      <p:pic>
        <p:nvPicPr>
          <p:cNvPr id="540" name="Shape 540"/>
          <p:cNvPicPr preferRelativeResize="0"/>
          <p:nvPr/>
        </p:nvPicPr>
        <p:blipFill rotWithShape="1">
          <a:blip r:embed="rId3">
            <a:alphaModFix/>
          </a:blip>
          <a:srcRect b="0" l="0" r="0" t="0"/>
          <a:stretch/>
        </p:blipFill>
        <p:spPr>
          <a:xfrm>
            <a:off x="7061020" y="1625443"/>
            <a:ext cx="314465" cy="314465"/>
          </a:xfrm>
          <a:prstGeom prst="rect">
            <a:avLst/>
          </a:prstGeom>
          <a:noFill/>
          <a:ln>
            <a:noFill/>
          </a:ln>
        </p:spPr>
      </p:pic>
      <p:pic>
        <p:nvPicPr>
          <p:cNvPr id="541" name="Shape 541"/>
          <p:cNvPicPr preferRelativeResize="0"/>
          <p:nvPr/>
        </p:nvPicPr>
        <p:blipFill rotWithShape="1">
          <a:blip r:embed="rId3">
            <a:alphaModFix/>
          </a:blip>
          <a:srcRect b="0" l="0" r="0" t="0"/>
          <a:stretch/>
        </p:blipFill>
        <p:spPr>
          <a:xfrm>
            <a:off x="6746467" y="1625451"/>
            <a:ext cx="314465" cy="314465"/>
          </a:xfrm>
          <a:prstGeom prst="rect">
            <a:avLst/>
          </a:prstGeom>
          <a:noFill/>
          <a:ln>
            <a:noFill/>
          </a:ln>
        </p:spPr>
      </p:pic>
      <p:pic>
        <p:nvPicPr>
          <p:cNvPr id="542" name="Shape 542"/>
          <p:cNvPicPr preferRelativeResize="0"/>
          <p:nvPr/>
        </p:nvPicPr>
        <p:blipFill rotWithShape="1">
          <a:blip r:embed="rId3">
            <a:alphaModFix/>
          </a:blip>
          <a:srcRect b="0" l="0" r="0" t="0"/>
          <a:stretch/>
        </p:blipFill>
        <p:spPr>
          <a:xfrm>
            <a:off x="7690110" y="1941382"/>
            <a:ext cx="314465" cy="314465"/>
          </a:xfrm>
          <a:prstGeom prst="rect">
            <a:avLst/>
          </a:prstGeom>
          <a:noFill/>
          <a:ln>
            <a:noFill/>
          </a:ln>
        </p:spPr>
      </p:pic>
      <p:pic>
        <p:nvPicPr>
          <p:cNvPr id="543" name="Shape 543"/>
          <p:cNvPicPr preferRelativeResize="0"/>
          <p:nvPr/>
        </p:nvPicPr>
        <p:blipFill rotWithShape="1">
          <a:blip r:embed="rId3">
            <a:alphaModFix/>
          </a:blip>
          <a:srcRect b="0" l="0" r="0" t="0"/>
          <a:stretch/>
        </p:blipFill>
        <p:spPr>
          <a:xfrm>
            <a:off x="7690115" y="1625443"/>
            <a:ext cx="314465" cy="314465"/>
          </a:xfrm>
          <a:prstGeom prst="rect">
            <a:avLst/>
          </a:prstGeom>
          <a:noFill/>
          <a:ln>
            <a:noFill/>
          </a:ln>
        </p:spPr>
      </p:pic>
      <p:pic>
        <p:nvPicPr>
          <p:cNvPr id="544" name="Shape 544"/>
          <p:cNvPicPr preferRelativeResize="0"/>
          <p:nvPr/>
        </p:nvPicPr>
        <p:blipFill rotWithShape="1">
          <a:blip r:embed="rId3">
            <a:alphaModFix/>
          </a:blip>
          <a:srcRect b="0" l="0" r="0" t="0"/>
          <a:stretch/>
        </p:blipFill>
        <p:spPr>
          <a:xfrm>
            <a:off x="7375563" y="1625451"/>
            <a:ext cx="314465" cy="314465"/>
          </a:xfrm>
          <a:prstGeom prst="rect">
            <a:avLst/>
          </a:prstGeom>
          <a:noFill/>
          <a:ln>
            <a:noFill/>
          </a:ln>
        </p:spPr>
      </p:pic>
      <p:cxnSp>
        <p:nvCxnSpPr>
          <p:cNvPr id="545" name="Shape 545"/>
          <p:cNvCxnSpPr/>
          <p:nvPr/>
        </p:nvCxnSpPr>
        <p:spPr>
          <a:xfrm>
            <a:off x="3143525" y="945338"/>
            <a:ext cx="0" cy="4062000"/>
          </a:xfrm>
          <a:prstGeom prst="straightConnector1">
            <a:avLst/>
          </a:prstGeom>
          <a:noFill/>
          <a:ln cap="flat" cmpd="sng" w="114300">
            <a:solidFill>
              <a:srgbClr val="FCB614"/>
            </a:solidFill>
            <a:prstDash val="solid"/>
            <a:round/>
            <a:headEnd len="lg" w="lg" type="none"/>
            <a:tailEnd len="lg" w="lg" type="none"/>
          </a:ln>
        </p:spPr>
      </p:cxnSp>
      <p:sp>
        <p:nvSpPr>
          <p:cNvPr id="546" name="Shape 546"/>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WHAT’S AT STAKE?</a:t>
            </a:r>
            <a:endParaRPr sz="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pic>
        <p:nvPicPr>
          <p:cNvPr id="551" name="Shape 551"/>
          <p:cNvPicPr preferRelativeResize="0"/>
          <p:nvPr/>
        </p:nvPicPr>
        <p:blipFill rotWithShape="1">
          <a:blip r:embed="rId3">
            <a:alphaModFix/>
          </a:blip>
          <a:srcRect b="28693" l="0" r="0" t="0"/>
          <a:stretch/>
        </p:blipFill>
        <p:spPr>
          <a:xfrm>
            <a:off x="131509" y="2541375"/>
            <a:ext cx="8877427" cy="1294106"/>
          </a:xfrm>
          <a:prstGeom prst="rect">
            <a:avLst/>
          </a:prstGeom>
          <a:noFill/>
          <a:ln>
            <a:noFill/>
          </a:ln>
        </p:spPr>
      </p:pic>
      <p:sp>
        <p:nvSpPr>
          <p:cNvPr id="552" name="Shape 552"/>
          <p:cNvSpPr/>
          <p:nvPr/>
        </p:nvSpPr>
        <p:spPr>
          <a:xfrm>
            <a:off x="0" y="0"/>
            <a:ext cx="9144000" cy="19395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553" name="Shape 553"/>
          <p:cNvSpPr txBox="1"/>
          <p:nvPr/>
        </p:nvSpPr>
        <p:spPr>
          <a:xfrm>
            <a:off x="377742" y="732497"/>
            <a:ext cx="7207500" cy="4155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3300">
                <a:solidFill>
                  <a:schemeClr val="lt1"/>
                </a:solidFill>
                <a:latin typeface="Montserrat"/>
                <a:ea typeface="Montserrat"/>
                <a:cs typeface="Montserrat"/>
                <a:sym typeface="Montserrat"/>
              </a:rPr>
              <a:t>WE ARE TAKING ACTION:</a:t>
            </a:r>
            <a:r>
              <a:rPr b="1" i="0" lang="en-US" sz="3300" u="none" cap="none" strike="noStrike">
                <a:solidFill>
                  <a:schemeClr val="lt1"/>
                </a:solidFill>
                <a:latin typeface="Montserrat"/>
                <a:ea typeface="Montserrat"/>
                <a:cs typeface="Montserrat"/>
                <a:sym typeface="Montserrat"/>
              </a:rPr>
              <a:t> </a:t>
            </a:r>
            <a:endParaRPr b="1" i="0" sz="33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lt1"/>
              </a:buClr>
              <a:buFont typeface="Montserrat"/>
              <a:buNone/>
            </a:pPr>
            <a:r>
              <a:rPr b="1" lang="en-US" sz="3300">
                <a:solidFill>
                  <a:schemeClr val="lt1"/>
                </a:solidFill>
                <a:latin typeface="Montserrat"/>
                <a:ea typeface="Montserrat"/>
                <a:cs typeface="Montserrat"/>
                <a:sym typeface="Montserrat"/>
              </a:rPr>
              <a:t>FIVE KEY CATEGORIES</a:t>
            </a:r>
            <a:endParaRPr b="1" i="0" sz="3300" u="none" cap="none" strike="noStrike">
              <a:solidFill>
                <a:schemeClr val="lt1"/>
              </a:solidFill>
              <a:latin typeface="Montserrat"/>
              <a:ea typeface="Montserrat"/>
              <a:cs typeface="Montserrat"/>
              <a:sym typeface="Montserrat"/>
            </a:endParaRPr>
          </a:p>
        </p:txBody>
      </p:sp>
      <p:sp>
        <p:nvSpPr>
          <p:cNvPr id="554" name="Shape 554"/>
          <p:cNvSpPr txBox="1"/>
          <p:nvPr/>
        </p:nvSpPr>
        <p:spPr>
          <a:xfrm>
            <a:off x="686616" y="3880134"/>
            <a:ext cx="938700" cy="182400"/>
          </a:xfrm>
          <a:prstGeom prst="rect">
            <a:avLst/>
          </a:prstGeom>
          <a:noFill/>
          <a:ln>
            <a:noFill/>
          </a:ln>
        </p:spPr>
        <p:txBody>
          <a:bodyPr anchorCtr="0" anchor="t" bIns="34300" lIns="34300" spcFirstLastPara="1" rIns="34300" wrap="square" tIns="34300">
            <a:noAutofit/>
          </a:bodyPr>
          <a:lstStyle/>
          <a:p>
            <a:pPr indent="0" lvl="0" marL="0">
              <a:spcBef>
                <a:spcPts val="0"/>
              </a:spcBef>
              <a:spcAft>
                <a:spcPts val="0"/>
              </a:spcAft>
              <a:buNone/>
            </a:pPr>
            <a:r>
              <a:t/>
            </a:r>
            <a:endParaRPr/>
          </a:p>
        </p:txBody>
      </p:sp>
      <p:sp>
        <p:nvSpPr>
          <p:cNvPr id="555" name="Shape 555"/>
          <p:cNvSpPr txBox="1"/>
          <p:nvPr/>
        </p:nvSpPr>
        <p:spPr>
          <a:xfrm>
            <a:off x="526825" y="3780047"/>
            <a:ext cx="1258200" cy="2124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rgbClr val="FCB614"/>
              </a:buClr>
              <a:buFont typeface="Montserrat"/>
              <a:buNone/>
            </a:pPr>
            <a:r>
              <a:rPr b="1" lang="en-US" sz="1200">
                <a:solidFill>
                  <a:srgbClr val="62AA45"/>
                </a:solidFill>
                <a:latin typeface="Montserrat"/>
                <a:ea typeface="Montserrat"/>
                <a:cs typeface="Montserrat"/>
                <a:sym typeface="Montserrat"/>
              </a:rPr>
              <a:t>CLIMATE PROJECTIONS</a:t>
            </a:r>
            <a:endParaRPr b="1" i="0" sz="1200" u="none" cap="none" strike="noStrike">
              <a:solidFill>
                <a:srgbClr val="62AA45"/>
              </a:solidFill>
              <a:latin typeface="Montserrat"/>
              <a:ea typeface="Montserrat"/>
              <a:cs typeface="Montserrat"/>
              <a:sym typeface="Montserrat"/>
            </a:endParaRPr>
          </a:p>
        </p:txBody>
      </p:sp>
      <p:sp>
        <p:nvSpPr>
          <p:cNvPr id="556" name="Shape 556"/>
          <p:cNvSpPr txBox="1"/>
          <p:nvPr/>
        </p:nvSpPr>
        <p:spPr>
          <a:xfrm>
            <a:off x="2105152" y="3780047"/>
            <a:ext cx="1258200" cy="2124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rgbClr val="FCB614"/>
              </a:buClr>
              <a:buFont typeface="Montserrat"/>
              <a:buNone/>
            </a:pPr>
            <a:r>
              <a:rPr b="1" lang="en-US" sz="1200">
                <a:solidFill>
                  <a:srgbClr val="62AA45"/>
                </a:solidFill>
                <a:latin typeface="Montserrat"/>
                <a:ea typeface="Montserrat"/>
                <a:cs typeface="Montserrat"/>
                <a:sym typeface="Montserrat"/>
              </a:rPr>
              <a:t>SHORELINES</a:t>
            </a:r>
            <a:endParaRPr b="1" i="0" sz="1200" u="none" cap="none" strike="noStrike">
              <a:solidFill>
                <a:srgbClr val="62AA45"/>
              </a:solidFill>
              <a:latin typeface="Montserrat"/>
              <a:ea typeface="Montserrat"/>
              <a:cs typeface="Montserrat"/>
              <a:sym typeface="Montserrat"/>
            </a:endParaRPr>
          </a:p>
        </p:txBody>
      </p:sp>
      <p:sp>
        <p:nvSpPr>
          <p:cNvPr id="557" name="Shape 557"/>
          <p:cNvSpPr txBox="1"/>
          <p:nvPr/>
        </p:nvSpPr>
        <p:spPr>
          <a:xfrm>
            <a:off x="3761564" y="3780047"/>
            <a:ext cx="1620900" cy="2124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rgbClr val="FCB614"/>
              </a:buClr>
              <a:buFont typeface="Montserrat"/>
              <a:buNone/>
            </a:pPr>
            <a:r>
              <a:rPr b="1" lang="en-US" sz="1200">
                <a:solidFill>
                  <a:srgbClr val="62AA45"/>
                </a:solidFill>
                <a:latin typeface="Montserrat"/>
                <a:ea typeface="Montserrat"/>
                <a:cs typeface="Montserrat"/>
                <a:sym typeface="Montserrat"/>
              </a:rPr>
              <a:t>INFRASTRUCTURE</a:t>
            </a:r>
            <a:endParaRPr b="1" i="0" sz="1200" u="none" cap="none" strike="noStrike">
              <a:solidFill>
                <a:srgbClr val="62AA45"/>
              </a:solidFill>
              <a:latin typeface="Montserrat"/>
              <a:ea typeface="Montserrat"/>
              <a:cs typeface="Montserrat"/>
              <a:sym typeface="Montserrat"/>
            </a:endParaRPr>
          </a:p>
        </p:txBody>
      </p:sp>
      <p:sp>
        <p:nvSpPr>
          <p:cNvPr id="558" name="Shape 558"/>
          <p:cNvSpPr txBox="1"/>
          <p:nvPr/>
        </p:nvSpPr>
        <p:spPr>
          <a:xfrm>
            <a:off x="5238970" y="3780047"/>
            <a:ext cx="1620900" cy="212400"/>
          </a:xfrm>
          <a:prstGeom prst="rect">
            <a:avLst/>
          </a:prstGeom>
          <a:noFill/>
          <a:ln>
            <a:noFill/>
          </a:ln>
        </p:spPr>
        <p:txBody>
          <a:bodyPr anchorCtr="0" anchor="t" bIns="17150" lIns="34300" spcFirstLastPara="1" rIns="34300" wrap="square" tIns="17150">
            <a:noAutofit/>
          </a:bodyPr>
          <a:lstStyle/>
          <a:p>
            <a:pPr indent="0" lvl="0" marL="0" marR="0" rtl="0" algn="r">
              <a:lnSpc>
                <a:spcPct val="100000"/>
              </a:lnSpc>
              <a:spcBef>
                <a:spcPts val="0"/>
              </a:spcBef>
              <a:spcAft>
                <a:spcPts val="0"/>
              </a:spcAft>
              <a:buClr>
                <a:srgbClr val="FCB614"/>
              </a:buClr>
              <a:buFont typeface="Montserrat"/>
              <a:buNone/>
            </a:pPr>
            <a:r>
              <a:rPr b="1" lang="en-US" sz="1200">
                <a:solidFill>
                  <a:srgbClr val="62AA45"/>
                </a:solidFill>
                <a:latin typeface="Montserrat"/>
                <a:ea typeface="Montserrat"/>
                <a:cs typeface="Montserrat"/>
                <a:sym typeface="Montserrat"/>
              </a:rPr>
              <a:t>BUILDINGS</a:t>
            </a:r>
            <a:endParaRPr b="1" i="0" sz="1200" u="none" cap="none" strike="noStrike">
              <a:solidFill>
                <a:srgbClr val="62AA45"/>
              </a:solidFill>
              <a:latin typeface="Montserrat"/>
              <a:ea typeface="Montserrat"/>
              <a:cs typeface="Montserrat"/>
              <a:sym typeface="Montserrat"/>
            </a:endParaRPr>
          </a:p>
        </p:txBody>
      </p:sp>
      <p:sp>
        <p:nvSpPr>
          <p:cNvPr id="559" name="Shape 559"/>
          <p:cNvSpPr txBox="1"/>
          <p:nvPr/>
        </p:nvSpPr>
        <p:spPr>
          <a:xfrm>
            <a:off x="7199569" y="3780047"/>
            <a:ext cx="1620900" cy="2124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rgbClr val="FCB614"/>
              </a:buClr>
              <a:buFont typeface="Montserrat"/>
              <a:buNone/>
            </a:pPr>
            <a:r>
              <a:rPr b="1" lang="en-US" sz="1200">
                <a:solidFill>
                  <a:srgbClr val="62AA45"/>
                </a:solidFill>
                <a:latin typeface="Montserrat"/>
                <a:ea typeface="Montserrat"/>
                <a:cs typeface="Montserrat"/>
                <a:sym typeface="Montserrat"/>
              </a:rPr>
              <a:t>PREPARED AND CONNECTED COMMUNITIES</a:t>
            </a:r>
            <a:endParaRPr b="1" i="0" sz="1200" u="none" cap="none" strike="noStrike">
              <a:solidFill>
                <a:srgbClr val="62AA45"/>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Shape 565"/>
          <p:cNvSpPr/>
          <p:nvPr/>
        </p:nvSpPr>
        <p:spPr>
          <a:xfrm>
            <a:off x="0" y="5"/>
            <a:ext cx="9144000" cy="7227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66" name="Shape 566"/>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pic>
        <p:nvPicPr>
          <p:cNvPr id="567" name="Shape 567"/>
          <p:cNvPicPr preferRelativeResize="0"/>
          <p:nvPr/>
        </p:nvPicPr>
        <p:blipFill rotWithShape="1">
          <a:blip r:embed="rId3">
            <a:alphaModFix/>
          </a:blip>
          <a:srcRect b="0" l="0" r="0" t="14398"/>
          <a:stretch/>
        </p:blipFill>
        <p:spPr>
          <a:xfrm>
            <a:off x="-1021926" y="786745"/>
            <a:ext cx="10757162" cy="3732300"/>
          </a:xfrm>
          <a:prstGeom prst="rect">
            <a:avLst/>
          </a:prstGeom>
          <a:noFill/>
          <a:ln>
            <a:noFill/>
          </a:ln>
        </p:spPr>
      </p:pic>
      <p:sp>
        <p:nvSpPr>
          <p:cNvPr id="568" name="Shape 568"/>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UPDATE CLIMATE PROJECTIONS</a:t>
            </a:r>
            <a:endParaRPr sz="500"/>
          </a:p>
        </p:txBody>
      </p:sp>
      <p:sp>
        <p:nvSpPr>
          <p:cNvPr id="569" name="Shape 569"/>
          <p:cNvSpPr/>
          <p:nvPr/>
        </p:nvSpPr>
        <p:spPr>
          <a:xfrm>
            <a:off x="230" y="4690382"/>
            <a:ext cx="551100" cy="858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570" name="Shape 570"/>
          <p:cNvSpPr txBox="1"/>
          <p:nvPr/>
        </p:nvSpPr>
        <p:spPr>
          <a:xfrm>
            <a:off x="663707" y="4583203"/>
            <a:ext cx="8477400" cy="10536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chemeClr val="dk2"/>
              </a:buClr>
              <a:buSzPts val="400"/>
              <a:buFont typeface="Arial"/>
              <a:buNone/>
            </a:pPr>
            <a:r>
              <a:rPr b="1" lang="en-US" sz="1300">
                <a:solidFill>
                  <a:srgbClr val="111D2C"/>
                </a:solidFill>
                <a:latin typeface="Lora"/>
                <a:ea typeface="Lora"/>
                <a:cs typeface="Lora"/>
                <a:sym typeface="Lora"/>
              </a:rPr>
              <a:t>Climate Ready Boston Map Explorer Tool</a:t>
            </a:r>
            <a:r>
              <a:rPr b="1" lang="en-US" sz="1300">
                <a:solidFill>
                  <a:srgbClr val="111D2C"/>
                </a:solidFill>
                <a:latin typeface="Montserrat"/>
                <a:ea typeface="Montserrat"/>
                <a:cs typeface="Montserrat"/>
                <a:sym typeface="Montserrat"/>
              </a:rPr>
              <a:t> </a:t>
            </a:r>
            <a:r>
              <a:rPr lang="en-US" sz="1300">
                <a:solidFill>
                  <a:srgbClr val="111D2C"/>
                </a:solidFill>
                <a:latin typeface="Lora"/>
                <a:ea typeface="Lora"/>
                <a:cs typeface="Lora"/>
                <a:sym typeface="Lora"/>
              </a:rPr>
              <a:t>brings updated climate projections to you  </a:t>
            </a:r>
            <a:endParaRPr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www.boston.gov/climate-ready</a:t>
            </a:r>
            <a:endParaRPr sz="1300">
              <a:solidFill>
                <a:srgbClr val="111D2C"/>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575" name="Shape 575"/>
        <p:cNvGrpSpPr/>
        <p:nvPr/>
      </p:nvGrpSpPr>
      <p:grpSpPr>
        <a:xfrm>
          <a:off x="0" y="0"/>
          <a:ext cx="0" cy="0"/>
          <a:chOff x="0" y="0"/>
          <a:chExt cx="0" cy="0"/>
        </a:xfrm>
      </p:grpSpPr>
      <p:pic>
        <p:nvPicPr>
          <p:cNvPr id="576" name="Shape 576"/>
          <p:cNvPicPr preferRelativeResize="0"/>
          <p:nvPr/>
        </p:nvPicPr>
        <p:blipFill>
          <a:blip r:embed="rId3">
            <a:alphaModFix/>
          </a:blip>
          <a:stretch>
            <a:fillRect/>
          </a:stretch>
        </p:blipFill>
        <p:spPr>
          <a:xfrm>
            <a:off x="0" y="-4"/>
            <a:ext cx="9141617" cy="6566084"/>
          </a:xfrm>
          <a:prstGeom prst="rect">
            <a:avLst/>
          </a:prstGeom>
          <a:noFill/>
          <a:ln>
            <a:noFill/>
          </a:ln>
        </p:spPr>
      </p:pic>
      <p:sp>
        <p:nvSpPr>
          <p:cNvPr id="577" name="Shape 577"/>
          <p:cNvSpPr/>
          <p:nvPr/>
        </p:nvSpPr>
        <p:spPr>
          <a:xfrm>
            <a:off x="0" y="5"/>
            <a:ext cx="9144000" cy="7227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78" name="Shape 578"/>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579" name="Shape 579"/>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PROTECTED SHORELINES</a:t>
            </a:r>
            <a:endParaRPr sz="500"/>
          </a:p>
        </p:txBody>
      </p:sp>
      <p:pic>
        <p:nvPicPr>
          <p:cNvPr id="580" name="Shape 580"/>
          <p:cNvPicPr preferRelativeResize="0"/>
          <p:nvPr/>
        </p:nvPicPr>
        <p:blipFill rotWithShape="1">
          <a:blip r:embed="rId4">
            <a:alphaModFix/>
          </a:blip>
          <a:srcRect b="0" l="0" r="0" t="0"/>
          <a:stretch/>
        </p:blipFill>
        <p:spPr>
          <a:xfrm>
            <a:off x="4746956" y="33110"/>
            <a:ext cx="869415" cy="673665"/>
          </a:xfrm>
          <a:prstGeom prst="rect">
            <a:avLst/>
          </a:prstGeom>
          <a:noFill/>
          <a:ln>
            <a:noFill/>
          </a:ln>
        </p:spPr>
      </p:pic>
      <p:sp>
        <p:nvSpPr>
          <p:cNvPr id="581" name="Shape 581"/>
          <p:cNvSpPr/>
          <p:nvPr/>
        </p:nvSpPr>
        <p:spPr>
          <a:xfrm>
            <a:off x="6519235" y="4107806"/>
            <a:ext cx="2625000" cy="10356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582" name="Shape 582"/>
          <p:cNvSpPr txBox="1"/>
          <p:nvPr/>
        </p:nvSpPr>
        <p:spPr>
          <a:xfrm>
            <a:off x="5479699" y="4221572"/>
            <a:ext cx="3549000" cy="657900"/>
          </a:xfrm>
          <a:prstGeom prst="rect">
            <a:avLst/>
          </a:prstGeom>
          <a:noFill/>
          <a:ln>
            <a:noFill/>
          </a:ln>
        </p:spPr>
        <p:txBody>
          <a:bodyPr anchorCtr="0" anchor="t" bIns="17150" lIns="34300" spcFirstLastPara="1" rIns="34300" wrap="square" tIns="17150">
            <a:noAutofit/>
          </a:bodyPr>
          <a:lstStyle/>
          <a:p>
            <a:pPr indent="0" lvl="0" marL="0" marR="0" rtl="0" algn="r">
              <a:lnSpc>
                <a:spcPct val="100000"/>
              </a:lnSpc>
              <a:spcBef>
                <a:spcPts val="0"/>
              </a:spcBef>
              <a:spcAft>
                <a:spcPts val="0"/>
              </a:spcAft>
              <a:buNone/>
            </a:pPr>
            <a:r>
              <a:rPr b="1" lang="en-US" sz="1500">
                <a:solidFill>
                  <a:schemeClr val="lt1"/>
                </a:solidFill>
                <a:latin typeface="Montserrat"/>
                <a:ea typeface="Montserrat"/>
                <a:cs typeface="Montserrat"/>
                <a:sym typeface="Montserrat"/>
              </a:rPr>
              <a:t>DISTRICT-SCALE FLOOD PROTECTION </a:t>
            </a:r>
            <a:endParaRPr b="1" sz="1500">
              <a:solidFill>
                <a:schemeClr val="lt1"/>
              </a:solidFill>
              <a:latin typeface="Montserrat"/>
              <a:ea typeface="Montserrat"/>
              <a:cs typeface="Montserrat"/>
              <a:sym typeface="Montserrat"/>
            </a:endParaRPr>
          </a:p>
          <a:p>
            <a:pPr indent="0" lvl="0" marL="0" marR="0" rtl="0" algn="r">
              <a:lnSpc>
                <a:spcPct val="100000"/>
              </a:lnSpc>
              <a:spcBef>
                <a:spcPts val="0"/>
              </a:spcBef>
              <a:spcAft>
                <a:spcPts val="0"/>
              </a:spcAft>
              <a:buNone/>
            </a:pPr>
            <a:r>
              <a:rPr b="1" lang="en-US" sz="1500">
                <a:solidFill>
                  <a:schemeClr val="lt1"/>
                </a:solidFill>
                <a:latin typeface="Montserrat"/>
                <a:ea typeface="Montserrat"/>
                <a:cs typeface="Montserrat"/>
                <a:sym typeface="Montserrat"/>
              </a:rPr>
              <a:t>PROJECT SITES</a:t>
            </a:r>
            <a:endParaRPr b="0" i="0" sz="1500" u="none" cap="none" strike="noStrike">
              <a:solidFill>
                <a:schemeClr val="lt1"/>
              </a:solidFill>
              <a:latin typeface="Lora"/>
              <a:ea typeface="Lora"/>
              <a:cs typeface="Lora"/>
              <a:sym typeface="Lora"/>
            </a:endParaRPr>
          </a:p>
        </p:txBody>
      </p:sp>
      <p:sp>
        <p:nvSpPr>
          <p:cNvPr id="583" name="Shape 583"/>
          <p:cNvSpPr/>
          <p:nvPr/>
        </p:nvSpPr>
        <p:spPr>
          <a:xfrm>
            <a:off x="7217873" y="4679442"/>
            <a:ext cx="200100" cy="200100"/>
          </a:xfrm>
          <a:prstGeom prst="ellipse">
            <a:avLst/>
          </a:prstGeom>
          <a:solidFill>
            <a:srgbClr val="F14F47"/>
          </a:solidFill>
          <a:ln>
            <a:noFill/>
          </a:ln>
        </p:spPr>
        <p:txBody>
          <a:bodyPr anchorCtr="0" anchor="ctr" bIns="34300" lIns="34300" spcFirstLastPara="1" rIns="34300" wrap="square" tIns="34300">
            <a:noAutofit/>
          </a:bodyPr>
          <a:lstStyle/>
          <a:p>
            <a:pPr indent="0" lvl="0" marL="0">
              <a:spcBef>
                <a:spcPts val="0"/>
              </a:spcBef>
              <a:spcAft>
                <a:spcPts val="0"/>
              </a:spcAft>
              <a:buNone/>
            </a:pPr>
            <a:r>
              <a:t/>
            </a:r>
            <a:endParaRPr/>
          </a:p>
        </p:txBody>
      </p:sp>
      <p:sp>
        <p:nvSpPr>
          <p:cNvPr id="584" name="Shape 584"/>
          <p:cNvSpPr/>
          <p:nvPr/>
        </p:nvSpPr>
        <p:spPr>
          <a:xfrm>
            <a:off x="3704399" y="919688"/>
            <a:ext cx="113700" cy="113700"/>
          </a:xfrm>
          <a:prstGeom prst="ellipse">
            <a:avLst/>
          </a:prstGeom>
          <a:solidFill>
            <a:srgbClr val="F14F47"/>
          </a:solidFill>
          <a:ln>
            <a:noFill/>
          </a:ln>
        </p:spPr>
        <p:txBody>
          <a:bodyPr anchorCtr="0" anchor="ctr" bIns="34300" lIns="34300" spcFirstLastPara="1" rIns="34300" wrap="square" tIns="34300">
            <a:noAutofit/>
          </a:bodyPr>
          <a:lstStyle/>
          <a:p>
            <a:pPr indent="0" lvl="0" marL="0">
              <a:spcBef>
                <a:spcPts val="0"/>
              </a:spcBef>
              <a:spcAft>
                <a:spcPts val="0"/>
              </a:spcAft>
              <a:buNone/>
            </a:pPr>
            <a:r>
              <a:t/>
            </a:r>
            <a:endParaRPr/>
          </a:p>
        </p:txBody>
      </p:sp>
      <p:sp>
        <p:nvSpPr>
          <p:cNvPr id="585" name="Shape 585"/>
          <p:cNvSpPr/>
          <p:nvPr/>
        </p:nvSpPr>
        <p:spPr>
          <a:xfrm>
            <a:off x="4633300" y="1430438"/>
            <a:ext cx="113700" cy="113700"/>
          </a:xfrm>
          <a:prstGeom prst="ellipse">
            <a:avLst/>
          </a:prstGeom>
          <a:solidFill>
            <a:srgbClr val="F14F47"/>
          </a:solidFill>
          <a:ln>
            <a:noFill/>
          </a:ln>
        </p:spPr>
        <p:txBody>
          <a:bodyPr anchorCtr="0" anchor="ctr" bIns="34300" lIns="34300" spcFirstLastPara="1" rIns="34300" wrap="square" tIns="34300">
            <a:noAutofit/>
          </a:bodyPr>
          <a:lstStyle/>
          <a:p>
            <a:pPr indent="0" lvl="0" marL="0">
              <a:spcBef>
                <a:spcPts val="0"/>
              </a:spcBef>
              <a:spcAft>
                <a:spcPts val="0"/>
              </a:spcAft>
              <a:buNone/>
            </a:pPr>
            <a:r>
              <a:t/>
            </a:r>
            <a:endParaRPr/>
          </a:p>
        </p:txBody>
      </p:sp>
      <p:sp>
        <p:nvSpPr>
          <p:cNvPr id="586" name="Shape 586"/>
          <p:cNvSpPr/>
          <p:nvPr/>
        </p:nvSpPr>
        <p:spPr>
          <a:xfrm>
            <a:off x="4385014" y="2053031"/>
            <a:ext cx="113700" cy="113700"/>
          </a:xfrm>
          <a:prstGeom prst="ellipse">
            <a:avLst/>
          </a:prstGeom>
          <a:solidFill>
            <a:srgbClr val="F14F47"/>
          </a:solidFill>
          <a:ln>
            <a:noFill/>
          </a:ln>
        </p:spPr>
        <p:txBody>
          <a:bodyPr anchorCtr="0" anchor="ctr" bIns="34300" lIns="34300" spcFirstLastPara="1" rIns="34300" wrap="square" tIns="34300">
            <a:noAutofit/>
          </a:bodyPr>
          <a:lstStyle/>
          <a:p>
            <a:pPr indent="0" lvl="0" marL="0">
              <a:spcBef>
                <a:spcPts val="0"/>
              </a:spcBef>
              <a:spcAft>
                <a:spcPts val="0"/>
              </a:spcAft>
              <a:buNone/>
            </a:pPr>
            <a:r>
              <a:t/>
            </a:r>
            <a:endParaRPr/>
          </a:p>
        </p:txBody>
      </p:sp>
      <p:sp>
        <p:nvSpPr>
          <p:cNvPr id="587" name="Shape 587"/>
          <p:cNvSpPr/>
          <p:nvPr/>
        </p:nvSpPr>
        <p:spPr>
          <a:xfrm>
            <a:off x="4246622" y="2858738"/>
            <a:ext cx="113700" cy="113700"/>
          </a:xfrm>
          <a:prstGeom prst="ellipse">
            <a:avLst/>
          </a:prstGeom>
          <a:solidFill>
            <a:srgbClr val="F14F47"/>
          </a:solidFill>
          <a:ln>
            <a:noFill/>
          </a:ln>
        </p:spPr>
        <p:txBody>
          <a:bodyPr anchorCtr="0" anchor="ctr" bIns="34300" lIns="34300" spcFirstLastPara="1" rIns="34300" wrap="square" tIns="34300">
            <a:noAutofit/>
          </a:bodyPr>
          <a:lstStyle/>
          <a:p>
            <a:pPr indent="0" lvl="0" marL="0">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236" name="Shape 236"/>
        <p:cNvGrpSpPr/>
        <p:nvPr/>
      </p:nvGrpSpPr>
      <p:grpSpPr>
        <a:xfrm>
          <a:off x="0" y="0"/>
          <a:ext cx="0" cy="0"/>
          <a:chOff x="0" y="0"/>
          <a:chExt cx="0" cy="0"/>
        </a:xfrm>
      </p:grpSpPr>
      <p:sp>
        <p:nvSpPr>
          <p:cNvPr id="237" name="Shape 237"/>
          <p:cNvSpPr txBox="1"/>
          <p:nvPr/>
        </p:nvSpPr>
        <p:spPr>
          <a:xfrm>
            <a:off x="450024" y="57300"/>
            <a:ext cx="53655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WHY AM I HERE TODAY?</a:t>
            </a:r>
            <a:endParaRPr sz="500"/>
          </a:p>
        </p:txBody>
      </p:sp>
      <p:sp>
        <p:nvSpPr>
          <p:cNvPr id="238" name="Shape 238"/>
          <p:cNvSpPr/>
          <p:nvPr/>
        </p:nvSpPr>
        <p:spPr>
          <a:xfrm>
            <a:off x="557564" y="1363790"/>
            <a:ext cx="2943000" cy="2943000"/>
          </a:xfrm>
          <a:prstGeom prst="ellipse">
            <a:avLst/>
          </a:prstGeom>
          <a:solidFill>
            <a:srgbClr val="111D2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239" name="Shape 239"/>
          <p:cNvSpPr/>
          <p:nvPr/>
        </p:nvSpPr>
        <p:spPr>
          <a:xfrm>
            <a:off x="3106349" y="686373"/>
            <a:ext cx="2943000" cy="2943000"/>
          </a:xfrm>
          <a:prstGeom prst="ellipse">
            <a:avLst/>
          </a:prstGeom>
          <a:solidFill>
            <a:srgbClr val="FCB614">
              <a:alpha val="7498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rgbClr val="F14F47"/>
              </a:solidFill>
              <a:latin typeface="Montserrat"/>
              <a:ea typeface="Montserrat"/>
              <a:cs typeface="Montserrat"/>
              <a:sym typeface="Montserrat"/>
            </a:endParaRPr>
          </a:p>
        </p:txBody>
      </p:sp>
      <p:sp>
        <p:nvSpPr>
          <p:cNvPr id="240" name="Shape 240"/>
          <p:cNvSpPr/>
          <p:nvPr/>
        </p:nvSpPr>
        <p:spPr>
          <a:xfrm>
            <a:off x="5670700" y="1400090"/>
            <a:ext cx="2943000" cy="2943000"/>
          </a:xfrm>
          <a:prstGeom prst="ellipse">
            <a:avLst/>
          </a:prstGeom>
          <a:solidFill>
            <a:schemeClr val="dk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241" name="Shape 241"/>
          <p:cNvSpPr txBox="1"/>
          <p:nvPr/>
        </p:nvSpPr>
        <p:spPr>
          <a:xfrm>
            <a:off x="6183791" y="1993962"/>
            <a:ext cx="1956000" cy="7272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lang="en-US" sz="2300">
                <a:solidFill>
                  <a:schemeClr val="lt1"/>
                </a:solidFill>
                <a:latin typeface="Montserrat"/>
                <a:ea typeface="Montserrat"/>
                <a:cs typeface="Montserrat"/>
                <a:sym typeface="Montserrat"/>
              </a:rPr>
              <a:t>Insert 3:</a:t>
            </a:r>
            <a:endParaRPr b="1" sz="2300">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Font typeface="Montserrat"/>
              <a:buNone/>
            </a:pPr>
            <a:r>
              <a:rPr b="1" lang="en-US" sz="2300">
                <a:solidFill>
                  <a:schemeClr val="lt1"/>
                </a:solidFill>
                <a:latin typeface="Montserrat"/>
                <a:ea typeface="Montserrat"/>
                <a:cs typeface="Montserrat"/>
                <a:sym typeface="Montserrat"/>
              </a:rPr>
              <a:t>I want to share this information to create action</a:t>
            </a:r>
            <a:endParaRPr b="1" sz="2300">
              <a:solidFill>
                <a:schemeClr val="lt1"/>
              </a:solidFill>
              <a:latin typeface="Montserrat"/>
              <a:ea typeface="Montserrat"/>
              <a:cs typeface="Montserrat"/>
              <a:sym typeface="Montserrat"/>
            </a:endParaRPr>
          </a:p>
        </p:txBody>
      </p:sp>
      <p:sp>
        <p:nvSpPr>
          <p:cNvPr id="242" name="Shape 242"/>
          <p:cNvSpPr txBox="1"/>
          <p:nvPr/>
        </p:nvSpPr>
        <p:spPr>
          <a:xfrm>
            <a:off x="3373758" y="1633262"/>
            <a:ext cx="2442000" cy="7272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lang="en-US" sz="2300">
                <a:solidFill>
                  <a:schemeClr val="lt1"/>
                </a:solidFill>
                <a:latin typeface="Montserrat"/>
                <a:ea typeface="Montserrat"/>
                <a:cs typeface="Montserrat"/>
                <a:sym typeface="Montserrat"/>
              </a:rPr>
              <a:t>Insert 2:</a:t>
            </a:r>
            <a:endParaRPr b="1" sz="2300">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Font typeface="Montserrat"/>
              <a:buNone/>
            </a:pPr>
            <a:r>
              <a:rPr b="1" lang="en-US" sz="2300">
                <a:solidFill>
                  <a:schemeClr val="lt1"/>
                </a:solidFill>
                <a:latin typeface="Montserrat"/>
                <a:ea typeface="Montserrat"/>
                <a:cs typeface="Montserrat"/>
                <a:sym typeface="Montserrat"/>
              </a:rPr>
              <a:t>I want to do my part</a:t>
            </a:r>
            <a:endParaRPr b="1" sz="2300">
              <a:solidFill>
                <a:schemeClr val="lt1"/>
              </a:solidFill>
              <a:latin typeface="Montserrat"/>
              <a:ea typeface="Montserrat"/>
              <a:cs typeface="Montserrat"/>
              <a:sym typeface="Montserrat"/>
            </a:endParaRPr>
          </a:p>
        </p:txBody>
      </p:sp>
      <p:sp>
        <p:nvSpPr>
          <p:cNvPr id="243" name="Shape 243"/>
          <p:cNvSpPr txBox="1"/>
          <p:nvPr/>
        </p:nvSpPr>
        <p:spPr>
          <a:xfrm>
            <a:off x="931124" y="2125523"/>
            <a:ext cx="2040900" cy="14196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lang="en-US" sz="2300">
                <a:solidFill>
                  <a:schemeClr val="lt1"/>
                </a:solidFill>
                <a:latin typeface="Montserrat"/>
                <a:ea typeface="Montserrat"/>
                <a:cs typeface="Montserrat"/>
                <a:sym typeface="Montserrat"/>
              </a:rPr>
              <a:t>Insert 1:</a:t>
            </a:r>
            <a:endParaRPr b="1" sz="2300">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Font typeface="Montserrat"/>
              <a:buNone/>
            </a:pPr>
            <a:r>
              <a:rPr b="1" lang="en-US" sz="2300">
                <a:solidFill>
                  <a:schemeClr val="lt1"/>
                </a:solidFill>
                <a:latin typeface="Montserrat"/>
                <a:ea typeface="Montserrat"/>
                <a:cs typeface="Montserrat"/>
                <a:sym typeface="Montserrat"/>
              </a:rPr>
              <a:t>I care about my community</a:t>
            </a:r>
            <a:endParaRPr b="1" sz="2300">
              <a:solidFill>
                <a:schemeClr val="lt1"/>
              </a:solidFill>
              <a:latin typeface="Montserrat"/>
              <a:ea typeface="Montserrat"/>
              <a:cs typeface="Montserrat"/>
              <a:sym typeface="Montserrat"/>
            </a:endParaRPr>
          </a:p>
        </p:txBody>
      </p:sp>
      <p:sp>
        <p:nvSpPr>
          <p:cNvPr id="244" name="Shape 244"/>
          <p:cNvSpPr txBox="1"/>
          <p:nvPr/>
        </p:nvSpPr>
        <p:spPr>
          <a:xfrm>
            <a:off x="450026" y="4404919"/>
            <a:ext cx="5456400" cy="6474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i="0" lang="en-US" sz="1400" u="none" cap="none" strike="noStrike">
                <a:solidFill>
                  <a:srgbClr val="111D2C"/>
                </a:solidFill>
                <a:latin typeface="Montserrat"/>
                <a:ea typeface="Montserrat"/>
                <a:cs typeface="Montserrat"/>
                <a:sym typeface="Montserrat"/>
              </a:rPr>
              <a:t>GOALS OF CRB CLIMATE LEADERS PROGRAM</a:t>
            </a:r>
            <a:endParaRPr sz="500">
              <a:solidFill>
                <a:srgbClr val="111D2C"/>
              </a:solidFill>
            </a:endParaRPr>
          </a:p>
          <a:p>
            <a:pPr indent="-215900" lvl="0" marL="215900" marR="0" rtl="0" algn="l">
              <a:lnSpc>
                <a:spcPct val="100000"/>
              </a:lnSpc>
              <a:spcBef>
                <a:spcPts val="0"/>
              </a:spcBef>
              <a:spcAft>
                <a:spcPts val="0"/>
              </a:spcAft>
              <a:buClr>
                <a:srgbClr val="111D2C"/>
              </a:buClr>
              <a:buSzPts val="1400"/>
              <a:buFont typeface="Arial"/>
              <a:buChar char="•"/>
            </a:pPr>
            <a:r>
              <a:rPr b="0" i="0" lang="en-US" sz="1400" u="none" cap="none" strike="noStrike">
                <a:solidFill>
                  <a:srgbClr val="111D2C"/>
                </a:solidFill>
                <a:latin typeface="Lora"/>
                <a:ea typeface="Lora"/>
                <a:cs typeface="Lora"/>
                <a:sym typeface="Lora"/>
              </a:rPr>
              <a:t>	Increase understanding of climate impacts </a:t>
            </a:r>
            <a:endParaRPr sz="500">
              <a:solidFill>
                <a:srgbClr val="111D2C"/>
              </a:solidFill>
            </a:endParaRPr>
          </a:p>
          <a:p>
            <a:pPr indent="-215900" lvl="0" marL="215900" marR="0" rtl="0" algn="l">
              <a:lnSpc>
                <a:spcPct val="100000"/>
              </a:lnSpc>
              <a:spcBef>
                <a:spcPts val="0"/>
              </a:spcBef>
              <a:spcAft>
                <a:spcPts val="0"/>
              </a:spcAft>
              <a:buClr>
                <a:srgbClr val="111D2C"/>
              </a:buClr>
              <a:buSzPts val="1400"/>
              <a:buFont typeface="Arial"/>
              <a:buChar char="•"/>
            </a:pPr>
            <a:r>
              <a:rPr b="0" i="0" lang="en-US" sz="1400" u="none" cap="none" strike="noStrike">
                <a:solidFill>
                  <a:srgbClr val="111D2C"/>
                </a:solidFill>
                <a:latin typeface="Lora"/>
                <a:ea typeface="Lora"/>
                <a:cs typeface="Lora"/>
                <a:sym typeface="Lora"/>
              </a:rPr>
              <a:t>	Involve community members in resilience strategies</a:t>
            </a:r>
            <a:endParaRPr sz="500">
              <a:solidFill>
                <a:srgbClr val="111D2C"/>
              </a:solidFill>
            </a:endParaRPr>
          </a:p>
        </p:txBody>
      </p:sp>
      <p:sp>
        <p:nvSpPr>
          <p:cNvPr id="245" name="Shape 245"/>
          <p:cNvSpPr/>
          <p:nvPr/>
        </p:nvSpPr>
        <p:spPr>
          <a:xfrm>
            <a:off x="230" y="0"/>
            <a:ext cx="305700" cy="7833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592" name="Shape 592"/>
        <p:cNvGrpSpPr/>
        <p:nvPr/>
      </p:nvGrpSpPr>
      <p:grpSpPr>
        <a:xfrm>
          <a:off x="0" y="0"/>
          <a:ext cx="0" cy="0"/>
          <a:chOff x="0" y="0"/>
          <a:chExt cx="0" cy="0"/>
        </a:xfrm>
      </p:grpSpPr>
      <p:pic>
        <p:nvPicPr>
          <p:cNvPr id="593" name="Shape 593"/>
          <p:cNvPicPr preferRelativeResize="0"/>
          <p:nvPr/>
        </p:nvPicPr>
        <p:blipFill rotWithShape="1">
          <a:blip r:embed="rId3">
            <a:alphaModFix/>
          </a:blip>
          <a:srcRect b="13035" l="0" r="0" t="0"/>
          <a:stretch/>
        </p:blipFill>
        <p:spPr>
          <a:xfrm>
            <a:off x="234" y="0"/>
            <a:ext cx="9143992" cy="5143501"/>
          </a:xfrm>
          <a:prstGeom prst="rect">
            <a:avLst/>
          </a:prstGeom>
          <a:noFill/>
          <a:ln>
            <a:noFill/>
          </a:ln>
        </p:spPr>
      </p:pic>
      <p:pic>
        <p:nvPicPr>
          <p:cNvPr id="594" name="Shape 594"/>
          <p:cNvPicPr preferRelativeResize="0"/>
          <p:nvPr/>
        </p:nvPicPr>
        <p:blipFill rotWithShape="1">
          <a:blip r:embed="rId4">
            <a:alphaModFix/>
          </a:blip>
          <a:srcRect b="7114" l="0" r="0" t="0"/>
          <a:stretch/>
        </p:blipFill>
        <p:spPr>
          <a:xfrm>
            <a:off x="234" y="-349950"/>
            <a:ext cx="9144018" cy="5493450"/>
          </a:xfrm>
          <a:prstGeom prst="rect">
            <a:avLst/>
          </a:prstGeom>
          <a:noFill/>
          <a:ln>
            <a:noFill/>
          </a:ln>
        </p:spPr>
      </p:pic>
      <p:sp>
        <p:nvSpPr>
          <p:cNvPr id="595" name="Shape 595"/>
          <p:cNvSpPr/>
          <p:nvPr/>
        </p:nvSpPr>
        <p:spPr>
          <a:xfrm>
            <a:off x="0" y="-1"/>
            <a:ext cx="9144000" cy="7833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6" name="Shape 596"/>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597" name="Shape 597"/>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PROTECTED SHORELINES</a:t>
            </a:r>
            <a:endParaRPr sz="500"/>
          </a:p>
        </p:txBody>
      </p:sp>
      <p:sp>
        <p:nvSpPr>
          <p:cNvPr id="598" name="Shape 598"/>
          <p:cNvSpPr/>
          <p:nvPr/>
        </p:nvSpPr>
        <p:spPr>
          <a:xfrm>
            <a:off x="234" y="4521544"/>
            <a:ext cx="9144000" cy="621900"/>
          </a:xfrm>
          <a:prstGeom prst="rect">
            <a:avLst/>
          </a:prstGeom>
          <a:solidFill>
            <a:srgbClr val="FFFFFF">
              <a:alpha val="8267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9" name="Shape 599"/>
          <p:cNvSpPr/>
          <p:nvPr/>
        </p:nvSpPr>
        <p:spPr>
          <a:xfrm>
            <a:off x="761" y="4634255"/>
            <a:ext cx="1260900" cy="576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600" name="Shape 600"/>
          <p:cNvSpPr txBox="1"/>
          <p:nvPr/>
        </p:nvSpPr>
        <p:spPr>
          <a:xfrm>
            <a:off x="1415009" y="4564920"/>
            <a:ext cx="7391400" cy="318900"/>
          </a:xfrm>
          <a:prstGeom prst="rect">
            <a:avLst/>
          </a:prstGeom>
          <a:noFill/>
          <a:ln>
            <a:noFill/>
          </a:ln>
        </p:spPr>
        <p:txBody>
          <a:bodyPr anchorCtr="0" anchor="t" bIns="17150" lIns="34300" spcFirstLastPara="1" rIns="34300" wrap="square" tIns="17150">
            <a:noAutofit/>
          </a:bodyPr>
          <a:lstStyle/>
          <a:p>
            <a:pPr indent="0" lvl="0" marL="0">
              <a:spcBef>
                <a:spcPts val="0"/>
              </a:spcBef>
              <a:spcAft>
                <a:spcPts val="0"/>
              </a:spcAft>
              <a:buClr>
                <a:schemeClr val="dk2"/>
              </a:buClr>
              <a:buSzPts val="400"/>
              <a:buFont typeface="Arial"/>
              <a:buNone/>
            </a:pPr>
            <a:r>
              <a:rPr b="1" lang="en-US" sz="1300">
                <a:solidFill>
                  <a:srgbClr val="111D2C"/>
                </a:solidFill>
                <a:latin typeface="Lora"/>
                <a:ea typeface="Lora"/>
                <a:cs typeface="Lora"/>
                <a:sym typeface="Lora"/>
              </a:rPr>
              <a:t>Coastal Resilience Solutions for East Boston (Full report at boston.gov/climate-ready)</a:t>
            </a:r>
            <a:endParaRPr b="1" sz="1300">
              <a:solidFill>
                <a:srgbClr val="111D2C"/>
              </a:solidFill>
              <a:latin typeface="Lora"/>
              <a:ea typeface="Lora"/>
              <a:cs typeface="Lora"/>
              <a:sym typeface="Lora"/>
            </a:endParaRPr>
          </a:p>
          <a:p>
            <a:pPr indent="0" lvl="0" mar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Developing short term actions and a long term vision for coastal resilience </a:t>
            </a:r>
            <a:endParaRPr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Residents of East Boston came together with the City to create the report</a:t>
            </a:r>
            <a:endParaRPr sz="1300">
              <a:solidFill>
                <a:srgbClr val="111D2C"/>
              </a:solidFill>
              <a:latin typeface="Lora"/>
              <a:ea typeface="Lora"/>
              <a:cs typeface="Lora"/>
              <a:sym typeface="Lor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605" name="Shape 605"/>
        <p:cNvGrpSpPr/>
        <p:nvPr/>
      </p:nvGrpSpPr>
      <p:grpSpPr>
        <a:xfrm>
          <a:off x="0" y="0"/>
          <a:ext cx="0" cy="0"/>
          <a:chOff x="0" y="0"/>
          <a:chExt cx="0" cy="0"/>
        </a:xfrm>
      </p:grpSpPr>
      <p:pic>
        <p:nvPicPr>
          <p:cNvPr id="606" name="Shape 606"/>
          <p:cNvPicPr preferRelativeResize="0"/>
          <p:nvPr/>
        </p:nvPicPr>
        <p:blipFill>
          <a:blip r:embed="rId3">
            <a:alphaModFix/>
          </a:blip>
          <a:stretch>
            <a:fillRect/>
          </a:stretch>
        </p:blipFill>
        <p:spPr>
          <a:xfrm>
            <a:off x="234" y="0"/>
            <a:ext cx="9141637" cy="5914389"/>
          </a:xfrm>
          <a:prstGeom prst="rect">
            <a:avLst/>
          </a:prstGeom>
          <a:noFill/>
          <a:ln>
            <a:noFill/>
          </a:ln>
        </p:spPr>
      </p:pic>
      <p:pic>
        <p:nvPicPr>
          <p:cNvPr id="607" name="Shape 607"/>
          <p:cNvPicPr preferRelativeResize="0"/>
          <p:nvPr/>
        </p:nvPicPr>
        <p:blipFill>
          <a:blip r:embed="rId4">
            <a:alphaModFix/>
          </a:blip>
          <a:stretch>
            <a:fillRect/>
          </a:stretch>
        </p:blipFill>
        <p:spPr>
          <a:xfrm>
            <a:off x="2" y="-2"/>
            <a:ext cx="9141617" cy="5914393"/>
          </a:xfrm>
          <a:prstGeom prst="rect">
            <a:avLst/>
          </a:prstGeom>
          <a:noFill/>
          <a:ln>
            <a:noFill/>
          </a:ln>
        </p:spPr>
      </p:pic>
      <p:sp>
        <p:nvSpPr>
          <p:cNvPr id="608" name="Shape 608"/>
          <p:cNvSpPr/>
          <p:nvPr/>
        </p:nvSpPr>
        <p:spPr>
          <a:xfrm>
            <a:off x="0" y="-1"/>
            <a:ext cx="9144000" cy="7833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09" name="Shape 609"/>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610" name="Shape 610"/>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PROTECTED SHORELINES</a:t>
            </a:r>
            <a:endParaRPr sz="500"/>
          </a:p>
        </p:txBody>
      </p:sp>
      <p:sp>
        <p:nvSpPr>
          <p:cNvPr id="611" name="Shape 611"/>
          <p:cNvSpPr/>
          <p:nvPr/>
        </p:nvSpPr>
        <p:spPr>
          <a:xfrm>
            <a:off x="234" y="4521544"/>
            <a:ext cx="9144000" cy="621900"/>
          </a:xfrm>
          <a:prstGeom prst="rect">
            <a:avLst/>
          </a:prstGeom>
          <a:solidFill>
            <a:srgbClr val="FFFFFF">
              <a:alpha val="8267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12" name="Shape 612"/>
          <p:cNvSpPr/>
          <p:nvPr/>
        </p:nvSpPr>
        <p:spPr>
          <a:xfrm>
            <a:off x="761" y="4634255"/>
            <a:ext cx="1260900" cy="576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613" name="Shape 613"/>
          <p:cNvSpPr txBox="1"/>
          <p:nvPr/>
        </p:nvSpPr>
        <p:spPr>
          <a:xfrm>
            <a:off x="1472174" y="4564920"/>
            <a:ext cx="7391400" cy="3189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chemeClr val="dk2"/>
              </a:buClr>
              <a:buSzPts val="400"/>
              <a:buFont typeface="Arial"/>
              <a:buNone/>
            </a:pPr>
            <a:r>
              <a:rPr b="1" lang="en-US" sz="1300">
                <a:solidFill>
                  <a:srgbClr val="111D2C"/>
                </a:solidFill>
                <a:latin typeface="Lora"/>
                <a:ea typeface="Lora"/>
                <a:cs typeface="Lora"/>
                <a:sym typeface="Lora"/>
              </a:rPr>
              <a:t>Coastal Resilience Solutions for Charlestown (Full report at boston.gov/climate-ready)</a:t>
            </a:r>
            <a:endParaRPr b="1"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Developing short term actions and a long term vision for coastal resilience </a:t>
            </a:r>
            <a:endParaRPr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Residents of Charlestown came together, with the City, to complete the report</a:t>
            </a:r>
            <a:endParaRPr sz="1300">
              <a:solidFill>
                <a:srgbClr val="111D2C"/>
              </a:solidFill>
              <a:latin typeface="Lora"/>
              <a:ea typeface="Lora"/>
              <a:cs typeface="Lora"/>
              <a:sym typeface="Lor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618" name="Shape 618"/>
        <p:cNvGrpSpPr/>
        <p:nvPr/>
      </p:nvGrpSpPr>
      <p:grpSpPr>
        <a:xfrm>
          <a:off x="0" y="0"/>
          <a:ext cx="0" cy="0"/>
          <a:chOff x="0" y="0"/>
          <a:chExt cx="0" cy="0"/>
        </a:xfrm>
      </p:grpSpPr>
      <p:pic>
        <p:nvPicPr>
          <p:cNvPr id="619" name="Shape 619"/>
          <p:cNvPicPr preferRelativeResize="0"/>
          <p:nvPr/>
        </p:nvPicPr>
        <p:blipFill>
          <a:blip r:embed="rId3">
            <a:alphaModFix/>
          </a:blip>
          <a:stretch>
            <a:fillRect/>
          </a:stretch>
        </p:blipFill>
        <p:spPr>
          <a:xfrm>
            <a:off x="305977" y="-1102092"/>
            <a:ext cx="10168382" cy="6765044"/>
          </a:xfrm>
          <a:prstGeom prst="rect">
            <a:avLst/>
          </a:prstGeom>
          <a:noFill/>
          <a:ln>
            <a:noFill/>
          </a:ln>
        </p:spPr>
      </p:pic>
      <p:sp>
        <p:nvSpPr>
          <p:cNvPr id="620" name="Shape 620"/>
          <p:cNvSpPr/>
          <p:nvPr/>
        </p:nvSpPr>
        <p:spPr>
          <a:xfrm>
            <a:off x="0" y="0"/>
            <a:ext cx="9144000" cy="7833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21" name="Shape 621"/>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622" name="Shape 622"/>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RESILIENT INFRASTRUCTURE</a:t>
            </a:r>
            <a:endParaRPr sz="500"/>
          </a:p>
        </p:txBody>
      </p:sp>
      <p:sp>
        <p:nvSpPr>
          <p:cNvPr id="623" name="Shape 623"/>
          <p:cNvSpPr/>
          <p:nvPr/>
        </p:nvSpPr>
        <p:spPr>
          <a:xfrm>
            <a:off x="234" y="4521544"/>
            <a:ext cx="9144000" cy="621900"/>
          </a:xfrm>
          <a:prstGeom prst="rect">
            <a:avLst/>
          </a:prstGeom>
          <a:solidFill>
            <a:srgbClr val="FFFFFF">
              <a:alpha val="8267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24" name="Shape 624"/>
          <p:cNvSpPr/>
          <p:nvPr/>
        </p:nvSpPr>
        <p:spPr>
          <a:xfrm>
            <a:off x="761" y="4634255"/>
            <a:ext cx="1260900" cy="576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625" name="Shape 625"/>
          <p:cNvSpPr txBox="1"/>
          <p:nvPr/>
        </p:nvSpPr>
        <p:spPr>
          <a:xfrm>
            <a:off x="1386736" y="4564920"/>
            <a:ext cx="7391400" cy="3189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Developing an </a:t>
            </a:r>
            <a:r>
              <a:rPr b="1" lang="en-US" sz="1300">
                <a:solidFill>
                  <a:srgbClr val="111D2C"/>
                </a:solidFill>
                <a:latin typeface="Lora"/>
                <a:ea typeface="Lora"/>
                <a:cs typeface="Lora"/>
                <a:sym typeface="Lora"/>
              </a:rPr>
              <a:t>Infrastructure Coordinating Committee; </a:t>
            </a:r>
            <a:endParaRPr b="1"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Improving </a:t>
            </a:r>
            <a:r>
              <a:rPr b="1" lang="en-US" sz="1300">
                <a:solidFill>
                  <a:srgbClr val="111D2C"/>
                </a:solidFill>
                <a:latin typeface="Lora"/>
                <a:ea typeface="Lora"/>
                <a:cs typeface="Lora"/>
                <a:sym typeface="Lora"/>
              </a:rPr>
              <a:t>coordination</a:t>
            </a:r>
            <a:r>
              <a:rPr lang="en-US" sz="1300">
                <a:solidFill>
                  <a:srgbClr val="111D2C"/>
                </a:solidFill>
                <a:latin typeface="Lora"/>
                <a:ea typeface="Lora"/>
                <a:cs typeface="Lora"/>
                <a:sym typeface="Lora"/>
              </a:rPr>
              <a:t> among utilities through the </a:t>
            </a:r>
            <a:r>
              <a:rPr b="1" lang="en-US" sz="1300">
                <a:solidFill>
                  <a:srgbClr val="111D2C"/>
                </a:solidFill>
                <a:latin typeface="Lora"/>
                <a:ea typeface="Lora"/>
                <a:cs typeface="Lora"/>
                <a:sym typeface="Lora"/>
              </a:rPr>
              <a:t>Smart Utilities Project (bostonplans.org)</a:t>
            </a:r>
            <a:endParaRPr b="1"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t/>
            </a:r>
            <a:endParaRPr b="1"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t/>
            </a:r>
            <a:endParaRPr b="1" sz="1100">
              <a:solidFill>
                <a:srgbClr val="111D2C"/>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pic>
        <p:nvPicPr>
          <p:cNvPr id="631" name="Shape 631"/>
          <p:cNvPicPr preferRelativeResize="0"/>
          <p:nvPr/>
        </p:nvPicPr>
        <p:blipFill>
          <a:blip r:embed="rId3">
            <a:alphaModFix/>
          </a:blip>
          <a:stretch>
            <a:fillRect/>
          </a:stretch>
        </p:blipFill>
        <p:spPr>
          <a:xfrm>
            <a:off x="925101" y="0"/>
            <a:ext cx="8216758" cy="5143499"/>
          </a:xfrm>
          <a:prstGeom prst="rect">
            <a:avLst/>
          </a:prstGeom>
          <a:noFill/>
          <a:ln>
            <a:noFill/>
          </a:ln>
        </p:spPr>
      </p:pic>
      <p:sp>
        <p:nvSpPr>
          <p:cNvPr id="632" name="Shape 632"/>
          <p:cNvSpPr/>
          <p:nvPr/>
        </p:nvSpPr>
        <p:spPr>
          <a:xfrm>
            <a:off x="0" y="5"/>
            <a:ext cx="9144000" cy="722700"/>
          </a:xfrm>
          <a:prstGeom prst="rect">
            <a:avLst/>
          </a:prstGeom>
          <a:solidFill>
            <a:srgbClr val="FFFFFF">
              <a:alpha val="6588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33" name="Shape 633"/>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634" name="Shape 634"/>
          <p:cNvSpPr txBox="1"/>
          <p:nvPr/>
        </p:nvSpPr>
        <p:spPr>
          <a:xfrm>
            <a:off x="450023" y="72797"/>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ADAPTED BUILDINGS</a:t>
            </a:r>
            <a:endParaRPr sz="500"/>
          </a:p>
        </p:txBody>
      </p:sp>
      <p:sp>
        <p:nvSpPr>
          <p:cNvPr id="635" name="Shape 635"/>
          <p:cNvSpPr/>
          <p:nvPr/>
        </p:nvSpPr>
        <p:spPr>
          <a:xfrm>
            <a:off x="234" y="4521544"/>
            <a:ext cx="9144000" cy="621900"/>
          </a:xfrm>
          <a:prstGeom prst="rect">
            <a:avLst/>
          </a:prstGeom>
          <a:solidFill>
            <a:srgbClr val="FFFFFF">
              <a:alpha val="8267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36" name="Shape 636"/>
          <p:cNvSpPr/>
          <p:nvPr/>
        </p:nvSpPr>
        <p:spPr>
          <a:xfrm>
            <a:off x="761" y="4634255"/>
            <a:ext cx="1260900" cy="576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637" name="Shape 637"/>
          <p:cNvSpPr txBox="1"/>
          <p:nvPr/>
        </p:nvSpPr>
        <p:spPr>
          <a:xfrm>
            <a:off x="1386736" y="4578420"/>
            <a:ext cx="7391400" cy="318900"/>
          </a:xfrm>
          <a:prstGeom prst="rect">
            <a:avLst/>
          </a:prstGeom>
          <a:noFill/>
          <a:ln>
            <a:noFill/>
          </a:ln>
        </p:spPr>
        <p:txBody>
          <a:bodyPr anchorCtr="0" anchor="t" bIns="17150" lIns="34300" spcFirstLastPara="1" rIns="34300" wrap="square" tIns="17150">
            <a:noAutofit/>
          </a:bodyPr>
          <a:lstStyle/>
          <a:p>
            <a:pPr indent="0" lvl="0" mar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Updated </a:t>
            </a:r>
            <a:r>
              <a:rPr b="1" lang="en-US" sz="1300">
                <a:solidFill>
                  <a:srgbClr val="111D2C"/>
                </a:solidFill>
                <a:latin typeface="Lora"/>
                <a:ea typeface="Lora"/>
                <a:cs typeface="Lora"/>
                <a:sym typeface="Lora"/>
              </a:rPr>
              <a:t>zoning</a:t>
            </a:r>
            <a:r>
              <a:rPr lang="en-US" sz="1300">
                <a:solidFill>
                  <a:srgbClr val="111D2C"/>
                </a:solidFill>
                <a:latin typeface="Lora"/>
                <a:ea typeface="Lora"/>
                <a:cs typeface="Lora"/>
                <a:sym typeface="Lora"/>
              </a:rPr>
              <a:t> and resiliency checklist; exploring </a:t>
            </a:r>
            <a:r>
              <a:rPr b="1" lang="en-US" sz="1300">
                <a:solidFill>
                  <a:srgbClr val="111D2C"/>
                </a:solidFill>
                <a:latin typeface="Lora"/>
                <a:ea typeface="Lora"/>
                <a:cs typeface="Lora"/>
                <a:sym typeface="Lora"/>
              </a:rPr>
              <a:t>retrofitting</a:t>
            </a:r>
            <a:r>
              <a:rPr lang="en-US" sz="1300">
                <a:solidFill>
                  <a:srgbClr val="111D2C"/>
                </a:solidFill>
                <a:latin typeface="Lora"/>
                <a:ea typeface="Lora"/>
                <a:cs typeface="Lora"/>
                <a:sym typeface="Lora"/>
              </a:rPr>
              <a:t> buildings</a:t>
            </a:r>
            <a:endParaRPr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t/>
            </a:r>
            <a:endParaRPr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t/>
            </a:r>
            <a:endParaRPr sz="1300">
              <a:solidFill>
                <a:srgbClr val="111D2C"/>
              </a:solidFill>
              <a:latin typeface="Lora"/>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pic>
        <p:nvPicPr>
          <p:cNvPr id="643" name="Shape 643"/>
          <p:cNvPicPr preferRelativeResize="0"/>
          <p:nvPr/>
        </p:nvPicPr>
        <p:blipFill>
          <a:blip r:embed="rId3">
            <a:alphaModFix/>
          </a:blip>
          <a:stretch>
            <a:fillRect/>
          </a:stretch>
        </p:blipFill>
        <p:spPr>
          <a:xfrm>
            <a:off x="1092838" y="-353006"/>
            <a:ext cx="8049066" cy="5614219"/>
          </a:xfrm>
          <a:prstGeom prst="rect">
            <a:avLst/>
          </a:prstGeom>
          <a:noFill/>
          <a:ln>
            <a:noFill/>
          </a:ln>
        </p:spPr>
      </p:pic>
      <p:sp>
        <p:nvSpPr>
          <p:cNvPr id="644" name="Shape 644"/>
          <p:cNvSpPr/>
          <p:nvPr/>
        </p:nvSpPr>
        <p:spPr>
          <a:xfrm>
            <a:off x="0" y="5"/>
            <a:ext cx="9144000" cy="722700"/>
          </a:xfrm>
          <a:prstGeom prst="rect">
            <a:avLst/>
          </a:prstGeom>
          <a:solidFill>
            <a:srgbClr val="FFFFFF">
              <a:alpha val="6588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45" name="Shape 645"/>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646" name="Shape 646"/>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PREPARED AND CONNECTED COMMUNITIES</a:t>
            </a:r>
            <a:endParaRPr sz="500"/>
          </a:p>
        </p:txBody>
      </p:sp>
      <p:sp>
        <p:nvSpPr>
          <p:cNvPr id="647" name="Shape 647"/>
          <p:cNvSpPr/>
          <p:nvPr/>
        </p:nvSpPr>
        <p:spPr>
          <a:xfrm>
            <a:off x="234" y="4521544"/>
            <a:ext cx="9144000" cy="621900"/>
          </a:xfrm>
          <a:prstGeom prst="rect">
            <a:avLst/>
          </a:prstGeom>
          <a:solidFill>
            <a:srgbClr val="FFFFFF">
              <a:alpha val="8267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48" name="Shape 648"/>
          <p:cNvSpPr/>
          <p:nvPr/>
        </p:nvSpPr>
        <p:spPr>
          <a:xfrm>
            <a:off x="761" y="4634255"/>
            <a:ext cx="1260900" cy="576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649" name="Shape 649"/>
          <p:cNvSpPr txBox="1"/>
          <p:nvPr/>
        </p:nvSpPr>
        <p:spPr>
          <a:xfrm>
            <a:off x="1372604" y="4592548"/>
            <a:ext cx="7391400" cy="3189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chemeClr val="dk2"/>
              </a:buClr>
              <a:buSzPts val="400"/>
              <a:buFont typeface="Arial"/>
              <a:buNone/>
            </a:pPr>
            <a:r>
              <a:rPr b="1" i="1" lang="en-US" sz="1300">
                <a:solidFill>
                  <a:srgbClr val="111D2C"/>
                </a:solidFill>
                <a:latin typeface="Lora"/>
                <a:ea typeface="Lora"/>
                <a:cs typeface="Lora"/>
                <a:sym typeface="Lora"/>
              </a:rPr>
              <a:t>Climate Ready Boston Leaders:</a:t>
            </a:r>
            <a:endParaRPr b="1" i="1" sz="1300">
              <a:solidFill>
                <a:srgbClr val="111D2C"/>
              </a:solidFill>
              <a:latin typeface="Lora"/>
              <a:ea typeface="Lora"/>
              <a:cs typeface="Lora"/>
              <a:sym typeface="Lora"/>
            </a:endParaRPr>
          </a:p>
          <a:p>
            <a:pPr indent="0" lvl="0" marL="0" rtl="0">
              <a:spcBef>
                <a:spcPts val="0"/>
              </a:spcBef>
              <a:spcAft>
                <a:spcPts val="0"/>
              </a:spcAft>
              <a:buClr>
                <a:schemeClr val="dk2"/>
              </a:buClr>
              <a:buSzPts val="400"/>
              <a:buFont typeface="Arial"/>
              <a:buNone/>
            </a:pPr>
            <a:r>
              <a:rPr lang="en-US" sz="1300">
                <a:solidFill>
                  <a:srgbClr val="111D2C"/>
                </a:solidFill>
                <a:latin typeface="Lora"/>
                <a:ea typeface="Lora"/>
                <a:cs typeface="Lora"/>
                <a:sym typeface="Lora"/>
              </a:rPr>
              <a:t>Get</a:t>
            </a:r>
            <a:r>
              <a:rPr b="1" lang="en-US" sz="1300">
                <a:solidFill>
                  <a:srgbClr val="111D2C"/>
                </a:solidFill>
                <a:latin typeface="Lora"/>
                <a:ea typeface="Lora"/>
                <a:cs typeface="Lora"/>
                <a:sym typeface="Lora"/>
              </a:rPr>
              <a:t> trained </a:t>
            </a:r>
            <a:r>
              <a:rPr lang="en-US" sz="1300">
                <a:solidFill>
                  <a:srgbClr val="111D2C"/>
                </a:solidFill>
                <a:latin typeface="Lora"/>
                <a:ea typeface="Lora"/>
                <a:cs typeface="Lora"/>
                <a:sym typeface="Lora"/>
              </a:rPr>
              <a:t>to</a:t>
            </a:r>
            <a:r>
              <a:rPr b="1" lang="en-US" sz="1300">
                <a:solidFill>
                  <a:srgbClr val="111D2C"/>
                </a:solidFill>
                <a:latin typeface="Lora"/>
                <a:ea typeface="Lora"/>
                <a:cs typeface="Lora"/>
                <a:sym typeface="Lora"/>
              </a:rPr>
              <a:t> engage </a:t>
            </a:r>
            <a:r>
              <a:rPr lang="en-US" sz="1300">
                <a:solidFill>
                  <a:srgbClr val="111D2C"/>
                </a:solidFill>
                <a:latin typeface="Lora"/>
                <a:ea typeface="Lora"/>
                <a:cs typeface="Lora"/>
                <a:sym typeface="Lora"/>
              </a:rPr>
              <a:t>and </a:t>
            </a:r>
            <a:r>
              <a:rPr b="1" lang="en-US" sz="1300">
                <a:solidFill>
                  <a:srgbClr val="111D2C"/>
                </a:solidFill>
                <a:latin typeface="Lora"/>
                <a:ea typeface="Lora"/>
                <a:cs typeface="Lora"/>
                <a:sym typeface="Lora"/>
              </a:rPr>
              <a:t>inform</a:t>
            </a:r>
            <a:r>
              <a:rPr lang="en-US" sz="1300">
                <a:solidFill>
                  <a:srgbClr val="111D2C"/>
                </a:solidFill>
                <a:latin typeface="Lora"/>
                <a:ea typeface="Lora"/>
                <a:cs typeface="Lora"/>
                <a:sym typeface="Lora"/>
              </a:rPr>
              <a:t> your own communities on climate action</a:t>
            </a:r>
            <a:endParaRPr sz="1300">
              <a:solidFill>
                <a:srgbClr val="111D2C"/>
              </a:solidFill>
              <a:latin typeface="Lora"/>
              <a:ea typeface="Lora"/>
              <a:cs typeface="Lora"/>
              <a:sym typeface="Lor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Shape 655"/>
          <p:cNvPicPr preferRelativeResize="0"/>
          <p:nvPr/>
        </p:nvPicPr>
        <p:blipFill>
          <a:blip r:embed="rId3">
            <a:alphaModFix/>
          </a:blip>
          <a:stretch>
            <a:fillRect/>
          </a:stretch>
        </p:blipFill>
        <p:spPr>
          <a:xfrm>
            <a:off x="0" y="89587"/>
            <a:ext cx="8927580" cy="5021777"/>
          </a:xfrm>
          <a:prstGeom prst="rect">
            <a:avLst/>
          </a:prstGeom>
          <a:noFill/>
          <a:ln>
            <a:noFill/>
          </a:ln>
        </p:spPr>
      </p:pic>
      <p:sp>
        <p:nvSpPr>
          <p:cNvPr id="656" name="Shape 656"/>
          <p:cNvSpPr/>
          <p:nvPr/>
        </p:nvSpPr>
        <p:spPr>
          <a:xfrm>
            <a:off x="0" y="-1"/>
            <a:ext cx="9144000" cy="783300"/>
          </a:xfrm>
          <a:prstGeom prst="rect">
            <a:avLst/>
          </a:prstGeom>
          <a:solidFill>
            <a:schemeClr val="lt1">
              <a:alpha val="5294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657" name="Shape 657"/>
          <p:cNvSpPr/>
          <p:nvPr/>
        </p:nvSpPr>
        <p:spPr>
          <a:xfrm>
            <a:off x="230" y="0"/>
            <a:ext cx="3057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658" name="Shape 658"/>
          <p:cNvSpPr txBox="1"/>
          <p:nvPr/>
        </p:nvSpPr>
        <p:spPr>
          <a:xfrm>
            <a:off x="446723" y="153563"/>
            <a:ext cx="86973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100">
                <a:solidFill>
                  <a:srgbClr val="111D2C"/>
                </a:solidFill>
                <a:latin typeface="Montserrat"/>
                <a:ea typeface="Montserrat"/>
                <a:cs typeface="Montserrat"/>
                <a:sym typeface="Montserrat"/>
              </a:rPr>
              <a:t>35 EVENTS AND 500+ PEOPLE ENGAGED IN SUMMER 2017 </a:t>
            </a:r>
            <a:endParaRPr sz="2100"/>
          </a:p>
        </p:txBody>
      </p:sp>
      <p:sp>
        <p:nvSpPr>
          <p:cNvPr id="659" name="Shape 659"/>
          <p:cNvSpPr/>
          <p:nvPr/>
        </p:nvSpPr>
        <p:spPr>
          <a:xfrm>
            <a:off x="5256000" y="4205766"/>
            <a:ext cx="3888000" cy="783300"/>
          </a:xfrm>
          <a:prstGeom prst="rect">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660" name="Shape 660"/>
          <p:cNvSpPr txBox="1"/>
          <p:nvPr/>
        </p:nvSpPr>
        <p:spPr>
          <a:xfrm>
            <a:off x="5256000" y="3926119"/>
            <a:ext cx="3772800" cy="657900"/>
          </a:xfrm>
          <a:prstGeom prst="rect">
            <a:avLst/>
          </a:prstGeom>
          <a:noFill/>
          <a:ln>
            <a:noFill/>
          </a:ln>
        </p:spPr>
        <p:txBody>
          <a:bodyPr anchorCtr="0" anchor="t" bIns="17150" lIns="34300" spcFirstLastPara="1" rIns="34300" wrap="square" tIns="17150">
            <a:noAutofit/>
          </a:bodyPr>
          <a:lstStyle/>
          <a:p>
            <a:pPr indent="0" lvl="0" marL="0" marR="0" rtl="0" algn="r">
              <a:lnSpc>
                <a:spcPct val="100000"/>
              </a:lnSpc>
              <a:spcBef>
                <a:spcPts val="0"/>
              </a:spcBef>
              <a:spcAft>
                <a:spcPts val="0"/>
              </a:spcAft>
              <a:buNone/>
            </a:pPr>
            <a:r>
              <a:t/>
            </a:r>
            <a:endParaRPr b="1" sz="1800">
              <a:solidFill>
                <a:schemeClr val="lt1"/>
              </a:solidFill>
              <a:latin typeface="Montserrat"/>
              <a:ea typeface="Montserrat"/>
              <a:cs typeface="Montserrat"/>
              <a:sym typeface="Montserrat"/>
            </a:endParaRPr>
          </a:p>
          <a:p>
            <a:pPr indent="0" lvl="0" marL="0" marR="0" rtl="0" algn="r">
              <a:lnSpc>
                <a:spcPct val="100000"/>
              </a:lnSpc>
              <a:spcBef>
                <a:spcPts val="0"/>
              </a:spcBef>
              <a:spcAft>
                <a:spcPts val="0"/>
              </a:spcAft>
              <a:buNone/>
            </a:pPr>
            <a:r>
              <a:rPr b="1" lang="en-US" sz="1800">
                <a:solidFill>
                  <a:schemeClr val="lt1"/>
                </a:solidFill>
                <a:latin typeface="Montserrat"/>
                <a:ea typeface="Montserrat"/>
                <a:cs typeface="Montserrat"/>
                <a:sym typeface="Montserrat"/>
              </a:rPr>
              <a:t>BECOME A CLIMATE READY BOSTON LEADER!</a:t>
            </a:r>
            <a:endParaRPr b="1" sz="1800">
              <a:solidFill>
                <a:schemeClr val="lt1"/>
              </a:solidFill>
              <a:latin typeface="Montserrat"/>
              <a:ea typeface="Montserrat"/>
              <a:cs typeface="Montserrat"/>
              <a:sym typeface="Montserrat"/>
            </a:endParaRPr>
          </a:p>
          <a:p>
            <a:pPr indent="0" lvl="0" marL="0" rtl="0">
              <a:spcBef>
                <a:spcPts val="0"/>
              </a:spcBef>
              <a:spcAft>
                <a:spcPts val="0"/>
              </a:spcAft>
              <a:buClr>
                <a:schemeClr val="dk2"/>
              </a:buClr>
              <a:buSzPts val="400"/>
              <a:buFont typeface="Arial"/>
              <a:buNone/>
            </a:pPr>
            <a:r>
              <a:rPr b="1" lang="en-US" sz="1100">
                <a:solidFill>
                  <a:srgbClr val="FFFFFF"/>
                </a:solidFill>
                <a:latin typeface="Montserrat"/>
                <a:ea typeface="Montserrat"/>
                <a:cs typeface="Montserrat"/>
                <a:sym typeface="Montserrat"/>
              </a:rPr>
              <a:t>WWW.GREENOVATEBOSTON.ORG/CRB-LEADERS</a:t>
            </a:r>
            <a:endParaRPr b="1" sz="1800">
              <a:solidFill>
                <a:srgbClr val="FFFFFF"/>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400"/>
              <a:buFont typeface="Arial"/>
              <a:buNone/>
            </a:pPr>
            <a:r>
              <a:t/>
            </a:r>
            <a:endParaRPr b="1" sz="1800">
              <a:solidFill>
                <a:schemeClr val="lt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Shape 666"/>
          <p:cNvSpPr/>
          <p:nvPr/>
        </p:nvSpPr>
        <p:spPr>
          <a:xfrm>
            <a:off x="557761" y="889701"/>
            <a:ext cx="368400" cy="171600"/>
          </a:xfrm>
          <a:prstGeom prst="homePlate">
            <a:avLst>
              <a:gd fmla="val 50000" name="adj"/>
            </a:avLst>
          </a:prstGeom>
          <a:solidFill>
            <a:srgbClr val="62AB45"/>
          </a:solidFill>
          <a:ln>
            <a:noFill/>
          </a:ln>
        </p:spPr>
        <p:txBody>
          <a:bodyPr anchorCtr="0" anchor="ctr" bIns="17150" lIns="34300" spcFirstLastPara="1" rIns="34300" wrap="square" tIns="17150">
            <a:noAutofit/>
          </a:bodyPr>
          <a:lstStyle/>
          <a:p>
            <a:pPr indent="0" lvl="0" marL="0" marR="0" rtl="0">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667" name="Shape 667"/>
          <p:cNvSpPr txBox="1"/>
          <p:nvPr/>
        </p:nvSpPr>
        <p:spPr>
          <a:xfrm>
            <a:off x="5137385" y="834656"/>
            <a:ext cx="2963700" cy="768900"/>
          </a:xfrm>
          <a:prstGeom prst="rect">
            <a:avLst/>
          </a:prstGeom>
          <a:noFill/>
          <a:ln>
            <a:noFill/>
          </a:ln>
        </p:spPr>
        <p:txBody>
          <a:bodyPr anchorCtr="0" anchor="t" bIns="34300" lIns="34300" spcFirstLastPara="1" rIns="34300" wrap="square" tIns="34300">
            <a:noAutofit/>
          </a:bodyPr>
          <a:lstStyle/>
          <a:p>
            <a:pPr indent="0" lvl="0" marL="0" rtl="0">
              <a:spcBef>
                <a:spcPts val="0"/>
              </a:spcBef>
              <a:spcAft>
                <a:spcPts val="0"/>
              </a:spcAft>
              <a:buNone/>
            </a:pPr>
            <a:r>
              <a:rPr b="1" lang="en-US" sz="1100">
                <a:solidFill>
                  <a:srgbClr val="111E2D"/>
                </a:solidFill>
                <a:latin typeface="Montserrat"/>
                <a:ea typeface="Montserrat"/>
                <a:cs typeface="Montserrat"/>
                <a:sym typeface="Montserrat"/>
              </a:rPr>
              <a:t>GET INVOLVED IN CITY OF BOSTON INITIATIVES THROUGH GREENOVATE: </a:t>
            </a:r>
            <a:endParaRPr b="1" sz="500">
              <a:latin typeface="Montserrat"/>
              <a:ea typeface="Montserrat"/>
              <a:cs typeface="Montserrat"/>
              <a:sym typeface="Montserrat"/>
            </a:endParaRPr>
          </a:p>
        </p:txBody>
      </p:sp>
      <p:sp>
        <p:nvSpPr>
          <p:cNvPr id="668" name="Shape 668"/>
          <p:cNvSpPr txBox="1"/>
          <p:nvPr/>
        </p:nvSpPr>
        <p:spPr>
          <a:xfrm>
            <a:off x="997085" y="810609"/>
            <a:ext cx="2931000" cy="768900"/>
          </a:xfrm>
          <a:prstGeom prst="rect">
            <a:avLst/>
          </a:prstGeom>
          <a:noFill/>
          <a:ln>
            <a:noFill/>
          </a:ln>
        </p:spPr>
        <p:txBody>
          <a:bodyPr anchorCtr="0" anchor="t" bIns="34300" lIns="34300" spcFirstLastPara="1" rIns="34300" wrap="square" tIns="34300">
            <a:noAutofit/>
          </a:bodyPr>
          <a:lstStyle/>
          <a:p>
            <a:pPr indent="0" lvl="0" marL="0" rtl="0">
              <a:spcBef>
                <a:spcPts val="0"/>
              </a:spcBef>
              <a:spcAft>
                <a:spcPts val="0"/>
              </a:spcAft>
              <a:buNone/>
            </a:pPr>
            <a:r>
              <a:rPr b="1" lang="en-US" sz="1100">
                <a:solidFill>
                  <a:srgbClr val="111E2D"/>
                </a:solidFill>
                <a:latin typeface="Montserrat"/>
                <a:ea typeface="Montserrat"/>
                <a:cs typeface="Montserrat"/>
                <a:sym typeface="Montserrat"/>
              </a:rPr>
              <a:t>BECOME A LEADER</a:t>
            </a:r>
            <a:endParaRPr b="1" sz="1100">
              <a:solidFill>
                <a:srgbClr val="111E2D"/>
              </a:solidFill>
              <a:latin typeface="Montserrat"/>
              <a:ea typeface="Montserrat"/>
              <a:cs typeface="Montserrat"/>
              <a:sym typeface="Montserrat"/>
            </a:endParaRPr>
          </a:p>
          <a:p>
            <a:pPr indent="0" lvl="0" marL="0" rtl="0">
              <a:spcBef>
                <a:spcPts val="0"/>
              </a:spcBef>
              <a:spcAft>
                <a:spcPts val="0"/>
              </a:spcAft>
              <a:buNone/>
            </a:pPr>
            <a:r>
              <a:rPr lang="en-US" sz="1100" u="sng">
                <a:solidFill>
                  <a:schemeClr val="hlink"/>
                </a:solidFill>
                <a:latin typeface="Lora"/>
                <a:ea typeface="Lora"/>
                <a:cs typeface="Lora"/>
                <a:sym typeface="Lora"/>
                <a:hlinkClick r:id="rId4"/>
              </a:rPr>
              <a:t>www.greenovateboston.org/crb-leaders</a:t>
            </a:r>
            <a:endParaRPr sz="1100">
              <a:solidFill>
                <a:schemeClr val="accent5"/>
              </a:solidFill>
              <a:latin typeface="Lora"/>
              <a:ea typeface="Lora"/>
              <a:cs typeface="Lora"/>
              <a:sym typeface="Lora"/>
            </a:endParaRPr>
          </a:p>
          <a:p>
            <a:pPr indent="0" lvl="0" marL="0">
              <a:spcBef>
                <a:spcPts val="0"/>
              </a:spcBef>
              <a:spcAft>
                <a:spcPts val="0"/>
              </a:spcAft>
              <a:buClr>
                <a:schemeClr val="dk2"/>
              </a:buClr>
              <a:buSzPts val="400"/>
              <a:buFont typeface="Arial"/>
              <a:buNone/>
            </a:pPr>
            <a:r>
              <a:rPr lang="en-US" sz="1100">
                <a:solidFill>
                  <a:schemeClr val="accent5"/>
                </a:solidFill>
                <a:latin typeface="Lora"/>
                <a:ea typeface="Lora"/>
                <a:cs typeface="Lora"/>
                <a:sym typeface="Lora"/>
              </a:rPr>
              <a:t>Lead a CRB event and send us your feedback</a:t>
            </a:r>
            <a:endParaRPr sz="1100">
              <a:solidFill>
                <a:schemeClr val="accent5"/>
              </a:solidFill>
              <a:latin typeface="Lora"/>
              <a:ea typeface="Lora"/>
              <a:cs typeface="Lora"/>
              <a:sym typeface="Lora"/>
            </a:endParaRPr>
          </a:p>
          <a:p>
            <a:pPr indent="0" lvl="0" marL="0" rtl="0">
              <a:spcBef>
                <a:spcPts val="0"/>
              </a:spcBef>
              <a:spcAft>
                <a:spcPts val="0"/>
              </a:spcAft>
              <a:buNone/>
            </a:pPr>
            <a:r>
              <a:t/>
            </a:r>
            <a:endParaRPr sz="1100">
              <a:solidFill>
                <a:schemeClr val="accent5"/>
              </a:solidFill>
              <a:latin typeface="Lora"/>
              <a:ea typeface="Lora"/>
              <a:cs typeface="Lora"/>
              <a:sym typeface="Lora"/>
            </a:endParaRPr>
          </a:p>
        </p:txBody>
      </p:sp>
      <p:sp>
        <p:nvSpPr>
          <p:cNvPr id="669" name="Shape 669"/>
          <p:cNvSpPr txBox="1"/>
          <p:nvPr/>
        </p:nvSpPr>
        <p:spPr>
          <a:xfrm>
            <a:off x="5186860" y="1192913"/>
            <a:ext cx="4173900" cy="768900"/>
          </a:xfrm>
          <a:prstGeom prst="rect">
            <a:avLst/>
          </a:prstGeom>
          <a:noFill/>
          <a:ln>
            <a:noFill/>
          </a:ln>
        </p:spPr>
        <p:txBody>
          <a:bodyPr anchorCtr="0" anchor="t" bIns="34300" lIns="34300" spcFirstLastPara="1" rIns="34300" wrap="square" tIns="34300">
            <a:noAutofit/>
          </a:bodyPr>
          <a:lstStyle/>
          <a:p>
            <a:pPr indent="0" lvl="0" marL="0" rtl="0">
              <a:spcBef>
                <a:spcPts val="0"/>
              </a:spcBef>
              <a:spcAft>
                <a:spcPts val="0"/>
              </a:spcAft>
              <a:buNone/>
            </a:pPr>
            <a:r>
              <a:rPr i="1" lang="en-US" sz="1100">
                <a:solidFill>
                  <a:srgbClr val="111E2D"/>
                </a:solidFill>
                <a:latin typeface="Lora"/>
                <a:ea typeface="Lora"/>
                <a:cs typeface="Lora"/>
                <a:sym typeface="Lora"/>
              </a:rPr>
              <a:t>Zero Waste Boston</a:t>
            </a:r>
            <a:endParaRPr i="1" sz="1100">
              <a:solidFill>
                <a:srgbClr val="111E2D"/>
              </a:solidFill>
              <a:latin typeface="Lora"/>
              <a:ea typeface="Lora"/>
              <a:cs typeface="Lora"/>
              <a:sym typeface="Lora"/>
            </a:endParaRPr>
          </a:p>
          <a:p>
            <a:pPr indent="0" lvl="0" marL="0" rtl="0">
              <a:spcBef>
                <a:spcPts val="0"/>
              </a:spcBef>
              <a:spcAft>
                <a:spcPts val="0"/>
              </a:spcAft>
              <a:buNone/>
            </a:pPr>
            <a:r>
              <a:rPr i="1" lang="en-US" sz="1100">
                <a:solidFill>
                  <a:srgbClr val="111E2D"/>
                </a:solidFill>
                <a:latin typeface="Lora"/>
                <a:ea typeface="Lora"/>
                <a:cs typeface="Lora"/>
                <a:sym typeface="Lora"/>
              </a:rPr>
              <a:t>Carbon Free Boston</a:t>
            </a:r>
            <a:endParaRPr i="1" sz="1100">
              <a:solidFill>
                <a:srgbClr val="111E2D"/>
              </a:solidFill>
              <a:latin typeface="Lora"/>
              <a:ea typeface="Lora"/>
              <a:cs typeface="Lora"/>
              <a:sym typeface="Lora"/>
            </a:endParaRPr>
          </a:p>
          <a:p>
            <a:pPr indent="0" lvl="0" marL="0">
              <a:spcBef>
                <a:spcPts val="0"/>
              </a:spcBef>
              <a:spcAft>
                <a:spcPts val="0"/>
              </a:spcAft>
              <a:buNone/>
            </a:pPr>
            <a:r>
              <a:rPr i="1" lang="en-US" sz="1100">
                <a:solidFill>
                  <a:srgbClr val="111E2D"/>
                </a:solidFill>
                <a:latin typeface="Lora"/>
                <a:ea typeface="Lora"/>
                <a:cs typeface="Lora"/>
                <a:sym typeface="Lora"/>
              </a:rPr>
              <a:t>Renew Boston: </a:t>
            </a:r>
            <a:r>
              <a:rPr i="1" lang="en-US" sz="1100">
                <a:solidFill>
                  <a:schemeClr val="accent6"/>
                </a:solidFill>
                <a:latin typeface="Lora"/>
                <a:ea typeface="Lora"/>
                <a:cs typeface="Lora"/>
                <a:sym typeface="Lora"/>
              </a:rPr>
              <a:t>http://bit.ly/energy-visit</a:t>
            </a:r>
            <a:endParaRPr i="1" sz="1100">
              <a:solidFill>
                <a:schemeClr val="accent6"/>
              </a:solidFill>
              <a:latin typeface="Lora"/>
              <a:ea typeface="Lora"/>
              <a:cs typeface="Lora"/>
              <a:sym typeface="Lora"/>
            </a:endParaRPr>
          </a:p>
          <a:p>
            <a:pPr indent="0" lvl="0" marL="0" rtl="0">
              <a:spcBef>
                <a:spcPts val="0"/>
              </a:spcBef>
              <a:spcAft>
                <a:spcPts val="0"/>
              </a:spcAft>
              <a:buNone/>
            </a:pPr>
            <a:r>
              <a:rPr i="1" lang="en-US" sz="1100">
                <a:solidFill>
                  <a:srgbClr val="111E2D"/>
                </a:solidFill>
                <a:latin typeface="Lora"/>
                <a:ea typeface="Lora"/>
                <a:cs typeface="Lora"/>
                <a:sym typeface="Lora"/>
              </a:rPr>
              <a:t>Climate Ready neighborhood plans</a:t>
            </a:r>
            <a:endParaRPr i="1" sz="1100">
              <a:solidFill>
                <a:srgbClr val="111E2D"/>
              </a:solidFill>
              <a:latin typeface="Lora"/>
              <a:ea typeface="Lora"/>
              <a:cs typeface="Lora"/>
              <a:sym typeface="Lora"/>
            </a:endParaRPr>
          </a:p>
        </p:txBody>
      </p:sp>
      <p:pic>
        <p:nvPicPr>
          <p:cNvPr id="670" name="Shape 670"/>
          <p:cNvPicPr preferRelativeResize="0"/>
          <p:nvPr/>
        </p:nvPicPr>
        <p:blipFill rotWithShape="1">
          <a:blip r:embed="rId5">
            <a:alphaModFix/>
          </a:blip>
          <a:srcRect b="0" l="0" r="0" t="0"/>
          <a:stretch/>
        </p:blipFill>
        <p:spPr>
          <a:xfrm>
            <a:off x="0" y="2792803"/>
            <a:ext cx="9092102" cy="3195427"/>
          </a:xfrm>
          <a:prstGeom prst="rect">
            <a:avLst/>
          </a:prstGeom>
          <a:noFill/>
          <a:ln>
            <a:noFill/>
          </a:ln>
        </p:spPr>
      </p:pic>
      <p:sp>
        <p:nvSpPr>
          <p:cNvPr id="671" name="Shape 671"/>
          <p:cNvSpPr/>
          <p:nvPr/>
        </p:nvSpPr>
        <p:spPr>
          <a:xfrm>
            <a:off x="230" y="0"/>
            <a:ext cx="305700" cy="783300"/>
          </a:xfrm>
          <a:prstGeom prst="rect">
            <a:avLst/>
          </a:prstGeom>
          <a:solidFill>
            <a:srgbClr val="62AA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672" name="Shape 672"/>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BE A PART OF THE PLAN. TAKE ACTION!</a:t>
            </a:r>
            <a:endParaRPr sz="500"/>
          </a:p>
        </p:txBody>
      </p:sp>
      <p:sp>
        <p:nvSpPr>
          <p:cNvPr id="673" name="Shape 673"/>
          <p:cNvSpPr/>
          <p:nvPr/>
        </p:nvSpPr>
        <p:spPr>
          <a:xfrm>
            <a:off x="557761" y="1679732"/>
            <a:ext cx="368400" cy="171600"/>
          </a:xfrm>
          <a:prstGeom prst="homePlate">
            <a:avLst>
              <a:gd fmla="val 50000" name="adj"/>
            </a:avLst>
          </a:prstGeom>
          <a:solidFill>
            <a:srgbClr val="62AB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674" name="Shape 674"/>
          <p:cNvSpPr/>
          <p:nvPr/>
        </p:nvSpPr>
        <p:spPr>
          <a:xfrm>
            <a:off x="4629099" y="886711"/>
            <a:ext cx="368400" cy="171600"/>
          </a:xfrm>
          <a:prstGeom prst="homePlate">
            <a:avLst>
              <a:gd fmla="val 50000" name="adj"/>
            </a:avLst>
          </a:prstGeom>
          <a:solidFill>
            <a:srgbClr val="62AB45"/>
          </a:solidFill>
          <a:ln>
            <a:noFill/>
          </a:ln>
        </p:spPr>
        <p:txBody>
          <a:bodyPr anchorCtr="0" anchor="ctr" bIns="17150" lIns="34300" spcFirstLastPara="1" rIns="34300" wrap="square" tIns="17150">
            <a:noAutofit/>
          </a:bodyPr>
          <a:lstStyle/>
          <a:p>
            <a:pPr indent="0" lvl="0" marL="0" marR="0" rtl="0">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675" name="Shape 675"/>
          <p:cNvSpPr txBox="1"/>
          <p:nvPr/>
        </p:nvSpPr>
        <p:spPr>
          <a:xfrm>
            <a:off x="997085" y="1603594"/>
            <a:ext cx="3073200" cy="768900"/>
          </a:xfrm>
          <a:prstGeom prst="rect">
            <a:avLst/>
          </a:prstGeom>
          <a:noFill/>
          <a:ln>
            <a:noFill/>
          </a:ln>
        </p:spPr>
        <p:txBody>
          <a:bodyPr anchorCtr="0" anchor="t" bIns="34300" lIns="34300" spcFirstLastPara="1" rIns="34300" wrap="square" tIns="34300">
            <a:noAutofit/>
          </a:bodyPr>
          <a:lstStyle/>
          <a:p>
            <a:pPr indent="0" lvl="0" marL="0">
              <a:spcBef>
                <a:spcPts val="0"/>
              </a:spcBef>
              <a:spcAft>
                <a:spcPts val="0"/>
              </a:spcAft>
              <a:buNone/>
            </a:pPr>
            <a:r>
              <a:rPr b="1" lang="en-US" sz="1100">
                <a:solidFill>
                  <a:srgbClr val="111E2D"/>
                </a:solidFill>
                <a:latin typeface="Montserrat"/>
                <a:ea typeface="Montserrat"/>
                <a:cs typeface="Montserrat"/>
                <a:sym typeface="Montserrat"/>
              </a:rPr>
              <a:t>STAY UP TO DATE ON OUR PROGRESS </a:t>
            </a:r>
            <a:endParaRPr b="1" sz="1100">
              <a:solidFill>
                <a:srgbClr val="111E2D"/>
              </a:solidFill>
              <a:latin typeface="Montserrat"/>
              <a:ea typeface="Montserrat"/>
              <a:cs typeface="Montserrat"/>
              <a:sym typeface="Montserrat"/>
            </a:endParaRPr>
          </a:p>
          <a:p>
            <a:pPr indent="0" lvl="0" marL="0" rtl="0">
              <a:spcBef>
                <a:spcPts val="0"/>
              </a:spcBef>
              <a:spcAft>
                <a:spcPts val="0"/>
              </a:spcAft>
              <a:buNone/>
            </a:pPr>
            <a:r>
              <a:rPr lang="en-US" sz="1100">
                <a:solidFill>
                  <a:schemeClr val="accent5"/>
                </a:solidFill>
                <a:latin typeface="Lora"/>
                <a:ea typeface="Lora"/>
                <a:cs typeface="Lora"/>
                <a:sym typeface="Lora"/>
              </a:rPr>
              <a:t>www.boston.gov/climate-ready-progress</a:t>
            </a:r>
            <a:endParaRPr sz="1100">
              <a:solidFill>
                <a:schemeClr val="accent5"/>
              </a:solidFill>
              <a:latin typeface="Lora"/>
              <a:ea typeface="Lora"/>
              <a:cs typeface="Lora"/>
              <a:sym typeface="Lora"/>
            </a:endParaRPr>
          </a:p>
        </p:txBody>
      </p:sp>
      <p:sp>
        <p:nvSpPr>
          <p:cNvPr id="676" name="Shape 676"/>
          <p:cNvSpPr txBox="1"/>
          <p:nvPr/>
        </p:nvSpPr>
        <p:spPr>
          <a:xfrm>
            <a:off x="997085" y="2143856"/>
            <a:ext cx="3567000" cy="768900"/>
          </a:xfrm>
          <a:prstGeom prst="rect">
            <a:avLst/>
          </a:prstGeom>
          <a:noFill/>
          <a:ln>
            <a:noFill/>
          </a:ln>
        </p:spPr>
        <p:txBody>
          <a:bodyPr anchorCtr="0" anchor="t" bIns="34300" lIns="34300" spcFirstLastPara="1" rIns="34300" wrap="square" tIns="34300">
            <a:noAutofit/>
          </a:bodyPr>
          <a:lstStyle/>
          <a:p>
            <a:pPr indent="0" lvl="0" marL="0">
              <a:spcBef>
                <a:spcPts val="0"/>
              </a:spcBef>
              <a:spcAft>
                <a:spcPts val="0"/>
              </a:spcAft>
              <a:buNone/>
            </a:pPr>
            <a:r>
              <a:rPr b="1" lang="en-US" sz="1100">
                <a:solidFill>
                  <a:srgbClr val="111E2D"/>
                </a:solidFill>
                <a:latin typeface="Montserrat"/>
                <a:ea typeface="Montserrat"/>
                <a:cs typeface="Montserrat"/>
                <a:sym typeface="Montserrat"/>
              </a:rPr>
              <a:t>SIGN UP TO HEAR ABOUT ENGAGEMENT OPPORTUNITIES</a:t>
            </a:r>
            <a:endParaRPr b="1" sz="1100">
              <a:solidFill>
                <a:srgbClr val="111E2D"/>
              </a:solidFill>
              <a:latin typeface="Montserrat"/>
              <a:ea typeface="Montserrat"/>
              <a:cs typeface="Montserrat"/>
              <a:sym typeface="Montserrat"/>
            </a:endParaRPr>
          </a:p>
          <a:p>
            <a:pPr indent="0" lvl="0" marL="0" rtl="0">
              <a:spcBef>
                <a:spcPts val="0"/>
              </a:spcBef>
              <a:spcAft>
                <a:spcPts val="0"/>
              </a:spcAft>
              <a:buNone/>
            </a:pPr>
            <a:r>
              <a:rPr lang="en-US" sz="1100">
                <a:solidFill>
                  <a:schemeClr val="accent5"/>
                </a:solidFill>
                <a:latin typeface="Lora"/>
                <a:ea typeface="Lora"/>
                <a:cs typeface="Lora"/>
                <a:sym typeface="Lora"/>
              </a:rPr>
              <a:t>www.greenovateboston.org/signup_survey</a:t>
            </a:r>
            <a:endParaRPr sz="1100">
              <a:solidFill>
                <a:schemeClr val="accent5"/>
              </a:solidFill>
              <a:latin typeface="Lora"/>
              <a:ea typeface="Lora"/>
              <a:cs typeface="Lora"/>
              <a:sym typeface="Lora"/>
            </a:endParaRPr>
          </a:p>
        </p:txBody>
      </p:sp>
      <p:sp>
        <p:nvSpPr>
          <p:cNvPr id="677" name="Shape 677"/>
          <p:cNvSpPr/>
          <p:nvPr/>
        </p:nvSpPr>
        <p:spPr>
          <a:xfrm>
            <a:off x="557761" y="2200645"/>
            <a:ext cx="368400" cy="171600"/>
          </a:xfrm>
          <a:prstGeom prst="homePlate">
            <a:avLst>
              <a:gd fmla="val 50000" name="adj"/>
            </a:avLst>
          </a:prstGeom>
          <a:solidFill>
            <a:srgbClr val="62AB45"/>
          </a:solidFill>
          <a:ln>
            <a:noFill/>
          </a:ln>
        </p:spPr>
        <p:txBody>
          <a:bodyPr anchorCtr="0" anchor="ctr" bIns="17150" lIns="34300" spcFirstLastPara="1" rIns="34300" wrap="square" tIns="17150">
            <a:noAutofit/>
          </a:bodyPr>
          <a:lstStyle/>
          <a:p>
            <a:pPr indent="0" lvl="0" marL="0" marR="0" rtl="0">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Shape 682"/>
          <p:cNvSpPr/>
          <p:nvPr/>
        </p:nvSpPr>
        <p:spPr>
          <a:xfrm>
            <a:off x="4745808" y="1797042"/>
            <a:ext cx="2478000" cy="2478000"/>
          </a:xfrm>
          <a:prstGeom prst="ellipse">
            <a:avLst/>
          </a:prstGeom>
          <a:solidFill>
            <a:srgbClr val="111E2D">
              <a:alpha val="88627"/>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683" name="Shape 683"/>
          <p:cNvSpPr txBox="1"/>
          <p:nvPr/>
        </p:nvSpPr>
        <p:spPr>
          <a:xfrm>
            <a:off x="4963298" y="2687309"/>
            <a:ext cx="2043000" cy="5886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WHAT CAN WE DO AS A COMMUNITY TO ADDRESS THESE CHALLENGES?</a:t>
            </a:r>
            <a:endParaRPr b="1" i="0" sz="1500" u="none" cap="none" strike="noStrike">
              <a:solidFill>
                <a:schemeClr val="lt1"/>
              </a:solidFill>
              <a:latin typeface="Montserrat"/>
              <a:ea typeface="Montserrat"/>
              <a:cs typeface="Montserrat"/>
              <a:sym typeface="Montserrat"/>
            </a:endParaRPr>
          </a:p>
        </p:txBody>
      </p:sp>
      <p:sp>
        <p:nvSpPr>
          <p:cNvPr id="684" name="Shape 684"/>
          <p:cNvSpPr/>
          <p:nvPr/>
        </p:nvSpPr>
        <p:spPr>
          <a:xfrm>
            <a:off x="2123393" y="1797042"/>
            <a:ext cx="2478000" cy="2478000"/>
          </a:xfrm>
          <a:prstGeom prst="ellipse">
            <a:avLst/>
          </a:prstGeom>
          <a:solidFill>
            <a:srgbClr val="62AA45">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685" name="Shape 685"/>
          <p:cNvSpPr txBox="1"/>
          <p:nvPr/>
        </p:nvSpPr>
        <p:spPr>
          <a:xfrm>
            <a:off x="2267742" y="2687309"/>
            <a:ext cx="2189400" cy="7734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WHAT ARE OUR CHALLENGES AS A COMMUNITY?</a:t>
            </a:r>
            <a:endParaRPr b="1" i="0" sz="1500" u="none" cap="none" strike="noStrike">
              <a:solidFill>
                <a:schemeClr val="lt1"/>
              </a:solidFill>
              <a:latin typeface="Montserrat"/>
              <a:ea typeface="Montserrat"/>
              <a:cs typeface="Montserrat"/>
              <a:sym typeface="Montserrat"/>
            </a:endParaRPr>
          </a:p>
        </p:txBody>
      </p:sp>
      <p:sp>
        <p:nvSpPr>
          <p:cNvPr id="686" name="Shape 686"/>
          <p:cNvSpPr txBox="1"/>
          <p:nvPr/>
        </p:nvSpPr>
        <p:spPr>
          <a:xfrm>
            <a:off x="3056975" y="1045765"/>
            <a:ext cx="3304200" cy="5886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rgbClr val="111E2D"/>
              </a:buClr>
              <a:buFont typeface="Montserrat"/>
              <a:buNone/>
            </a:pPr>
            <a:r>
              <a:rPr b="1" i="0" lang="en-US" sz="3600" u="none" cap="none" strike="noStrike">
                <a:solidFill>
                  <a:srgbClr val="111E2D"/>
                </a:solidFill>
                <a:latin typeface="Montserrat"/>
                <a:ea typeface="Montserrat"/>
                <a:cs typeface="Montserrat"/>
                <a:sym typeface="Montserrat"/>
              </a:rPr>
              <a:t>DISCUSSION</a:t>
            </a:r>
            <a:endParaRPr sz="500"/>
          </a:p>
        </p:txBody>
      </p:sp>
      <p:sp>
        <p:nvSpPr>
          <p:cNvPr id="687" name="Shape 687"/>
          <p:cNvSpPr/>
          <p:nvPr/>
        </p:nvSpPr>
        <p:spPr>
          <a:xfrm>
            <a:off x="230" y="0"/>
            <a:ext cx="305700" cy="783300"/>
          </a:xfrm>
          <a:prstGeom prst="rect">
            <a:avLst/>
          </a:prstGeom>
          <a:solidFill>
            <a:srgbClr val="62AA4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111D2C"/>
              </a:solidFill>
              <a:latin typeface="Lato"/>
              <a:ea typeface="Lato"/>
              <a:cs typeface="Lato"/>
              <a:sym typeface="Lato"/>
            </a:endParaRPr>
          </a:p>
        </p:txBody>
      </p:sp>
      <p:sp>
        <p:nvSpPr>
          <p:cNvPr id="688" name="Shape 688"/>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WHAT CAN WE DO?</a:t>
            </a:r>
            <a:endParaRPr sz="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249" name="Shape 249"/>
        <p:cNvGrpSpPr/>
        <p:nvPr/>
      </p:nvGrpSpPr>
      <p:grpSpPr>
        <a:xfrm>
          <a:off x="0" y="0"/>
          <a:ext cx="0" cy="0"/>
          <a:chOff x="0" y="0"/>
          <a:chExt cx="0" cy="0"/>
        </a:xfrm>
      </p:grpSpPr>
      <p:sp>
        <p:nvSpPr>
          <p:cNvPr id="250" name="Shape 250"/>
          <p:cNvSpPr/>
          <p:nvPr/>
        </p:nvSpPr>
        <p:spPr>
          <a:xfrm>
            <a:off x="10718" y="953691"/>
            <a:ext cx="9133200" cy="4200600"/>
          </a:xfrm>
          <a:prstGeom prst="rect">
            <a:avLst/>
          </a:prstGeom>
          <a:solidFill>
            <a:schemeClr val="lt1"/>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Lato"/>
              <a:ea typeface="Lato"/>
              <a:cs typeface="Lato"/>
              <a:sym typeface="Lato"/>
            </a:endParaRPr>
          </a:p>
        </p:txBody>
      </p:sp>
      <p:sp>
        <p:nvSpPr>
          <p:cNvPr id="251" name="Shape 251"/>
          <p:cNvSpPr/>
          <p:nvPr/>
        </p:nvSpPr>
        <p:spPr>
          <a:xfrm>
            <a:off x="557564" y="1369401"/>
            <a:ext cx="2943000" cy="2943000"/>
          </a:xfrm>
          <a:prstGeom prst="ellipse">
            <a:avLst/>
          </a:prstGeom>
          <a:solidFill>
            <a:srgbClr val="111D2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252" name="Shape 252"/>
          <p:cNvSpPr txBox="1"/>
          <p:nvPr/>
        </p:nvSpPr>
        <p:spPr>
          <a:xfrm>
            <a:off x="1200966" y="2210459"/>
            <a:ext cx="1677600" cy="14196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CLIMATE </a:t>
            </a:r>
            <a:endParaRPr sz="500"/>
          </a:p>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READY</a:t>
            </a:r>
            <a:endParaRPr sz="500"/>
          </a:p>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BOSTON</a:t>
            </a:r>
            <a:endParaRPr sz="500"/>
          </a:p>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VISION</a:t>
            </a:r>
            <a:endParaRPr sz="500"/>
          </a:p>
        </p:txBody>
      </p:sp>
      <p:sp>
        <p:nvSpPr>
          <p:cNvPr id="253" name="Shape 253"/>
          <p:cNvSpPr/>
          <p:nvPr/>
        </p:nvSpPr>
        <p:spPr>
          <a:xfrm>
            <a:off x="3106349" y="686373"/>
            <a:ext cx="2943000" cy="2943000"/>
          </a:xfrm>
          <a:prstGeom prst="ellipse">
            <a:avLst/>
          </a:prstGeom>
          <a:solidFill>
            <a:srgbClr val="FCB614">
              <a:alpha val="7498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rgbClr val="F14F47"/>
              </a:solidFill>
              <a:latin typeface="Montserrat"/>
              <a:ea typeface="Montserrat"/>
              <a:cs typeface="Montserrat"/>
              <a:sym typeface="Montserrat"/>
            </a:endParaRPr>
          </a:p>
        </p:txBody>
      </p:sp>
      <p:sp>
        <p:nvSpPr>
          <p:cNvPr id="254" name="Shape 254"/>
          <p:cNvSpPr/>
          <p:nvPr/>
        </p:nvSpPr>
        <p:spPr>
          <a:xfrm>
            <a:off x="5670700" y="1400090"/>
            <a:ext cx="2943000" cy="2943000"/>
          </a:xfrm>
          <a:prstGeom prst="ellipse">
            <a:avLst/>
          </a:prstGeom>
          <a:solidFill>
            <a:schemeClr val="dk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255" name="Shape 255"/>
          <p:cNvSpPr txBox="1"/>
          <p:nvPr/>
        </p:nvSpPr>
        <p:spPr>
          <a:xfrm>
            <a:off x="3373758" y="1708698"/>
            <a:ext cx="2442000" cy="7272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WHAT WE’RE </a:t>
            </a:r>
            <a:endParaRPr sz="500"/>
          </a:p>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FACING</a:t>
            </a:r>
            <a:endParaRPr sz="500"/>
          </a:p>
        </p:txBody>
      </p:sp>
      <p:sp>
        <p:nvSpPr>
          <p:cNvPr id="256" name="Shape 256"/>
          <p:cNvSpPr txBox="1"/>
          <p:nvPr/>
        </p:nvSpPr>
        <p:spPr>
          <a:xfrm>
            <a:off x="6183791" y="2275798"/>
            <a:ext cx="1956000" cy="7272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WHAT CAN</a:t>
            </a:r>
            <a:endParaRPr sz="500"/>
          </a:p>
          <a:p>
            <a:pPr indent="0" lvl="0" marL="0" marR="0" rtl="0" algn="ctr">
              <a:lnSpc>
                <a:spcPct val="100000"/>
              </a:lnSpc>
              <a:spcBef>
                <a:spcPts val="0"/>
              </a:spcBef>
              <a:spcAft>
                <a:spcPts val="0"/>
              </a:spcAft>
              <a:buClr>
                <a:schemeClr val="lt1"/>
              </a:buClr>
              <a:buFont typeface="Montserrat"/>
              <a:buNone/>
            </a:pPr>
            <a:r>
              <a:rPr b="1" i="0" lang="en-US" sz="2300" u="none" cap="none" strike="noStrike">
                <a:solidFill>
                  <a:schemeClr val="lt1"/>
                </a:solidFill>
                <a:latin typeface="Montserrat"/>
                <a:ea typeface="Montserrat"/>
                <a:cs typeface="Montserrat"/>
                <a:sym typeface="Montserrat"/>
              </a:rPr>
              <a:t>BE DONE + </a:t>
            </a:r>
            <a:r>
              <a:rPr b="1" lang="en-US" sz="2300">
                <a:solidFill>
                  <a:schemeClr val="lt1"/>
                </a:solidFill>
                <a:latin typeface="Montserrat"/>
                <a:ea typeface="Montserrat"/>
                <a:cs typeface="Montserrat"/>
                <a:sym typeface="Montserrat"/>
              </a:rPr>
              <a:t>WHAT IS OUR ROLE?</a:t>
            </a:r>
            <a:endParaRPr sz="500"/>
          </a:p>
        </p:txBody>
      </p:sp>
      <p:sp>
        <p:nvSpPr>
          <p:cNvPr id="257" name="Shape 257"/>
          <p:cNvSpPr/>
          <p:nvPr/>
        </p:nvSpPr>
        <p:spPr>
          <a:xfrm>
            <a:off x="230" y="0"/>
            <a:ext cx="305700" cy="7833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258" name="Shape 258"/>
          <p:cNvSpPr txBox="1"/>
          <p:nvPr/>
        </p:nvSpPr>
        <p:spPr>
          <a:xfrm>
            <a:off x="450024" y="57300"/>
            <a:ext cx="53655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WHY ARE WE HERE TODAY?</a:t>
            </a:r>
            <a:endParaRPr sz="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alpha val="65882"/>
          </a:schemeClr>
        </a:solidFill>
      </p:bgPr>
    </p:bg>
    <p:spTree>
      <p:nvGrpSpPr>
        <p:cNvPr id="262" name="Shape 262"/>
        <p:cNvGrpSpPr/>
        <p:nvPr/>
      </p:nvGrpSpPr>
      <p:grpSpPr>
        <a:xfrm>
          <a:off x="0" y="0"/>
          <a:ext cx="0" cy="0"/>
          <a:chOff x="0" y="0"/>
          <a:chExt cx="0" cy="0"/>
        </a:xfrm>
      </p:grpSpPr>
      <p:sp>
        <p:nvSpPr>
          <p:cNvPr id="263" name="Shape 263"/>
          <p:cNvSpPr txBox="1"/>
          <p:nvPr/>
        </p:nvSpPr>
        <p:spPr>
          <a:xfrm>
            <a:off x="6824003" y="4878080"/>
            <a:ext cx="2208000" cy="1269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0" i="0" lang="en-US" sz="600" u="none" cap="none" strike="noStrike">
                <a:solidFill>
                  <a:schemeClr val="lt1"/>
                </a:solidFill>
                <a:latin typeface="Montserrat"/>
                <a:ea typeface="Montserrat"/>
                <a:cs typeface="Montserrat"/>
                <a:sym typeface="Montserrat"/>
              </a:rPr>
              <a:t>CLIMATE READY BOSTON</a:t>
            </a:r>
            <a:endParaRPr sz="500"/>
          </a:p>
        </p:txBody>
      </p:sp>
      <p:sp>
        <p:nvSpPr>
          <p:cNvPr id="264" name="Shape 264"/>
          <p:cNvSpPr/>
          <p:nvPr/>
        </p:nvSpPr>
        <p:spPr>
          <a:xfrm>
            <a:off x="0" y="4"/>
            <a:ext cx="9144000" cy="783300"/>
          </a:xfrm>
          <a:prstGeom prst="rect">
            <a:avLst/>
          </a:prstGeom>
          <a:solidFill>
            <a:schemeClr val="lt1">
              <a:alpha val="72941"/>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65" name="Shape 265"/>
          <p:cNvPicPr preferRelativeResize="0"/>
          <p:nvPr/>
        </p:nvPicPr>
        <p:blipFill>
          <a:blip r:embed="rId3">
            <a:alphaModFix/>
          </a:blip>
          <a:stretch>
            <a:fillRect/>
          </a:stretch>
        </p:blipFill>
        <p:spPr>
          <a:xfrm>
            <a:off x="0" y="-251428"/>
            <a:ext cx="9141619" cy="5142169"/>
          </a:xfrm>
          <a:prstGeom prst="rect">
            <a:avLst/>
          </a:prstGeom>
          <a:noFill/>
          <a:ln>
            <a:noFill/>
          </a:ln>
        </p:spPr>
      </p:pic>
      <p:sp>
        <p:nvSpPr>
          <p:cNvPr id="266" name="Shape 266"/>
          <p:cNvSpPr txBox="1"/>
          <p:nvPr/>
        </p:nvSpPr>
        <p:spPr>
          <a:xfrm>
            <a:off x="663710" y="4598708"/>
            <a:ext cx="9158400" cy="9696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000000"/>
              </a:buClr>
              <a:buFont typeface="Lora"/>
              <a:buNone/>
            </a:pPr>
            <a:r>
              <a:rPr lang="en-US" sz="1300">
                <a:latin typeface="Lora"/>
                <a:ea typeface="Lora"/>
                <a:cs typeface="Lora"/>
                <a:sym typeface="Lora"/>
              </a:rPr>
              <a:t>Adapted </a:t>
            </a:r>
            <a:r>
              <a:rPr b="1" lang="en-US" sz="1300">
                <a:latin typeface="Lora"/>
                <a:ea typeface="Lora"/>
                <a:cs typeface="Lora"/>
                <a:sym typeface="Lora"/>
              </a:rPr>
              <a:t>Buildings; </a:t>
            </a:r>
            <a:r>
              <a:rPr lang="en-US" sz="1300">
                <a:latin typeface="Lora"/>
                <a:ea typeface="Lora"/>
                <a:cs typeface="Lora"/>
                <a:sym typeface="Lora"/>
              </a:rPr>
              <a:t>Resilient </a:t>
            </a:r>
            <a:r>
              <a:rPr b="1" lang="en-US" sz="1300">
                <a:latin typeface="Lora"/>
                <a:ea typeface="Lora"/>
                <a:cs typeface="Lora"/>
                <a:sym typeface="Lora"/>
              </a:rPr>
              <a:t>Infrastructure</a:t>
            </a:r>
            <a:r>
              <a:rPr lang="en-US" sz="1300">
                <a:latin typeface="Lora"/>
                <a:ea typeface="Lora"/>
                <a:cs typeface="Lora"/>
                <a:sym typeface="Lora"/>
              </a:rPr>
              <a:t>; Prepared </a:t>
            </a:r>
            <a:r>
              <a:rPr b="1" lang="en-US" sz="1300">
                <a:latin typeface="Lora"/>
                <a:ea typeface="Lora"/>
                <a:cs typeface="Lora"/>
                <a:sym typeface="Lora"/>
              </a:rPr>
              <a:t>Communities</a:t>
            </a:r>
            <a:r>
              <a:rPr lang="en-US" sz="1300">
                <a:latin typeface="Lora"/>
                <a:ea typeface="Lora"/>
                <a:cs typeface="Lora"/>
                <a:sym typeface="Lora"/>
              </a:rPr>
              <a:t>; Protected </a:t>
            </a:r>
            <a:r>
              <a:rPr b="1" lang="en-US" sz="1300">
                <a:latin typeface="Lora"/>
                <a:ea typeface="Lora"/>
                <a:cs typeface="Lora"/>
                <a:sym typeface="Lora"/>
              </a:rPr>
              <a:t>Shorelines</a:t>
            </a:r>
            <a:endParaRPr b="1" sz="1300">
              <a:latin typeface="Lora"/>
              <a:ea typeface="Lora"/>
              <a:cs typeface="Lora"/>
              <a:sym typeface="Lora"/>
            </a:endParaRPr>
          </a:p>
        </p:txBody>
      </p:sp>
      <p:sp>
        <p:nvSpPr>
          <p:cNvPr id="267" name="Shape 267"/>
          <p:cNvSpPr/>
          <p:nvPr/>
        </p:nvSpPr>
        <p:spPr>
          <a:xfrm>
            <a:off x="230" y="0"/>
            <a:ext cx="305700" cy="7833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268" name="Shape 268"/>
          <p:cNvSpPr/>
          <p:nvPr/>
        </p:nvSpPr>
        <p:spPr>
          <a:xfrm>
            <a:off x="230" y="4690382"/>
            <a:ext cx="551100" cy="858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269" name="Shape 269"/>
          <p:cNvSpPr txBox="1"/>
          <p:nvPr/>
        </p:nvSpPr>
        <p:spPr>
          <a:xfrm>
            <a:off x="372284" y="113822"/>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300">
                <a:solidFill>
                  <a:srgbClr val="111D2C"/>
                </a:solidFill>
                <a:latin typeface="Montserrat"/>
                <a:ea typeface="Montserrat"/>
                <a:cs typeface="Montserrat"/>
                <a:sym typeface="Montserrat"/>
              </a:rPr>
              <a:t>WHAT DOES A CLIMATE READY BOSTON LOOK LIKE?</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alpha val="65882"/>
          </a:schemeClr>
        </a:solidFill>
      </p:bgPr>
    </p:bg>
    <p:spTree>
      <p:nvGrpSpPr>
        <p:cNvPr id="273" name="Shape 273"/>
        <p:cNvGrpSpPr/>
        <p:nvPr/>
      </p:nvGrpSpPr>
      <p:grpSpPr>
        <a:xfrm>
          <a:off x="0" y="0"/>
          <a:ext cx="0" cy="0"/>
          <a:chOff x="0" y="0"/>
          <a:chExt cx="0" cy="0"/>
        </a:xfrm>
      </p:grpSpPr>
      <p:pic>
        <p:nvPicPr>
          <p:cNvPr id="274" name="Shape 274"/>
          <p:cNvPicPr preferRelativeResize="0"/>
          <p:nvPr/>
        </p:nvPicPr>
        <p:blipFill>
          <a:blip r:embed="rId3">
            <a:alphaModFix/>
          </a:blip>
          <a:stretch>
            <a:fillRect/>
          </a:stretch>
        </p:blipFill>
        <p:spPr>
          <a:xfrm>
            <a:off x="0" y="0"/>
            <a:ext cx="9256140" cy="5143498"/>
          </a:xfrm>
          <a:prstGeom prst="rect">
            <a:avLst/>
          </a:prstGeom>
          <a:noFill/>
          <a:ln>
            <a:noFill/>
          </a:ln>
        </p:spPr>
      </p:pic>
      <p:sp>
        <p:nvSpPr>
          <p:cNvPr id="275" name="Shape 275"/>
          <p:cNvSpPr/>
          <p:nvPr/>
        </p:nvSpPr>
        <p:spPr>
          <a:xfrm>
            <a:off x="0" y="4624884"/>
            <a:ext cx="9144000" cy="518700"/>
          </a:xfrm>
          <a:prstGeom prst="rect">
            <a:avLst/>
          </a:prstGeom>
          <a:solidFill>
            <a:srgbClr val="FFFFFF">
              <a:alpha val="8267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6" name="Shape 276"/>
          <p:cNvSpPr txBox="1"/>
          <p:nvPr/>
        </p:nvSpPr>
        <p:spPr>
          <a:xfrm>
            <a:off x="6824003" y="4878080"/>
            <a:ext cx="2208000" cy="1269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0" i="0" lang="en-US" sz="600" u="none" cap="none" strike="noStrike">
                <a:solidFill>
                  <a:schemeClr val="lt1"/>
                </a:solidFill>
                <a:latin typeface="Montserrat"/>
                <a:ea typeface="Montserrat"/>
                <a:cs typeface="Montserrat"/>
                <a:sym typeface="Montserrat"/>
              </a:rPr>
              <a:t>CLIMATE READY BOSTON</a:t>
            </a:r>
            <a:endParaRPr sz="500"/>
          </a:p>
        </p:txBody>
      </p:sp>
      <p:sp>
        <p:nvSpPr>
          <p:cNvPr id="277" name="Shape 277"/>
          <p:cNvSpPr/>
          <p:nvPr/>
        </p:nvSpPr>
        <p:spPr>
          <a:xfrm>
            <a:off x="0" y="4"/>
            <a:ext cx="9144000" cy="783300"/>
          </a:xfrm>
          <a:prstGeom prst="rect">
            <a:avLst/>
          </a:prstGeom>
          <a:solidFill>
            <a:schemeClr val="lt1">
              <a:alpha val="74901"/>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8" name="Shape 278"/>
          <p:cNvSpPr/>
          <p:nvPr/>
        </p:nvSpPr>
        <p:spPr>
          <a:xfrm>
            <a:off x="230" y="0"/>
            <a:ext cx="305700" cy="7833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279" name="Shape 279"/>
          <p:cNvSpPr txBox="1"/>
          <p:nvPr/>
        </p:nvSpPr>
        <p:spPr>
          <a:xfrm>
            <a:off x="2331636" y="1597875"/>
            <a:ext cx="8477400" cy="10536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000000"/>
              </a:buClr>
              <a:buFont typeface="Lora"/>
              <a:buNone/>
            </a:pPr>
            <a:r>
              <a:t/>
            </a:r>
            <a:endParaRPr b="0" i="0" sz="1500" u="none" cap="none" strike="noStrike">
              <a:solidFill>
                <a:srgbClr val="000000"/>
              </a:solidFill>
              <a:latin typeface="Lora"/>
              <a:ea typeface="Lora"/>
              <a:cs typeface="Lora"/>
              <a:sym typeface="Lora"/>
            </a:endParaRPr>
          </a:p>
        </p:txBody>
      </p:sp>
      <p:sp>
        <p:nvSpPr>
          <p:cNvPr id="280" name="Shape 280"/>
          <p:cNvSpPr/>
          <p:nvPr/>
        </p:nvSpPr>
        <p:spPr>
          <a:xfrm>
            <a:off x="230" y="4690382"/>
            <a:ext cx="551100" cy="858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281" name="Shape 281"/>
          <p:cNvSpPr txBox="1"/>
          <p:nvPr/>
        </p:nvSpPr>
        <p:spPr>
          <a:xfrm>
            <a:off x="449986" y="106753"/>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300">
                <a:solidFill>
                  <a:srgbClr val="111D2C"/>
                </a:solidFill>
                <a:latin typeface="Montserrat"/>
                <a:ea typeface="Montserrat"/>
                <a:cs typeface="Montserrat"/>
                <a:sym typeface="Montserrat"/>
              </a:rPr>
              <a:t>WHAT DOES A CLIMATE READY BOSTON LOOK LIKE?</a:t>
            </a:r>
            <a:endParaRPr sz="2300"/>
          </a:p>
        </p:txBody>
      </p:sp>
      <p:sp>
        <p:nvSpPr>
          <p:cNvPr id="282" name="Shape 282"/>
          <p:cNvSpPr txBox="1"/>
          <p:nvPr/>
        </p:nvSpPr>
        <p:spPr>
          <a:xfrm>
            <a:off x="663710" y="4598708"/>
            <a:ext cx="9158100" cy="969600"/>
          </a:xfrm>
          <a:prstGeom prst="rect">
            <a:avLst/>
          </a:prstGeom>
          <a:noFill/>
          <a:ln>
            <a:noFill/>
          </a:ln>
        </p:spPr>
        <p:txBody>
          <a:bodyPr anchorCtr="0" anchor="t" bIns="17150" lIns="34300" spcFirstLastPara="1" rIns="34300" wrap="square" tIns="17150">
            <a:noAutofit/>
          </a:bodyPr>
          <a:lstStyle/>
          <a:p>
            <a:pPr indent="0" lvl="0" marL="0" rtl="0">
              <a:spcBef>
                <a:spcPts val="0"/>
              </a:spcBef>
              <a:spcAft>
                <a:spcPts val="0"/>
              </a:spcAft>
              <a:buClr>
                <a:schemeClr val="dk2"/>
              </a:buClr>
              <a:buFont typeface="Lora"/>
              <a:buNone/>
            </a:pPr>
            <a:r>
              <a:rPr b="1" lang="en-US" sz="1300">
                <a:solidFill>
                  <a:schemeClr val="dk2"/>
                </a:solidFill>
                <a:latin typeface="Lora"/>
                <a:ea typeface="Lora"/>
                <a:cs typeface="Lora"/>
                <a:sym typeface="Lora"/>
              </a:rPr>
              <a:t>Long term coastal resilience vision</a:t>
            </a:r>
            <a:r>
              <a:rPr lang="en-US" sz="1300">
                <a:solidFill>
                  <a:schemeClr val="dk2"/>
                </a:solidFill>
                <a:latin typeface="Lora"/>
                <a:ea typeface="Lora"/>
                <a:cs typeface="Lora"/>
                <a:sym typeface="Lora"/>
              </a:rPr>
              <a:t> </a:t>
            </a:r>
            <a:r>
              <a:rPr b="1" lang="en-US" sz="1300">
                <a:solidFill>
                  <a:schemeClr val="dk2"/>
                </a:solidFill>
                <a:latin typeface="Lora"/>
                <a:ea typeface="Lora"/>
                <a:cs typeface="Lora"/>
                <a:sym typeface="Lora"/>
              </a:rPr>
              <a:t>for East Boston </a:t>
            </a:r>
            <a:endParaRPr sz="1300">
              <a:solidFill>
                <a:schemeClr val="dk2"/>
              </a:solidFill>
              <a:latin typeface="Lora"/>
              <a:ea typeface="Lora"/>
              <a:cs typeface="Lora"/>
              <a:sym typeface="Lora"/>
            </a:endParaRPr>
          </a:p>
          <a:p>
            <a:pPr indent="0" lvl="0" marL="0" rtl="0">
              <a:spcBef>
                <a:spcPts val="0"/>
              </a:spcBef>
              <a:spcAft>
                <a:spcPts val="0"/>
              </a:spcAft>
              <a:buClr>
                <a:schemeClr val="dk2"/>
              </a:buClr>
              <a:buFont typeface="Lora"/>
              <a:buNone/>
            </a:pPr>
            <a:r>
              <a:rPr lang="en-US" sz="1300">
                <a:solidFill>
                  <a:schemeClr val="dk2"/>
                </a:solidFill>
                <a:latin typeface="Lora"/>
                <a:ea typeface="Lora"/>
                <a:cs typeface="Lora"/>
                <a:sym typeface="Lora"/>
              </a:rPr>
              <a:t>Full report at </a:t>
            </a:r>
            <a:r>
              <a:rPr lang="en-US" sz="1300" u="sng">
                <a:solidFill>
                  <a:schemeClr val="dk2"/>
                </a:solidFill>
                <a:latin typeface="Lora"/>
                <a:ea typeface="Lora"/>
                <a:cs typeface="Lora"/>
                <a:sym typeface="Lora"/>
              </a:rPr>
              <a:t>boston.gov/climate-ready</a:t>
            </a:r>
            <a:endParaRPr sz="1300">
              <a:solidFill>
                <a:schemeClr val="dk2"/>
              </a:solidFill>
              <a:latin typeface="Lora"/>
              <a:ea typeface="Lora"/>
              <a:cs typeface="Lora"/>
              <a:sym typeface="Lora"/>
            </a:endParaRPr>
          </a:p>
          <a:p>
            <a:pPr indent="0" lvl="0" marL="0" marR="0" rtl="0" algn="l">
              <a:lnSpc>
                <a:spcPct val="100000"/>
              </a:lnSpc>
              <a:spcBef>
                <a:spcPts val="0"/>
              </a:spcBef>
              <a:spcAft>
                <a:spcPts val="0"/>
              </a:spcAft>
              <a:buClr>
                <a:srgbClr val="000000"/>
              </a:buClr>
              <a:buFont typeface="Lora"/>
              <a:buNone/>
            </a:pPr>
            <a:r>
              <a:t/>
            </a:r>
            <a:endParaRPr sz="1300">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alpha val="65882"/>
          </a:schemeClr>
        </a:solidFill>
      </p:bgPr>
    </p:bg>
    <p:spTree>
      <p:nvGrpSpPr>
        <p:cNvPr id="286" name="Shape 286"/>
        <p:cNvGrpSpPr/>
        <p:nvPr/>
      </p:nvGrpSpPr>
      <p:grpSpPr>
        <a:xfrm>
          <a:off x="0" y="0"/>
          <a:ext cx="0" cy="0"/>
          <a:chOff x="0" y="0"/>
          <a:chExt cx="0" cy="0"/>
        </a:xfrm>
      </p:grpSpPr>
      <p:pic>
        <p:nvPicPr>
          <p:cNvPr id="287" name="Shape 287"/>
          <p:cNvPicPr preferRelativeResize="0"/>
          <p:nvPr>
            <p:ph idx="2" type="pic"/>
          </p:nvPr>
        </p:nvPicPr>
        <p:blipFill rotWithShape="1">
          <a:blip r:embed="rId3">
            <a:alphaModFix/>
          </a:blip>
          <a:srcRect b="139" l="0" r="2704" t="-140"/>
          <a:stretch/>
        </p:blipFill>
        <p:spPr>
          <a:xfrm>
            <a:off x="-4" y="777628"/>
            <a:ext cx="4618200" cy="3804900"/>
          </a:xfrm>
          <a:prstGeom prst="rect">
            <a:avLst/>
          </a:prstGeom>
          <a:solidFill>
            <a:srgbClr val="F2F2F2"/>
          </a:solidFill>
          <a:ln>
            <a:noFill/>
          </a:ln>
        </p:spPr>
      </p:pic>
      <p:sp>
        <p:nvSpPr>
          <p:cNvPr id="288" name="Shape 288"/>
          <p:cNvSpPr txBox="1"/>
          <p:nvPr/>
        </p:nvSpPr>
        <p:spPr>
          <a:xfrm>
            <a:off x="6824003" y="4878080"/>
            <a:ext cx="2208000" cy="126900"/>
          </a:xfrm>
          <a:prstGeom prst="rect">
            <a:avLst/>
          </a:prstGeom>
          <a:noFill/>
          <a:ln>
            <a:noFill/>
          </a:ln>
        </p:spPr>
        <p:txBody>
          <a:bodyPr anchorCtr="0" anchor="t" bIns="17150" lIns="34300" spcFirstLastPara="1" rIns="34300" wrap="square" tIns="17150">
            <a:noAutofit/>
          </a:bodyPr>
          <a:lstStyle/>
          <a:p>
            <a:pPr indent="0" lvl="0" marL="0" marR="0" rtl="0" algn="ctr">
              <a:lnSpc>
                <a:spcPct val="100000"/>
              </a:lnSpc>
              <a:spcBef>
                <a:spcPts val="0"/>
              </a:spcBef>
              <a:spcAft>
                <a:spcPts val="0"/>
              </a:spcAft>
              <a:buClr>
                <a:schemeClr val="lt1"/>
              </a:buClr>
              <a:buFont typeface="Montserrat"/>
              <a:buNone/>
            </a:pPr>
            <a:r>
              <a:rPr b="0" i="0" lang="en-US" sz="600" u="none" cap="none" strike="noStrike">
                <a:solidFill>
                  <a:schemeClr val="lt1"/>
                </a:solidFill>
                <a:latin typeface="Montserrat"/>
                <a:ea typeface="Montserrat"/>
                <a:cs typeface="Montserrat"/>
                <a:sym typeface="Montserrat"/>
              </a:rPr>
              <a:t>CLIMATE READY BOSTON</a:t>
            </a:r>
            <a:endParaRPr sz="500"/>
          </a:p>
        </p:txBody>
      </p:sp>
      <p:pic>
        <p:nvPicPr>
          <p:cNvPr id="289" name="Shape 289"/>
          <p:cNvPicPr preferRelativeResize="0"/>
          <p:nvPr/>
        </p:nvPicPr>
        <p:blipFill rotWithShape="1">
          <a:blip r:embed="rId4">
            <a:alphaModFix/>
          </a:blip>
          <a:srcRect b="2174" l="0" r="0" t="-137"/>
          <a:stretch/>
        </p:blipFill>
        <p:spPr>
          <a:xfrm>
            <a:off x="4337339" y="778181"/>
            <a:ext cx="4982215" cy="3805022"/>
          </a:xfrm>
          <a:prstGeom prst="rect">
            <a:avLst/>
          </a:prstGeom>
          <a:noFill/>
          <a:ln>
            <a:noFill/>
          </a:ln>
        </p:spPr>
      </p:pic>
      <p:sp>
        <p:nvSpPr>
          <p:cNvPr id="290" name="Shape 290"/>
          <p:cNvSpPr/>
          <p:nvPr/>
        </p:nvSpPr>
        <p:spPr>
          <a:xfrm>
            <a:off x="0" y="4"/>
            <a:ext cx="9144000" cy="783300"/>
          </a:xfrm>
          <a:prstGeom prst="rect">
            <a:avLst/>
          </a:prstGeom>
          <a:solidFill>
            <a:schemeClr val="lt1">
              <a:alpha val="74901"/>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1" name="Shape 291"/>
          <p:cNvSpPr/>
          <p:nvPr/>
        </p:nvSpPr>
        <p:spPr>
          <a:xfrm>
            <a:off x="0" y="4591499"/>
            <a:ext cx="9141000" cy="783300"/>
          </a:xfrm>
          <a:prstGeom prst="rect">
            <a:avLst/>
          </a:prstGeom>
          <a:solidFill>
            <a:schemeClr val="lt1">
              <a:alpha val="7490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2" name="Shape 292"/>
          <p:cNvSpPr txBox="1"/>
          <p:nvPr/>
        </p:nvSpPr>
        <p:spPr>
          <a:xfrm>
            <a:off x="663707" y="4583203"/>
            <a:ext cx="8477400" cy="10536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000000"/>
              </a:buClr>
              <a:buFont typeface="Lora"/>
              <a:buNone/>
            </a:pPr>
            <a:r>
              <a:rPr lang="en-US" sz="1300">
                <a:latin typeface="Lora"/>
                <a:ea typeface="Lora"/>
                <a:cs typeface="Lora"/>
                <a:sym typeface="Lora"/>
              </a:rPr>
              <a:t>Solutions are not always grand in scale. They can be site specific. </a:t>
            </a:r>
            <a:endParaRPr sz="1300">
              <a:latin typeface="Lora"/>
              <a:ea typeface="Lora"/>
              <a:cs typeface="Lora"/>
              <a:sym typeface="Lora"/>
            </a:endParaRPr>
          </a:p>
          <a:p>
            <a:pPr indent="0" lvl="0" marL="0" marR="0" rtl="0" algn="l">
              <a:lnSpc>
                <a:spcPct val="100000"/>
              </a:lnSpc>
              <a:spcBef>
                <a:spcPts val="0"/>
              </a:spcBef>
              <a:spcAft>
                <a:spcPts val="0"/>
              </a:spcAft>
              <a:buClr>
                <a:srgbClr val="000000"/>
              </a:buClr>
              <a:buFont typeface="Lora"/>
              <a:buNone/>
            </a:pPr>
            <a:r>
              <a:rPr lang="en-US" sz="1300">
                <a:latin typeface="Lora"/>
                <a:ea typeface="Lora"/>
                <a:cs typeface="Lora"/>
                <a:sym typeface="Lora"/>
              </a:rPr>
              <a:t>Once a toxic industrial site, the Condor Urban Wild Park now offers access to the shore and flood protection.</a:t>
            </a:r>
            <a:endParaRPr b="0" i="0" sz="1300" u="none" cap="none" strike="noStrike">
              <a:solidFill>
                <a:srgbClr val="000000"/>
              </a:solidFill>
              <a:latin typeface="Lora"/>
              <a:ea typeface="Lora"/>
              <a:cs typeface="Lora"/>
              <a:sym typeface="Lora"/>
            </a:endParaRPr>
          </a:p>
        </p:txBody>
      </p:sp>
      <p:sp>
        <p:nvSpPr>
          <p:cNvPr id="293" name="Shape 293"/>
          <p:cNvSpPr/>
          <p:nvPr/>
        </p:nvSpPr>
        <p:spPr>
          <a:xfrm>
            <a:off x="230" y="4690382"/>
            <a:ext cx="551100" cy="858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294" name="Shape 294"/>
          <p:cNvSpPr/>
          <p:nvPr/>
        </p:nvSpPr>
        <p:spPr>
          <a:xfrm>
            <a:off x="230" y="0"/>
            <a:ext cx="305700" cy="7833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
        <p:nvSpPr>
          <p:cNvPr id="295" name="Shape 295"/>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WHAT DOES A CLIMATE READY LOOK LIKE?</a:t>
            </a:r>
            <a:endParaRPr sz="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234" y="783225"/>
            <a:ext cx="9143995" cy="5143500"/>
          </a:xfrm>
          <a:prstGeom prst="rect">
            <a:avLst/>
          </a:prstGeom>
          <a:noFill/>
          <a:ln>
            <a:noFill/>
          </a:ln>
        </p:spPr>
      </p:pic>
      <p:sp>
        <p:nvSpPr>
          <p:cNvPr id="302" name="Shape 302"/>
          <p:cNvSpPr/>
          <p:nvPr/>
        </p:nvSpPr>
        <p:spPr>
          <a:xfrm>
            <a:off x="0" y="0"/>
            <a:ext cx="9144000" cy="783300"/>
          </a:xfrm>
          <a:prstGeom prst="rect">
            <a:avLst/>
          </a:prstGeom>
          <a:solidFill>
            <a:srgbClr val="FFFFFF">
              <a:alpha val="65880"/>
            </a:srgb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3" name="Shape 303"/>
          <p:cNvSpPr/>
          <p:nvPr/>
        </p:nvSpPr>
        <p:spPr>
          <a:xfrm>
            <a:off x="230" y="0"/>
            <a:ext cx="305700" cy="7833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304" name="Shape 304"/>
          <p:cNvSpPr txBox="1"/>
          <p:nvPr/>
        </p:nvSpPr>
        <p:spPr>
          <a:xfrm>
            <a:off x="450023" y="57300"/>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IMPACTS ARE HERE. TIME TO PREPARE.</a:t>
            </a:r>
            <a:endParaRPr sz="500"/>
          </a:p>
        </p:txBody>
      </p:sp>
      <p:sp>
        <p:nvSpPr>
          <p:cNvPr id="305" name="Shape 305"/>
          <p:cNvSpPr/>
          <p:nvPr/>
        </p:nvSpPr>
        <p:spPr>
          <a:xfrm>
            <a:off x="0" y="4583203"/>
            <a:ext cx="9141000" cy="783300"/>
          </a:xfrm>
          <a:prstGeom prst="rect">
            <a:avLst/>
          </a:prstGeom>
          <a:solidFill>
            <a:schemeClr val="lt1">
              <a:alpha val="7490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6" name="Shape 306"/>
          <p:cNvSpPr txBox="1"/>
          <p:nvPr/>
        </p:nvSpPr>
        <p:spPr>
          <a:xfrm>
            <a:off x="663707" y="4583203"/>
            <a:ext cx="8256900" cy="10536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000000"/>
              </a:buClr>
              <a:buFont typeface="Lora"/>
              <a:buNone/>
            </a:pPr>
            <a:r>
              <a:rPr lang="en-US" sz="1300">
                <a:latin typeface="Lora"/>
                <a:ea typeface="Lora"/>
                <a:cs typeface="Lora"/>
                <a:sym typeface="Lora"/>
              </a:rPr>
              <a:t>Boston has experienced harsher snow storms, longer heat waves, and greater amounts of precipitation </a:t>
            </a:r>
            <a:endParaRPr b="0" i="0" sz="1300" u="none" cap="none" strike="noStrike">
              <a:solidFill>
                <a:srgbClr val="000000"/>
              </a:solidFill>
              <a:latin typeface="Lora"/>
              <a:ea typeface="Lora"/>
              <a:cs typeface="Lora"/>
              <a:sym typeface="Lora"/>
            </a:endParaRPr>
          </a:p>
        </p:txBody>
      </p:sp>
      <p:sp>
        <p:nvSpPr>
          <p:cNvPr id="307" name="Shape 307"/>
          <p:cNvSpPr/>
          <p:nvPr/>
        </p:nvSpPr>
        <p:spPr>
          <a:xfrm>
            <a:off x="230" y="4690382"/>
            <a:ext cx="551100" cy="85800"/>
          </a:xfrm>
          <a:prstGeom prst="rect">
            <a:avLst/>
          </a:prstGeom>
          <a:solidFill>
            <a:srgbClr val="111D2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62AB45"/>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pic>
        <p:nvPicPr>
          <p:cNvPr id="312" name="Shape 312"/>
          <p:cNvPicPr preferRelativeResize="0"/>
          <p:nvPr/>
        </p:nvPicPr>
        <p:blipFill>
          <a:blip r:embed="rId3">
            <a:alphaModFix/>
          </a:blip>
          <a:stretch>
            <a:fillRect/>
          </a:stretch>
        </p:blipFill>
        <p:spPr>
          <a:xfrm>
            <a:off x="635142" y="540469"/>
            <a:ext cx="8063429" cy="4535681"/>
          </a:xfrm>
          <a:prstGeom prst="rect">
            <a:avLst/>
          </a:prstGeom>
          <a:noFill/>
          <a:ln>
            <a:noFill/>
          </a:ln>
        </p:spPr>
      </p:pic>
      <p:sp>
        <p:nvSpPr>
          <p:cNvPr id="313" name="Shape 313"/>
          <p:cNvSpPr/>
          <p:nvPr/>
        </p:nvSpPr>
        <p:spPr>
          <a:xfrm>
            <a:off x="0" y="4"/>
            <a:ext cx="9144000" cy="783300"/>
          </a:xfrm>
          <a:prstGeom prst="rect">
            <a:avLst/>
          </a:prstGeom>
          <a:solidFill>
            <a:schemeClr val="lt1">
              <a:alpha val="74900"/>
            </a:schemeClr>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14" name="Shape 314"/>
          <p:cNvSpPr/>
          <p:nvPr/>
        </p:nvSpPr>
        <p:spPr>
          <a:xfrm>
            <a:off x="230" y="0"/>
            <a:ext cx="305700" cy="783300"/>
          </a:xfrm>
          <a:prstGeom prst="rect">
            <a:avLst/>
          </a:prstGeom>
          <a:solidFill>
            <a:srgbClr val="FCB61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CB614"/>
              </a:solidFill>
              <a:latin typeface="Lato"/>
              <a:ea typeface="Lato"/>
              <a:cs typeface="Lato"/>
              <a:sym typeface="Lato"/>
            </a:endParaRPr>
          </a:p>
        </p:txBody>
      </p:sp>
      <p:sp>
        <p:nvSpPr>
          <p:cNvPr id="315" name="Shape 315"/>
          <p:cNvSpPr txBox="1"/>
          <p:nvPr/>
        </p:nvSpPr>
        <p:spPr>
          <a:xfrm>
            <a:off x="478296" y="64369"/>
            <a:ext cx="8582100" cy="4761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lang="en-US" sz="2500">
                <a:solidFill>
                  <a:srgbClr val="111D2C"/>
                </a:solidFill>
                <a:latin typeface="Montserrat"/>
                <a:ea typeface="Montserrat"/>
                <a:cs typeface="Montserrat"/>
                <a:sym typeface="Montserrat"/>
              </a:rPr>
              <a:t>WHAT WE’RE STUDYING</a:t>
            </a:r>
            <a:endParaRPr sz="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B614"/>
        </a:solidFill>
      </p:bgPr>
    </p:bg>
    <p:spTree>
      <p:nvGrpSpPr>
        <p:cNvPr id="319" name="Shape 319"/>
        <p:cNvGrpSpPr/>
        <p:nvPr/>
      </p:nvGrpSpPr>
      <p:grpSpPr>
        <a:xfrm>
          <a:off x="0" y="0"/>
          <a:ext cx="0" cy="0"/>
          <a:chOff x="0" y="0"/>
          <a:chExt cx="0" cy="0"/>
        </a:xfrm>
      </p:grpSpPr>
      <p:sp>
        <p:nvSpPr>
          <p:cNvPr id="320" name="Shape 320"/>
          <p:cNvSpPr txBox="1"/>
          <p:nvPr/>
        </p:nvSpPr>
        <p:spPr>
          <a:xfrm>
            <a:off x="5742924" y="1421819"/>
            <a:ext cx="2709300" cy="19992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i="0" lang="en-US" sz="3300" u="none" cap="none" strike="noStrike">
                <a:solidFill>
                  <a:schemeClr val="lt1"/>
                </a:solidFill>
                <a:latin typeface="Montserrat"/>
                <a:ea typeface="Montserrat"/>
                <a:cs typeface="Montserrat"/>
                <a:sym typeface="Montserrat"/>
              </a:rPr>
              <a:t>“</a:t>
            </a:r>
            <a:r>
              <a:rPr b="1" i="0" lang="en-US" sz="3300" u="none" cap="none" strike="noStrike">
                <a:solidFill>
                  <a:schemeClr val="lt1"/>
                </a:solidFill>
                <a:latin typeface="Montserrat"/>
                <a:ea typeface="Montserrat"/>
                <a:cs typeface="Montserrat"/>
                <a:sym typeface="Montserrat"/>
              </a:rPr>
              <a:t>PEOPLE AREN’T</a:t>
            </a:r>
            <a:endParaRPr b="1" sz="500">
              <a:latin typeface="Montserrat"/>
              <a:ea typeface="Montserrat"/>
              <a:cs typeface="Montserrat"/>
              <a:sym typeface="Montserrat"/>
            </a:endParaRPr>
          </a:p>
          <a:p>
            <a:pPr indent="0" lvl="0" marL="0" marR="0" rtl="0" algn="l">
              <a:lnSpc>
                <a:spcPct val="100000"/>
              </a:lnSpc>
              <a:spcBef>
                <a:spcPts val="0"/>
              </a:spcBef>
              <a:spcAft>
                <a:spcPts val="0"/>
              </a:spcAft>
              <a:buClr>
                <a:schemeClr val="lt1"/>
              </a:buClr>
              <a:buFont typeface="Montserrat"/>
              <a:buNone/>
            </a:pPr>
            <a:r>
              <a:rPr b="1" i="0" lang="en-US" sz="3300" u="none" cap="none" strike="noStrike">
                <a:solidFill>
                  <a:schemeClr val="lt1"/>
                </a:solidFill>
                <a:latin typeface="Montserrat"/>
                <a:ea typeface="Montserrat"/>
                <a:cs typeface="Montserrat"/>
                <a:sym typeface="Montserrat"/>
              </a:rPr>
              <a:t>AFFECTED EQUALLY.”</a:t>
            </a:r>
            <a:endParaRPr b="1" i="0" sz="3300" u="none" cap="none" strike="noStrike">
              <a:solidFill>
                <a:schemeClr val="lt1"/>
              </a:solidFill>
              <a:latin typeface="Montserrat"/>
              <a:ea typeface="Montserrat"/>
              <a:cs typeface="Montserrat"/>
              <a:sym typeface="Montserrat"/>
            </a:endParaRPr>
          </a:p>
        </p:txBody>
      </p:sp>
      <p:grpSp>
        <p:nvGrpSpPr>
          <p:cNvPr id="321" name="Shape 321"/>
          <p:cNvGrpSpPr/>
          <p:nvPr/>
        </p:nvGrpSpPr>
        <p:grpSpPr>
          <a:xfrm>
            <a:off x="3789" y="0"/>
            <a:ext cx="4406113" cy="5143500"/>
            <a:chOff x="10100" y="-1"/>
            <a:chExt cx="11746502" cy="13716001"/>
          </a:xfrm>
        </p:grpSpPr>
        <p:pic>
          <p:nvPicPr>
            <p:cNvPr id="322" name="Shape 322"/>
            <p:cNvPicPr preferRelativeResize="0"/>
            <p:nvPr/>
          </p:nvPicPr>
          <p:blipFill rotWithShape="1">
            <a:blip r:embed="rId3">
              <a:alphaModFix/>
            </a:blip>
            <a:srcRect b="0" l="0" r="0" t="0"/>
            <a:stretch/>
          </p:blipFill>
          <p:spPr>
            <a:xfrm>
              <a:off x="10105" y="-1"/>
              <a:ext cx="11690671" cy="13646119"/>
            </a:xfrm>
            <a:prstGeom prst="rect">
              <a:avLst/>
            </a:prstGeom>
            <a:noFill/>
            <a:ln>
              <a:noFill/>
            </a:ln>
          </p:spPr>
        </p:pic>
        <p:sp>
          <p:nvSpPr>
            <p:cNvPr id="323" name="Shape 323"/>
            <p:cNvSpPr/>
            <p:nvPr/>
          </p:nvSpPr>
          <p:spPr>
            <a:xfrm>
              <a:off x="164120" y="10530320"/>
              <a:ext cx="3254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i="0" lang="en-US" sz="2700" u="none" cap="none" strike="noStrike">
                  <a:solidFill>
                    <a:srgbClr val="3E7761"/>
                  </a:solidFill>
                  <a:latin typeface="Montserrat"/>
                  <a:ea typeface="Montserrat"/>
                  <a:cs typeface="Montserrat"/>
                  <a:sym typeface="Montserrat"/>
                </a:rPr>
                <a:t>63,187</a:t>
              </a:r>
              <a:endParaRPr b="1" i="0" sz="2700" u="none" cap="none" strike="noStrike">
                <a:solidFill>
                  <a:srgbClr val="3E7761"/>
                </a:solidFill>
                <a:latin typeface="Montserrat"/>
                <a:ea typeface="Montserrat"/>
                <a:cs typeface="Montserrat"/>
                <a:sym typeface="Montserrat"/>
              </a:endParaRPr>
            </a:p>
          </p:txBody>
        </p:sp>
        <p:sp>
          <p:nvSpPr>
            <p:cNvPr id="324" name="Shape 324"/>
            <p:cNvSpPr/>
            <p:nvPr/>
          </p:nvSpPr>
          <p:spPr>
            <a:xfrm>
              <a:off x="10100" y="11887200"/>
              <a:ext cx="11690700" cy="1828800"/>
            </a:xfrm>
            <a:prstGeom prst="rect">
              <a:avLst/>
            </a:prstGeom>
            <a:solidFill>
              <a:srgbClr val="3E7761"/>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3E7761"/>
                </a:solidFill>
                <a:latin typeface="Montserrat"/>
                <a:ea typeface="Montserrat"/>
                <a:cs typeface="Montserrat"/>
                <a:sym typeface="Montserrat"/>
              </a:endParaRPr>
            </a:p>
          </p:txBody>
        </p:sp>
        <p:sp>
          <p:nvSpPr>
            <p:cNvPr id="325" name="Shape 325"/>
            <p:cNvSpPr/>
            <p:nvPr/>
          </p:nvSpPr>
          <p:spPr>
            <a:xfrm>
              <a:off x="281579" y="12398675"/>
              <a:ext cx="75396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i="0" lang="en-US" sz="1500" u="none" cap="none" strike="noStrike">
                  <a:solidFill>
                    <a:schemeClr val="lt1"/>
                  </a:solidFill>
                  <a:latin typeface="Montserrat"/>
                  <a:ea typeface="Montserrat"/>
                  <a:cs typeface="Montserrat"/>
                  <a:sym typeface="Montserrat"/>
                </a:rPr>
                <a:t>OLDER ADULTS</a:t>
              </a:r>
              <a:endParaRPr b="1" i="0" sz="1500" u="none" cap="none" strike="noStrike">
                <a:solidFill>
                  <a:schemeClr val="lt1"/>
                </a:solidFill>
                <a:latin typeface="Montserrat"/>
                <a:ea typeface="Montserrat"/>
                <a:cs typeface="Montserrat"/>
                <a:sym typeface="Montserrat"/>
              </a:endParaRPr>
            </a:p>
          </p:txBody>
        </p:sp>
        <p:sp>
          <p:nvSpPr>
            <p:cNvPr id="326" name="Shape 326"/>
            <p:cNvSpPr/>
            <p:nvPr/>
          </p:nvSpPr>
          <p:spPr>
            <a:xfrm>
              <a:off x="10102" y="0"/>
              <a:ext cx="11746500" cy="1077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i="0" lang="en-US" sz="1200" u="none" cap="none" strike="noStrike">
                  <a:solidFill>
                    <a:srgbClr val="111D2C"/>
                  </a:solidFill>
                  <a:latin typeface="Montserrat"/>
                  <a:ea typeface="Montserrat"/>
                  <a:cs typeface="Montserrat"/>
                  <a:sym typeface="Montserrat"/>
                </a:rPr>
                <a:t>CONCENTRATIONS OF SOCIALLY VULNERABLE POPULATIONS</a:t>
              </a:r>
              <a:endParaRPr b="1" i="0" sz="1200" u="none" cap="none" strike="noStrike">
                <a:solidFill>
                  <a:srgbClr val="111D2C"/>
                </a:solidFill>
                <a:latin typeface="Montserrat"/>
                <a:ea typeface="Montserrat"/>
                <a:cs typeface="Montserrat"/>
                <a:sym typeface="Montserrat"/>
              </a:endParaRPr>
            </a:p>
          </p:txBody>
        </p:sp>
      </p:grpSp>
      <p:grpSp>
        <p:nvGrpSpPr>
          <p:cNvPr id="327" name="Shape 327"/>
          <p:cNvGrpSpPr/>
          <p:nvPr/>
        </p:nvGrpSpPr>
        <p:grpSpPr>
          <a:xfrm>
            <a:off x="0" y="0"/>
            <a:ext cx="4409902" cy="5143500"/>
            <a:chOff x="0" y="-1"/>
            <a:chExt cx="11756602" cy="13716001"/>
          </a:xfrm>
        </p:grpSpPr>
        <p:grpSp>
          <p:nvGrpSpPr>
            <p:cNvPr id="328" name="Shape 328"/>
            <p:cNvGrpSpPr/>
            <p:nvPr/>
          </p:nvGrpSpPr>
          <p:grpSpPr>
            <a:xfrm>
              <a:off x="0" y="-1"/>
              <a:ext cx="11710700" cy="13716001"/>
              <a:chOff x="0" y="-1"/>
              <a:chExt cx="11710700" cy="13716001"/>
            </a:xfrm>
          </p:grpSpPr>
          <p:pic>
            <p:nvPicPr>
              <p:cNvPr id="329" name="Shape 329"/>
              <p:cNvPicPr preferRelativeResize="0"/>
              <p:nvPr/>
            </p:nvPicPr>
            <p:blipFill rotWithShape="1">
              <a:blip r:embed="rId4">
                <a:alphaModFix/>
              </a:blip>
              <a:srcRect b="0" l="0" r="0" t="0"/>
              <a:stretch/>
            </p:blipFill>
            <p:spPr>
              <a:xfrm>
                <a:off x="0" y="-1"/>
                <a:ext cx="11700730" cy="13657860"/>
              </a:xfrm>
              <a:prstGeom prst="rect">
                <a:avLst/>
              </a:prstGeom>
              <a:noFill/>
              <a:ln>
                <a:noFill/>
              </a:ln>
            </p:spPr>
          </p:pic>
          <p:sp>
            <p:nvSpPr>
              <p:cNvPr id="330" name="Shape 330"/>
              <p:cNvSpPr/>
              <p:nvPr/>
            </p:nvSpPr>
            <p:spPr>
              <a:xfrm>
                <a:off x="10100" y="11887200"/>
                <a:ext cx="11700600" cy="1828800"/>
              </a:xfrm>
              <a:prstGeom prst="rect">
                <a:avLst/>
              </a:prstGeom>
              <a:solidFill>
                <a:srgbClr val="8ECA6F"/>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8ECA6F"/>
                  </a:solidFill>
                  <a:latin typeface="Montserrat"/>
                  <a:ea typeface="Montserrat"/>
                  <a:cs typeface="Montserrat"/>
                  <a:sym typeface="Montserrat"/>
                </a:endParaRPr>
              </a:p>
            </p:txBody>
          </p:sp>
          <p:sp>
            <p:nvSpPr>
              <p:cNvPr id="331" name="Shape 331"/>
              <p:cNvSpPr/>
              <p:nvPr/>
            </p:nvSpPr>
            <p:spPr>
              <a:xfrm>
                <a:off x="915695" y="12398677"/>
                <a:ext cx="29082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t/>
                </a:r>
                <a:endParaRPr b="1" i="0" sz="1500" u="none" cap="none" strike="noStrike">
                  <a:solidFill>
                    <a:schemeClr val="lt1"/>
                  </a:solidFill>
                  <a:latin typeface="Montserrat"/>
                  <a:ea typeface="Montserrat"/>
                  <a:cs typeface="Montserrat"/>
                  <a:sym typeface="Montserrat"/>
                </a:endParaRPr>
              </a:p>
            </p:txBody>
          </p:sp>
          <p:sp>
            <p:nvSpPr>
              <p:cNvPr id="332" name="Shape 332"/>
              <p:cNvSpPr/>
              <p:nvPr/>
            </p:nvSpPr>
            <p:spPr>
              <a:xfrm>
                <a:off x="281579" y="12398675"/>
                <a:ext cx="75396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CHILDREN</a:t>
                </a:r>
                <a:endParaRPr b="1" i="0" sz="1500" u="none" cap="none" strike="noStrike">
                  <a:solidFill>
                    <a:schemeClr val="lt1"/>
                  </a:solidFill>
                  <a:latin typeface="Montserrat"/>
                  <a:ea typeface="Montserrat"/>
                  <a:cs typeface="Montserrat"/>
                  <a:sym typeface="Montserrat"/>
                </a:endParaRPr>
              </a:p>
            </p:txBody>
          </p:sp>
          <p:sp>
            <p:nvSpPr>
              <p:cNvPr id="333" name="Shape 333"/>
              <p:cNvSpPr/>
              <p:nvPr/>
            </p:nvSpPr>
            <p:spPr>
              <a:xfrm>
                <a:off x="164127" y="10530325"/>
                <a:ext cx="4580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lang="en-US" sz="2700">
                    <a:solidFill>
                      <a:srgbClr val="8ECA6F"/>
                    </a:solidFill>
                    <a:latin typeface="Montserrat"/>
                    <a:ea typeface="Montserrat"/>
                    <a:cs typeface="Montserrat"/>
                    <a:sym typeface="Montserrat"/>
                  </a:rPr>
                  <a:t>104,659</a:t>
                </a:r>
                <a:endParaRPr b="1" i="0" sz="2700" u="none" cap="none" strike="noStrike">
                  <a:solidFill>
                    <a:srgbClr val="8ECA6F"/>
                  </a:solidFill>
                  <a:latin typeface="Montserrat"/>
                  <a:ea typeface="Montserrat"/>
                  <a:cs typeface="Montserrat"/>
                  <a:sym typeface="Montserrat"/>
                </a:endParaRPr>
              </a:p>
            </p:txBody>
          </p:sp>
        </p:grpSp>
        <p:sp>
          <p:nvSpPr>
            <p:cNvPr id="334" name="Shape 334"/>
            <p:cNvSpPr/>
            <p:nvPr/>
          </p:nvSpPr>
          <p:spPr>
            <a:xfrm>
              <a:off x="10102" y="0"/>
              <a:ext cx="11746500" cy="1077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i="0" lang="en-US" sz="1200" u="none" cap="none" strike="noStrike">
                  <a:solidFill>
                    <a:srgbClr val="111D2C"/>
                  </a:solidFill>
                  <a:latin typeface="Montserrat"/>
                  <a:ea typeface="Montserrat"/>
                  <a:cs typeface="Montserrat"/>
                  <a:sym typeface="Montserrat"/>
                </a:rPr>
                <a:t>CONCENTRATIONS OF SOCIALLY VULNERABLE POPULATIONS</a:t>
              </a:r>
              <a:endParaRPr b="1" i="0" sz="1200" u="none" cap="none" strike="noStrike">
                <a:solidFill>
                  <a:srgbClr val="111D2C"/>
                </a:solidFill>
                <a:latin typeface="Montserrat"/>
                <a:ea typeface="Montserrat"/>
                <a:cs typeface="Montserrat"/>
                <a:sym typeface="Montserrat"/>
              </a:endParaRPr>
            </a:p>
          </p:txBody>
        </p:sp>
      </p:grpSp>
      <p:grpSp>
        <p:nvGrpSpPr>
          <p:cNvPr id="335" name="Shape 335"/>
          <p:cNvGrpSpPr/>
          <p:nvPr/>
        </p:nvGrpSpPr>
        <p:grpSpPr>
          <a:xfrm>
            <a:off x="0" y="0"/>
            <a:ext cx="4409902" cy="5146547"/>
            <a:chOff x="-1" y="0"/>
            <a:chExt cx="11756603" cy="13724125"/>
          </a:xfrm>
        </p:grpSpPr>
        <p:pic>
          <p:nvPicPr>
            <p:cNvPr id="336" name="Shape 336"/>
            <p:cNvPicPr preferRelativeResize="0"/>
            <p:nvPr/>
          </p:nvPicPr>
          <p:blipFill rotWithShape="1">
            <a:blip r:embed="rId5">
              <a:alphaModFix/>
            </a:blip>
            <a:srcRect b="0" l="0" r="0" t="0"/>
            <a:stretch/>
          </p:blipFill>
          <p:spPr>
            <a:xfrm>
              <a:off x="-1" y="8120"/>
              <a:ext cx="11700730" cy="13657860"/>
            </a:xfrm>
            <a:prstGeom prst="rect">
              <a:avLst/>
            </a:prstGeom>
            <a:noFill/>
            <a:ln>
              <a:noFill/>
            </a:ln>
          </p:spPr>
        </p:pic>
        <p:sp>
          <p:nvSpPr>
            <p:cNvPr id="337" name="Shape 337"/>
            <p:cNvSpPr/>
            <p:nvPr/>
          </p:nvSpPr>
          <p:spPr>
            <a:xfrm>
              <a:off x="10100" y="11895325"/>
              <a:ext cx="11700600" cy="1828800"/>
            </a:xfrm>
            <a:prstGeom prst="rect">
              <a:avLst/>
            </a:prstGeom>
            <a:solidFill>
              <a:srgbClr val="F59DAB"/>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8ECA6F"/>
                </a:solidFill>
                <a:latin typeface="Montserrat"/>
                <a:ea typeface="Montserrat"/>
                <a:cs typeface="Montserrat"/>
                <a:sym typeface="Montserrat"/>
              </a:endParaRPr>
            </a:p>
          </p:txBody>
        </p:sp>
        <p:sp>
          <p:nvSpPr>
            <p:cNvPr id="338" name="Shape 338"/>
            <p:cNvSpPr/>
            <p:nvPr/>
          </p:nvSpPr>
          <p:spPr>
            <a:xfrm>
              <a:off x="915694" y="12406798"/>
              <a:ext cx="50754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t/>
              </a:r>
              <a:endParaRPr b="1" i="0" sz="1500" u="none" cap="none" strike="noStrike">
                <a:solidFill>
                  <a:schemeClr val="lt1"/>
                </a:solidFill>
                <a:latin typeface="Montserrat"/>
                <a:ea typeface="Montserrat"/>
                <a:cs typeface="Montserrat"/>
                <a:sym typeface="Montserrat"/>
              </a:endParaRPr>
            </a:p>
          </p:txBody>
        </p:sp>
        <p:sp>
          <p:nvSpPr>
            <p:cNvPr id="339" name="Shape 339"/>
            <p:cNvSpPr/>
            <p:nvPr/>
          </p:nvSpPr>
          <p:spPr>
            <a:xfrm>
              <a:off x="281579" y="12398675"/>
              <a:ext cx="75396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PEOPLE OF COLOR</a:t>
              </a:r>
              <a:endParaRPr b="1" i="0" sz="1500" u="none" cap="none" strike="noStrike">
                <a:solidFill>
                  <a:schemeClr val="lt1"/>
                </a:solidFill>
                <a:latin typeface="Montserrat"/>
                <a:ea typeface="Montserrat"/>
                <a:cs typeface="Montserrat"/>
                <a:sym typeface="Montserrat"/>
              </a:endParaRPr>
            </a:p>
          </p:txBody>
        </p:sp>
        <p:sp>
          <p:nvSpPr>
            <p:cNvPr id="340" name="Shape 340"/>
            <p:cNvSpPr/>
            <p:nvPr/>
          </p:nvSpPr>
          <p:spPr>
            <a:xfrm>
              <a:off x="164127" y="10530325"/>
              <a:ext cx="4580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lang="en-US" sz="2700">
                  <a:solidFill>
                    <a:srgbClr val="F59DAB"/>
                  </a:solidFill>
                  <a:latin typeface="Montserrat"/>
                  <a:ea typeface="Montserrat"/>
                  <a:cs typeface="Montserrat"/>
                  <a:sym typeface="Montserrat"/>
                </a:rPr>
                <a:t>327,284</a:t>
              </a:r>
              <a:endParaRPr b="1" i="0" sz="2700" u="none" cap="none" strike="noStrike">
                <a:solidFill>
                  <a:srgbClr val="F59DAB"/>
                </a:solidFill>
                <a:latin typeface="Montserrat"/>
                <a:ea typeface="Montserrat"/>
                <a:cs typeface="Montserrat"/>
                <a:sym typeface="Montserrat"/>
              </a:endParaRPr>
            </a:p>
          </p:txBody>
        </p:sp>
        <p:sp>
          <p:nvSpPr>
            <p:cNvPr id="341" name="Shape 341"/>
            <p:cNvSpPr/>
            <p:nvPr/>
          </p:nvSpPr>
          <p:spPr>
            <a:xfrm>
              <a:off x="10102" y="0"/>
              <a:ext cx="11746500" cy="1077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i="0" lang="en-US" sz="1200" u="none" cap="none" strike="noStrike">
                  <a:solidFill>
                    <a:srgbClr val="111D2C"/>
                  </a:solidFill>
                  <a:latin typeface="Montserrat"/>
                  <a:ea typeface="Montserrat"/>
                  <a:cs typeface="Montserrat"/>
                  <a:sym typeface="Montserrat"/>
                </a:rPr>
                <a:t>CONCENTRATIONS OF SOCIALLY VULNERABLE POPULATIONS</a:t>
              </a:r>
              <a:endParaRPr b="1" i="0" sz="1200" u="none" cap="none" strike="noStrike">
                <a:solidFill>
                  <a:srgbClr val="111D2C"/>
                </a:solidFill>
                <a:latin typeface="Montserrat"/>
                <a:ea typeface="Montserrat"/>
                <a:cs typeface="Montserrat"/>
                <a:sym typeface="Montserrat"/>
              </a:endParaRPr>
            </a:p>
          </p:txBody>
        </p:sp>
      </p:grpSp>
      <p:grpSp>
        <p:nvGrpSpPr>
          <p:cNvPr id="342" name="Shape 342"/>
          <p:cNvGrpSpPr/>
          <p:nvPr/>
        </p:nvGrpSpPr>
        <p:grpSpPr>
          <a:xfrm>
            <a:off x="-1" y="0"/>
            <a:ext cx="4409902" cy="5150981"/>
            <a:chOff x="-2" y="0"/>
            <a:chExt cx="11756604" cy="13735950"/>
          </a:xfrm>
        </p:grpSpPr>
        <p:grpSp>
          <p:nvGrpSpPr>
            <p:cNvPr id="343" name="Shape 343"/>
            <p:cNvGrpSpPr/>
            <p:nvPr/>
          </p:nvGrpSpPr>
          <p:grpSpPr>
            <a:xfrm>
              <a:off x="-2" y="19941"/>
              <a:ext cx="11710702" cy="13716009"/>
              <a:chOff x="-2" y="19941"/>
              <a:chExt cx="11710702" cy="13716009"/>
            </a:xfrm>
          </p:grpSpPr>
          <p:pic>
            <p:nvPicPr>
              <p:cNvPr id="344" name="Shape 344"/>
              <p:cNvPicPr preferRelativeResize="0"/>
              <p:nvPr/>
            </p:nvPicPr>
            <p:blipFill rotWithShape="1">
              <a:blip r:embed="rId6">
                <a:alphaModFix/>
              </a:blip>
              <a:srcRect b="0" l="0" r="0" t="0"/>
              <a:stretch/>
            </p:blipFill>
            <p:spPr>
              <a:xfrm>
                <a:off x="-2" y="19941"/>
                <a:ext cx="11700730" cy="13657860"/>
              </a:xfrm>
              <a:prstGeom prst="rect">
                <a:avLst/>
              </a:prstGeom>
              <a:noFill/>
              <a:ln>
                <a:noFill/>
              </a:ln>
            </p:spPr>
          </p:pic>
          <p:sp>
            <p:nvSpPr>
              <p:cNvPr id="345" name="Shape 345"/>
              <p:cNvSpPr/>
              <p:nvPr/>
            </p:nvSpPr>
            <p:spPr>
              <a:xfrm>
                <a:off x="10100" y="11907150"/>
                <a:ext cx="11700600" cy="1828800"/>
              </a:xfrm>
              <a:prstGeom prst="rect">
                <a:avLst/>
              </a:prstGeom>
              <a:solidFill>
                <a:srgbClr val="E2625C"/>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8ECA6F"/>
                  </a:solidFill>
                  <a:latin typeface="Montserrat"/>
                  <a:ea typeface="Montserrat"/>
                  <a:cs typeface="Montserrat"/>
                  <a:sym typeface="Montserrat"/>
                </a:endParaRPr>
              </a:p>
            </p:txBody>
          </p:sp>
          <p:sp>
            <p:nvSpPr>
              <p:cNvPr id="346" name="Shape 346"/>
              <p:cNvSpPr/>
              <p:nvPr/>
            </p:nvSpPr>
            <p:spPr>
              <a:xfrm>
                <a:off x="164127" y="10530325"/>
                <a:ext cx="4580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lang="en-US" sz="2700">
                    <a:solidFill>
                      <a:srgbClr val="E2625C"/>
                    </a:solidFill>
                    <a:latin typeface="Montserrat"/>
                    <a:ea typeface="Montserrat"/>
                    <a:cs typeface="Montserrat"/>
                    <a:sym typeface="Montserrat"/>
                  </a:rPr>
                  <a:t>239,246</a:t>
                </a:r>
                <a:endParaRPr b="1" i="0" sz="2700" u="none" cap="none" strike="noStrike">
                  <a:solidFill>
                    <a:srgbClr val="E2625C"/>
                  </a:solidFill>
                  <a:latin typeface="Montserrat"/>
                  <a:ea typeface="Montserrat"/>
                  <a:cs typeface="Montserrat"/>
                  <a:sym typeface="Montserrat"/>
                </a:endParaRPr>
              </a:p>
            </p:txBody>
          </p:sp>
          <p:sp>
            <p:nvSpPr>
              <p:cNvPr id="347" name="Shape 347"/>
              <p:cNvSpPr/>
              <p:nvPr/>
            </p:nvSpPr>
            <p:spPr>
              <a:xfrm>
                <a:off x="281575" y="12398675"/>
                <a:ext cx="113445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PEOPLE WITH LIMITED ENGLISH PROFICIENCY</a:t>
                </a:r>
                <a:endParaRPr b="1" i="0" sz="1500" u="none" cap="none" strike="noStrike">
                  <a:solidFill>
                    <a:schemeClr val="lt1"/>
                  </a:solidFill>
                  <a:latin typeface="Montserrat"/>
                  <a:ea typeface="Montserrat"/>
                  <a:cs typeface="Montserrat"/>
                  <a:sym typeface="Montserrat"/>
                </a:endParaRPr>
              </a:p>
            </p:txBody>
          </p:sp>
        </p:grpSp>
        <p:sp>
          <p:nvSpPr>
            <p:cNvPr id="348" name="Shape 348"/>
            <p:cNvSpPr/>
            <p:nvPr/>
          </p:nvSpPr>
          <p:spPr>
            <a:xfrm>
              <a:off x="10102" y="0"/>
              <a:ext cx="11746500" cy="1077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i="0" lang="en-US" sz="1200" u="none" cap="none" strike="noStrike">
                  <a:solidFill>
                    <a:srgbClr val="111D2C"/>
                  </a:solidFill>
                  <a:latin typeface="Montserrat"/>
                  <a:ea typeface="Montserrat"/>
                  <a:cs typeface="Montserrat"/>
                  <a:sym typeface="Montserrat"/>
                </a:rPr>
                <a:t>CONCENTRATIONS OF SOCIALLY VULNERABLE POPULATIONS</a:t>
              </a:r>
              <a:endParaRPr b="1" i="0" sz="1200" u="none" cap="none" strike="noStrike">
                <a:solidFill>
                  <a:srgbClr val="111D2C"/>
                </a:solidFill>
                <a:latin typeface="Montserrat"/>
                <a:ea typeface="Montserrat"/>
                <a:cs typeface="Montserrat"/>
                <a:sym typeface="Montserrat"/>
              </a:endParaRPr>
            </a:p>
          </p:txBody>
        </p:sp>
      </p:grpSp>
      <p:grpSp>
        <p:nvGrpSpPr>
          <p:cNvPr id="349" name="Shape 349"/>
          <p:cNvGrpSpPr/>
          <p:nvPr/>
        </p:nvGrpSpPr>
        <p:grpSpPr>
          <a:xfrm>
            <a:off x="3789" y="-9"/>
            <a:ext cx="4406113" cy="5143509"/>
            <a:chOff x="10100" y="0"/>
            <a:chExt cx="11746502" cy="13716025"/>
          </a:xfrm>
        </p:grpSpPr>
        <p:pic>
          <p:nvPicPr>
            <p:cNvPr id="350" name="Shape 350"/>
            <p:cNvPicPr preferRelativeResize="0"/>
            <p:nvPr/>
          </p:nvPicPr>
          <p:blipFill rotWithShape="1">
            <a:blip r:embed="rId7">
              <a:alphaModFix/>
            </a:blip>
            <a:srcRect b="0" l="0" r="0" t="0"/>
            <a:stretch/>
          </p:blipFill>
          <p:spPr>
            <a:xfrm>
              <a:off x="10100" y="29100"/>
              <a:ext cx="11700600" cy="13657848"/>
            </a:xfrm>
            <a:prstGeom prst="rect">
              <a:avLst/>
            </a:prstGeom>
            <a:noFill/>
            <a:ln>
              <a:noFill/>
            </a:ln>
          </p:spPr>
        </p:pic>
        <p:sp>
          <p:nvSpPr>
            <p:cNvPr id="351" name="Shape 351"/>
            <p:cNvSpPr/>
            <p:nvPr/>
          </p:nvSpPr>
          <p:spPr>
            <a:xfrm>
              <a:off x="10100" y="11887225"/>
              <a:ext cx="11700600" cy="1828800"/>
            </a:xfrm>
            <a:prstGeom prst="rect">
              <a:avLst/>
            </a:prstGeom>
            <a:solidFill>
              <a:srgbClr val="DBBBD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E5C4DD"/>
                </a:solidFill>
                <a:latin typeface="Montserrat"/>
                <a:ea typeface="Montserrat"/>
                <a:cs typeface="Montserrat"/>
                <a:sym typeface="Montserrat"/>
              </a:endParaRPr>
            </a:p>
          </p:txBody>
        </p:sp>
        <p:sp>
          <p:nvSpPr>
            <p:cNvPr id="352" name="Shape 352"/>
            <p:cNvSpPr/>
            <p:nvPr/>
          </p:nvSpPr>
          <p:spPr>
            <a:xfrm>
              <a:off x="281574" y="12398675"/>
              <a:ext cx="98412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PEOPLE WITH LOW-TO-NO INCOME</a:t>
              </a:r>
              <a:endParaRPr b="1" i="0" sz="1500" u="none" cap="none" strike="noStrike">
                <a:solidFill>
                  <a:schemeClr val="lt1"/>
                </a:solidFill>
                <a:latin typeface="Montserrat"/>
                <a:ea typeface="Montserrat"/>
                <a:cs typeface="Montserrat"/>
                <a:sym typeface="Montserrat"/>
              </a:endParaRPr>
            </a:p>
          </p:txBody>
        </p:sp>
        <p:sp>
          <p:nvSpPr>
            <p:cNvPr id="353" name="Shape 353"/>
            <p:cNvSpPr/>
            <p:nvPr/>
          </p:nvSpPr>
          <p:spPr>
            <a:xfrm>
              <a:off x="10102" y="0"/>
              <a:ext cx="11746500" cy="1077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i="0" lang="en-US" sz="1200" u="none" cap="none" strike="noStrike">
                  <a:solidFill>
                    <a:srgbClr val="111D2C"/>
                  </a:solidFill>
                  <a:latin typeface="Montserrat"/>
                  <a:ea typeface="Montserrat"/>
                  <a:cs typeface="Montserrat"/>
                  <a:sym typeface="Montserrat"/>
                </a:rPr>
                <a:t>CONCENTRATIONS OF SOCIALLY VULNERABLE POPULATIONS</a:t>
              </a:r>
              <a:endParaRPr b="1" i="0" sz="1200" u="none" cap="none" strike="noStrike">
                <a:solidFill>
                  <a:srgbClr val="111D2C"/>
                </a:solidFill>
                <a:latin typeface="Montserrat"/>
                <a:ea typeface="Montserrat"/>
                <a:cs typeface="Montserrat"/>
                <a:sym typeface="Montserrat"/>
              </a:endParaRPr>
            </a:p>
          </p:txBody>
        </p:sp>
        <p:sp>
          <p:nvSpPr>
            <p:cNvPr id="354" name="Shape 354"/>
            <p:cNvSpPr/>
            <p:nvPr/>
          </p:nvSpPr>
          <p:spPr>
            <a:xfrm>
              <a:off x="281575" y="12398675"/>
              <a:ext cx="113445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t/>
              </a:r>
              <a:endParaRPr b="1" i="0" sz="1500" u="none" cap="none" strike="noStrike">
                <a:solidFill>
                  <a:schemeClr val="lt1"/>
                </a:solidFill>
                <a:latin typeface="Montserrat"/>
                <a:ea typeface="Montserrat"/>
                <a:cs typeface="Montserrat"/>
                <a:sym typeface="Montserrat"/>
              </a:endParaRPr>
            </a:p>
          </p:txBody>
        </p:sp>
        <p:sp>
          <p:nvSpPr>
            <p:cNvPr id="355" name="Shape 355"/>
            <p:cNvSpPr/>
            <p:nvPr/>
          </p:nvSpPr>
          <p:spPr>
            <a:xfrm>
              <a:off x="164127" y="10530325"/>
              <a:ext cx="4580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lang="en-US" sz="2700">
                  <a:solidFill>
                    <a:srgbClr val="DBBBD5"/>
                  </a:solidFill>
                  <a:latin typeface="Montserrat"/>
                  <a:ea typeface="Montserrat"/>
                  <a:cs typeface="Montserrat"/>
                  <a:sym typeface="Montserrat"/>
                </a:rPr>
                <a:t>176,059</a:t>
              </a:r>
              <a:endParaRPr b="1" i="0" sz="2700" u="none" cap="none" strike="noStrike">
                <a:solidFill>
                  <a:srgbClr val="DBBBD5"/>
                </a:solidFill>
                <a:latin typeface="Montserrat"/>
                <a:ea typeface="Montserrat"/>
                <a:cs typeface="Montserrat"/>
                <a:sym typeface="Montserrat"/>
              </a:endParaRPr>
            </a:p>
          </p:txBody>
        </p:sp>
      </p:grpSp>
      <p:grpSp>
        <p:nvGrpSpPr>
          <p:cNvPr id="356" name="Shape 356"/>
          <p:cNvGrpSpPr/>
          <p:nvPr/>
        </p:nvGrpSpPr>
        <p:grpSpPr>
          <a:xfrm>
            <a:off x="-19918" y="-9"/>
            <a:ext cx="4429819" cy="5143509"/>
            <a:chOff x="-53100" y="-25"/>
            <a:chExt cx="11809702" cy="13716025"/>
          </a:xfrm>
        </p:grpSpPr>
        <p:pic>
          <p:nvPicPr>
            <p:cNvPr id="357" name="Shape 357"/>
            <p:cNvPicPr preferRelativeResize="0"/>
            <p:nvPr/>
          </p:nvPicPr>
          <p:blipFill rotWithShape="1">
            <a:blip r:embed="rId7">
              <a:alphaModFix/>
            </a:blip>
            <a:srcRect b="0" l="0" r="0" t="0"/>
            <a:stretch/>
          </p:blipFill>
          <p:spPr>
            <a:xfrm>
              <a:off x="10100" y="29075"/>
              <a:ext cx="11700600" cy="13657848"/>
            </a:xfrm>
            <a:prstGeom prst="rect">
              <a:avLst/>
            </a:prstGeom>
            <a:noFill/>
            <a:ln>
              <a:noFill/>
            </a:ln>
          </p:spPr>
        </p:pic>
        <p:sp>
          <p:nvSpPr>
            <p:cNvPr id="358" name="Shape 358"/>
            <p:cNvSpPr/>
            <p:nvPr/>
          </p:nvSpPr>
          <p:spPr>
            <a:xfrm>
              <a:off x="10100" y="11887200"/>
              <a:ext cx="11700600" cy="1828800"/>
            </a:xfrm>
            <a:prstGeom prst="rect">
              <a:avLst/>
            </a:prstGeom>
            <a:solidFill>
              <a:srgbClr val="DBBBD5"/>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E5C4DD"/>
                </a:solidFill>
                <a:latin typeface="Montserrat"/>
                <a:ea typeface="Montserrat"/>
                <a:cs typeface="Montserrat"/>
                <a:sym typeface="Montserrat"/>
              </a:endParaRPr>
            </a:p>
          </p:txBody>
        </p:sp>
        <p:sp>
          <p:nvSpPr>
            <p:cNvPr id="359" name="Shape 359"/>
            <p:cNvSpPr/>
            <p:nvPr/>
          </p:nvSpPr>
          <p:spPr>
            <a:xfrm>
              <a:off x="281574" y="12398650"/>
              <a:ext cx="98412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PEOPLE WITH LOW-TO-NO INCOME</a:t>
              </a:r>
              <a:endParaRPr b="1" i="0" sz="1500" u="none" cap="none" strike="noStrike">
                <a:solidFill>
                  <a:schemeClr val="lt1"/>
                </a:solidFill>
                <a:latin typeface="Montserrat"/>
                <a:ea typeface="Montserrat"/>
                <a:cs typeface="Montserrat"/>
                <a:sym typeface="Montserrat"/>
              </a:endParaRPr>
            </a:p>
          </p:txBody>
        </p:sp>
        <p:sp>
          <p:nvSpPr>
            <p:cNvPr id="360" name="Shape 360"/>
            <p:cNvSpPr/>
            <p:nvPr/>
          </p:nvSpPr>
          <p:spPr>
            <a:xfrm>
              <a:off x="281575" y="12398650"/>
              <a:ext cx="113445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t/>
              </a:r>
              <a:endParaRPr b="1" i="0" sz="1500" u="none" cap="none" strike="noStrike">
                <a:solidFill>
                  <a:schemeClr val="lt1"/>
                </a:solidFill>
                <a:latin typeface="Montserrat"/>
                <a:ea typeface="Montserrat"/>
                <a:cs typeface="Montserrat"/>
                <a:sym typeface="Montserrat"/>
              </a:endParaRPr>
            </a:p>
          </p:txBody>
        </p:sp>
        <p:sp>
          <p:nvSpPr>
            <p:cNvPr id="361" name="Shape 361"/>
            <p:cNvSpPr/>
            <p:nvPr/>
          </p:nvSpPr>
          <p:spPr>
            <a:xfrm>
              <a:off x="164127" y="10530300"/>
              <a:ext cx="4580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lang="en-US" sz="2700">
                  <a:solidFill>
                    <a:srgbClr val="DBBBD5"/>
                  </a:solidFill>
                  <a:latin typeface="Montserrat"/>
                  <a:ea typeface="Montserrat"/>
                  <a:cs typeface="Montserrat"/>
                  <a:sym typeface="Montserrat"/>
                </a:rPr>
                <a:t>176,059</a:t>
              </a:r>
              <a:endParaRPr b="1" i="0" sz="2700" u="none" cap="none" strike="noStrike">
                <a:solidFill>
                  <a:srgbClr val="DBBBD5"/>
                </a:solidFill>
                <a:latin typeface="Montserrat"/>
                <a:ea typeface="Montserrat"/>
                <a:cs typeface="Montserrat"/>
                <a:sym typeface="Montserrat"/>
              </a:endParaRPr>
            </a:p>
          </p:txBody>
        </p:sp>
        <p:pic>
          <p:nvPicPr>
            <p:cNvPr id="362" name="Shape 362"/>
            <p:cNvPicPr preferRelativeResize="0"/>
            <p:nvPr/>
          </p:nvPicPr>
          <p:blipFill rotWithShape="1">
            <a:blip r:embed="rId8">
              <a:alphaModFix/>
            </a:blip>
            <a:srcRect b="0" l="-1864" r="0" t="0"/>
            <a:stretch/>
          </p:blipFill>
          <p:spPr>
            <a:xfrm>
              <a:off x="-53100" y="0"/>
              <a:ext cx="11746499" cy="13506277"/>
            </a:xfrm>
            <a:prstGeom prst="rect">
              <a:avLst/>
            </a:prstGeom>
            <a:noFill/>
            <a:ln>
              <a:noFill/>
            </a:ln>
          </p:spPr>
        </p:pic>
        <p:sp>
          <p:nvSpPr>
            <p:cNvPr id="363" name="Shape 363"/>
            <p:cNvSpPr/>
            <p:nvPr/>
          </p:nvSpPr>
          <p:spPr>
            <a:xfrm>
              <a:off x="0" y="11818350"/>
              <a:ext cx="11700600" cy="1828800"/>
            </a:xfrm>
            <a:prstGeom prst="rect">
              <a:avLst/>
            </a:prstGeom>
            <a:solidFill>
              <a:srgbClr val="3BB9C6"/>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E5C4DD"/>
                </a:solidFill>
                <a:latin typeface="Montserrat"/>
                <a:ea typeface="Montserrat"/>
                <a:cs typeface="Montserrat"/>
                <a:sym typeface="Montserrat"/>
              </a:endParaRPr>
            </a:p>
          </p:txBody>
        </p:sp>
        <p:sp>
          <p:nvSpPr>
            <p:cNvPr id="364" name="Shape 364"/>
            <p:cNvSpPr/>
            <p:nvPr/>
          </p:nvSpPr>
          <p:spPr>
            <a:xfrm>
              <a:off x="10102" y="-25"/>
              <a:ext cx="11746500" cy="1077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i="0" lang="en-US" sz="1200" u="none" cap="none" strike="noStrike">
                  <a:solidFill>
                    <a:srgbClr val="111D2C"/>
                  </a:solidFill>
                  <a:latin typeface="Montserrat"/>
                  <a:ea typeface="Montserrat"/>
                  <a:cs typeface="Montserrat"/>
                  <a:sym typeface="Montserrat"/>
                </a:rPr>
                <a:t>CONCENTRATIONS OF SOCIALLY VULNERABLE POPULATIONS</a:t>
              </a:r>
              <a:endParaRPr b="1" i="0" sz="1200" u="none" cap="none" strike="noStrike">
                <a:solidFill>
                  <a:srgbClr val="111D2C"/>
                </a:solidFill>
                <a:latin typeface="Montserrat"/>
                <a:ea typeface="Montserrat"/>
                <a:cs typeface="Montserrat"/>
                <a:sym typeface="Montserrat"/>
              </a:endParaRPr>
            </a:p>
          </p:txBody>
        </p:sp>
        <p:sp>
          <p:nvSpPr>
            <p:cNvPr id="365" name="Shape 365"/>
            <p:cNvSpPr/>
            <p:nvPr/>
          </p:nvSpPr>
          <p:spPr>
            <a:xfrm>
              <a:off x="164127" y="10530300"/>
              <a:ext cx="4580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lang="en-US" sz="2700">
                  <a:solidFill>
                    <a:srgbClr val="3BB9C6"/>
                  </a:solidFill>
                  <a:latin typeface="Montserrat"/>
                  <a:ea typeface="Montserrat"/>
                  <a:cs typeface="Montserrat"/>
                  <a:sym typeface="Montserrat"/>
                </a:rPr>
                <a:t>70,701</a:t>
              </a:r>
              <a:endParaRPr b="1" i="0" sz="2700" u="none" cap="none" strike="noStrike">
                <a:solidFill>
                  <a:srgbClr val="3BB9C6"/>
                </a:solidFill>
                <a:latin typeface="Montserrat"/>
                <a:ea typeface="Montserrat"/>
                <a:cs typeface="Montserrat"/>
                <a:sym typeface="Montserrat"/>
              </a:endParaRPr>
            </a:p>
          </p:txBody>
        </p:sp>
        <p:sp>
          <p:nvSpPr>
            <p:cNvPr id="366" name="Shape 366"/>
            <p:cNvSpPr/>
            <p:nvPr/>
          </p:nvSpPr>
          <p:spPr>
            <a:xfrm>
              <a:off x="281575" y="12398650"/>
              <a:ext cx="113445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PEOPLE WITH DISABILITIES</a:t>
              </a:r>
              <a:endParaRPr b="1" i="0" sz="1500" u="none" cap="none" strike="noStrike">
                <a:solidFill>
                  <a:schemeClr val="lt1"/>
                </a:solidFill>
                <a:latin typeface="Montserrat"/>
                <a:ea typeface="Montserrat"/>
                <a:cs typeface="Montserrat"/>
                <a:sym typeface="Montserrat"/>
              </a:endParaRPr>
            </a:p>
          </p:txBody>
        </p:sp>
      </p:grpSp>
      <p:grpSp>
        <p:nvGrpSpPr>
          <p:cNvPr id="367" name="Shape 367"/>
          <p:cNvGrpSpPr/>
          <p:nvPr/>
        </p:nvGrpSpPr>
        <p:grpSpPr>
          <a:xfrm>
            <a:off x="3789" y="-9"/>
            <a:ext cx="4406112" cy="5144868"/>
            <a:chOff x="10102" y="-25"/>
            <a:chExt cx="11746501" cy="13719648"/>
          </a:xfrm>
        </p:grpSpPr>
        <p:pic>
          <p:nvPicPr>
            <p:cNvPr id="368" name="Shape 368"/>
            <p:cNvPicPr preferRelativeResize="0"/>
            <p:nvPr/>
          </p:nvPicPr>
          <p:blipFill rotWithShape="1">
            <a:blip r:embed="rId9">
              <a:alphaModFix/>
            </a:blip>
            <a:srcRect b="0" l="0" r="0" t="0"/>
            <a:stretch/>
          </p:blipFill>
          <p:spPr>
            <a:xfrm>
              <a:off x="10103" y="36279"/>
              <a:ext cx="11690671" cy="13646119"/>
            </a:xfrm>
            <a:prstGeom prst="rect">
              <a:avLst/>
            </a:prstGeom>
            <a:noFill/>
            <a:ln>
              <a:noFill/>
            </a:ln>
          </p:spPr>
        </p:pic>
        <p:sp>
          <p:nvSpPr>
            <p:cNvPr id="369" name="Shape 369"/>
            <p:cNvSpPr/>
            <p:nvPr/>
          </p:nvSpPr>
          <p:spPr>
            <a:xfrm>
              <a:off x="10103" y="11890823"/>
              <a:ext cx="11746500" cy="1828800"/>
            </a:xfrm>
            <a:prstGeom prst="rect">
              <a:avLst/>
            </a:prstGeom>
            <a:solidFill>
              <a:srgbClr val="017C9B"/>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E5C4DD"/>
                </a:solidFill>
                <a:latin typeface="Montserrat"/>
                <a:ea typeface="Montserrat"/>
                <a:cs typeface="Montserrat"/>
                <a:sym typeface="Montserrat"/>
              </a:endParaRPr>
            </a:p>
          </p:txBody>
        </p:sp>
        <p:sp>
          <p:nvSpPr>
            <p:cNvPr id="370" name="Shape 370"/>
            <p:cNvSpPr/>
            <p:nvPr/>
          </p:nvSpPr>
          <p:spPr>
            <a:xfrm>
              <a:off x="164127" y="10530300"/>
              <a:ext cx="4580400" cy="1200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3E7761"/>
                </a:buClr>
                <a:buFont typeface="Montserrat"/>
                <a:buNone/>
              </a:pPr>
              <a:r>
                <a:rPr b="1" lang="en-US" sz="2700">
                  <a:solidFill>
                    <a:srgbClr val="017C9B"/>
                  </a:solidFill>
                  <a:latin typeface="Montserrat"/>
                  <a:ea typeface="Montserrat"/>
                  <a:cs typeface="Montserrat"/>
                  <a:sym typeface="Montserrat"/>
                </a:rPr>
                <a:t>236,938</a:t>
              </a:r>
              <a:endParaRPr b="1" i="0" sz="2700" u="none" cap="none" strike="noStrike">
                <a:solidFill>
                  <a:srgbClr val="017C9B"/>
                </a:solidFill>
                <a:latin typeface="Montserrat"/>
                <a:ea typeface="Montserrat"/>
                <a:cs typeface="Montserrat"/>
                <a:sym typeface="Montserrat"/>
              </a:endParaRPr>
            </a:p>
          </p:txBody>
        </p:sp>
        <p:sp>
          <p:nvSpPr>
            <p:cNvPr id="371" name="Shape 371"/>
            <p:cNvSpPr/>
            <p:nvPr/>
          </p:nvSpPr>
          <p:spPr>
            <a:xfrm>
              <a:off x="281575" y="12398650"/>
              <a:ext cx="11344500" cy="7080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chemeClr val="lt1"/>
                </a:buClr>
                <a:buFont typeface="Montserrat"/>
                <a:buNone/>
              </a:pPr>
              <a:r>
                <a:rPr b="1" lang="en-US" sz="1500">
                  <a:solidFill>
                    <a:schemeClr val="lt1"/>
                  </a:solidFill>
                  <a:latin typeface="Montserrat"/>
                  <a:ea typeface="Montserrat"/>
                  <a:cs typeface="Montserrat"/>
                  <a:sym typeface="Montserrat"/>
                </a:rPr>
                <a:t>CASES OF MEDICAL ILLNESS</a:t>
              </a:r>
              <a:endParaRPr b="1" i="0" sz="1500" u="none" cap="none" strike="noStrike">
                <a:solidFill>
                  <a:schemeClr val="lt1"/>
                </a:solidFill>
                <a:latin typeface="Montserrat"/>
                <a:ea typeface="Montserrat"/>
                <a:cs typeface="Montserrat"/>
                <a:sym typeface="Montserrat"/>
              </a:endParaRPr>
            </a:p>
          </p:txBody>
        </p:sp>
        <p:sp>
          <p:nvSpPr>
            <p:cNvPr id="372" name="Shape 372"/>
            <p:cNvSpPr/>
            <p:nvPr/>
          </p:nvSpPr>
          <p:spPr>
            <a:xfrm>
              <a:off x="10102" y="-25"/>
              <a:ext cx="11746500" cy="1077300"/>
            </a:xfrm>
            <a:prstGeom prst="rect">
              <a:avLst/>
            </a:prstGeom>
            <a:noFill/>
            <a:ln>
              <a:noFill/>
            </a:ln>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111D2C"/>
                </a:buClr>
                <a:buFont typeface="Montserrat"/>
                <a:buNone/>
              </a:pPr>
              <a:r>
                <a:rPr b="1" i="0" lang="en-US" sz="1200" u="none" cap="none" strike="noStrike">
                  <a:solidFill>
                    <a:srgbClr val="111D2C"/>
                  </a:solidFill>
                  <a:latin typeface="Montserrat"/>
                  <a:ea typeface="Montserrat"/>
                  <a:cs typeface="Montserrat"/>
                  <a:sym typeface="Montserrat"/>
                </a:rPr>
                <a:t>CONCENTRATIONS OF SOCIALLY VULNERABLE POPULATIONS</a:t>
              </a:r>
              <a:endParaRPr b="1" i="0" sz="1200" u="none" cap="none" strike="noStrike">
                <a:solidFill>
                  <a:srgbClr val="111D2C"/>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