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99"/>
  </p:normalViewPr>
  <p:slideViewPr>
    <p:cSldViewPr snapToGrid="0" snapToObjects="1">
      <p:cViewPr varScale="1">
        <p:scale>
          <a:sx n="98" d="100"/>
          <a:sy n="98" d="100"/>
        </p:scale>
        <p:origin x="456" y="200"/>
      </p:cViewPr>
      <p:guideLst>
        <p:guide orient="horz" pos="768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C42C-D6CE-AB4D-8736-DBE405F0A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2EFA8-1C16-6C4E-8193-696FC7414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B75FD-6EF5-1A49-BD11-CFF6C93B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EE1D0-9D25-934D-9114-C809AC4A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A9D6-D13C-2845-BB7B-FFD394D7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51FB-6B2B-614D-A90E-B2F85AF5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33FCD-865D-E94D-A13B-EA75F8709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0D983-75FD-F04E-A49B-381E33B9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17A2E-C3A8-7D48-9582-4BC905D4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6F6BD-4C35-3646-9812-B57F18F1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1A85F-5B6E-E442-BF71-9786D7A95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45B42-F56C-F14E-8D83-7BBD1CC8D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5B5BC-2AC3-ED43-B120-F373093E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61E51-62A3-F74F-9EC9-57FDC1D9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7E514-CDCA-7B43-867C-EFEED1EA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0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40AD-79AA-7346-938B-B4C5CDBD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991E2-4143-FA42-A606-5D80EB945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9FAEE-8F3B-004F-BCB3-C5A8A286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65A4D-6A2C-6944-877A-E632FE409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6C3F6-85CA-244E-9CF9-10089A66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6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B24D-79CD-D149-9D8C-62F08C90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FA838-4680-A948-827E-D1CDC363E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A7F1F-909E-6642-A1C0-B3E93B04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6E9B8-C3A5-514E-84A0-DA312C5B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675F-A10C-024F-8C50-CC9ED938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7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7D13-DC21-7B48-9C60-10B88753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B8023-DDA6-0B44-A518-49847FEB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5E8FB-784E-514F-BB6E-DAF7F0AF8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6BA97-C72B-D340-AD99-6B242438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28BFA-7700-1143-935D-61BFDF18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A7359-4AF3-5846-A0EF-F849CB2B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3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F3A3-B4C3-9549-A026-2C62B477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B0BCF-C790-4744-BE29-26DFD5F4F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C1A59-0B4A-1043-8325-95306BFC5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E088A-F369-8B40-A02D-798CAB131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0083B-EFF3-7F42-85A8-DEE805F76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D49F4-93DC-DC41-894C-327B8A11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D3152-AE86-0C4E-9342-DBF390F06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28D7A0-0D53-9E44-8B33-0AF2BB14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8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6151-4C9E-6A4B-995A-F30A2632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B4921-1DDE-A94D-AA96-DE65B126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9E6F9-134C-AD4F-9D58-D85B2272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2DD18-84B6-3C4D-ABFE-8C7783E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1C9DB-0B5D-FF4A-AAFE-08AE1546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D1DAA-68DA-704C-88AA-EFBAFF28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C24F1-DDAE-764F-9483-434E6F41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0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6765-1EA1-2849-9BC2-0B27175B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4CA89-31F5-4B48-8EDB-758E238FC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30FEA-D658-D447-9413-BD4C5A233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B9DF0-51D2-1841-88F1-AB8E30B7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3318B-A4E0-D340-8134-CB77097C4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A026B-769B-4F45-9276-C76BBE78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B396-9F64-B24A-8F96-D77EECBB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B933F0-49F5-034C-9250-CB7035FBE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EE8DC-4501-4C4A-A19E-B79DF30F2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61818-A7F7-CC40-8CE9-037ABA1E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EEE55-2F27-A341-90C3-7A1CA2D0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EF505-B99D-6441-A42D-6052BEEC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1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769C7-1971-FC46-BF6D-24D95E89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7229-0521-F54D-BC16-F0A2D30B1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420F-FB22-2043-8D63-08D2F9D87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DB94-E00E-AD4D-9EF7-CB243CC64EFB}" type="datetimeFigureOut">
              <a:rPr lang="en-US" smtClean="0"/>
              <a:t>1/2/19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5107-2A48-924F-8D78-88D721BE2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D7A2-9A31-D04F-A0DC-8C66270FE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F2F1-8FD9-6A43-AED6-72B01C80D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3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8316-9AC0-F441-9041-2849BF5FF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1E95D-A05B-8C49-B73E-76AFDFC53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358343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175D5B-5E89-1941-B1A4-C272887FB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-22529" y="-79130"/>
            <a:ext cx="12231504" cy="70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5E41F-6DE3-6A4C-BD60-273B9A247CB7}"/>
              </a:ext>
            </a:extLst>
          </p:cNvPr>
          <p:cNvSpPr txBox="1"/>
          <p:nvPr/>
        </p:nvSpPr>
        <p:spPr>
          <a:xfrm>
            <a:off x="4644449" y="3705080"/>
            <a:ext cx="3320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Design Review</a:t>
            </a:r>
          </a:p>
          <a:p>
            <a:pPr algn="ctr"/>
            <a:r>
              <a:rPr lang="en-US" sz="2800" b="1" dirty="0"/>
              <a:t>January 2,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50F574-64DD-EF4B-AC31-A9533E626050}"/>
              </a:ext>
            </a:extLst>
          </p:cNvPr>
          <p:cNvSpPr/>
          <p:nvPr/>
        </p:nvSpPr>
        <p:spPr>
          <a:xfrm>
            <a:off x="1567567" y="523750"/>
            <a:ext cx="94747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45 West Newton Street</a:t>
            </a:r>
          </a:p>
          <a:p>
            <a:pPr algn="ctr"/>
            <a:r>
              <a:rPr lang="en-US" sz="5400" b="1" spc="-15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South End Landmarks Commission</a:t>
            </a:r>
            <a:endParaRPr lang="en-US" sz="5400" b="1" cap="none" spc="-15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804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8D74-217C-D540-B4D4-10DD3720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b="1" dirty="0"/>
              <a:t>Input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26C8-80FF-2849-AA79-5097B821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19200"/>
            <a:ext cx="10947400" cy="5108575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159000" algn="l"/>
              </a:tabLst>
            </a:pPr>
            <a:r>
              <a:rPr lang="en-US" sz="2400" b="1" dirty="0"/>
              <a:t>Homeowners: 	John Meunier and Jim Flanagan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30-year South End/Shawmut Avenue residents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Raised two children in and around Blackstone/Franklin Squares	</a:t>
            </a:r>
            <a:r>
              <a:rPr lang="en-US" dirty="0"/>
              <a:t>	</a:t>
            </a:r>
            <a:r>
              <a:rPr lang="en-US" sz="800" dirty="0"/>
              <a:t>	</a:t>
            </a:r>
          </a:p>
          <a:p>
            <a:pPr marL="0" indent="0">
              <a:buNone/>
              <a:tabLst>
                <a:tab pos="2159000" algn="l"/>
              </a:tabLst>
            </a:pPr>
            <a:r>
              <a:rPr lang="en-US" sz="2400" b="1" dirty="0"/>
              <a:t>Architects:	Arthur Choo and Associates, David Freed	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Experienced with South End and Landmarks Commission design guidelines</a:t>
            </a:r>
          </a:p>
          <a:p>
            <a:pPr lvl="6">
              <a:buFont typeface="Wingdings" pitchFamily="2" charset="2"/>
              <a:buChar char="§"/>
            </a:pPr>
            <a:endParaRPr lang="en-US" sz="800" dirty="0"/>
          </a:p>
          <a:p>
            <a:pPr marL="0" indent="0">
              <a:buNone/>
              <a:tabLst>
                <a:tab pos="2159000" algn="l"/>
              </a:tabLst>
            </a:pPr>
            <a:r>
              <a:rPr lang="en-US" sz="2400" b="1" dirty="0"/>
              <a:t>Neighbors:	Abutters and neighbors have been consulted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Condominium owners have reviewed and approved proposed design changes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Abutters have reviewed and approved proposed design changes</a:t>
            </a:r>
            <a:endParaRPr lang="en-US" sz="3000" dirty="0"/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Randi Lathrop, RG Lathrop Consulting, has assisted with neighborhood outreach and communications</a:t>
            </a:r>
          </a:p>
          <a:p>
            <a:pPr lvl="6">
              <a:buFont typeface="Wingdings" pitchFamily="2" charset="2"/>
              <a:buChar char="§"/>
            </a:pPr>
            <a:endParaRPr lang="en-US" sz="800" dirty="0"/>
          </a:p>
          <a:p>
            <a:pPr marL="0" indent="0">
              <a:buNone/>
              <a:tabLst>
                <a:tab pos="2159000" algn="l"/>
              </a:tabLst>
            </a:pPr>
            <a:r>
              <a:rPr lang="en-US" sz="2400" b="1" dirty="0"/>
              <a:t>Landmarks:	Staff site visit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Conducted by Nick Armata on December 6, 2018</a:t>
            </a:r>
          </a:p>
          <a:p>
            <a:pPr marL="2413000" lvl="6" indent="-254000">
              <a:buFont typeface="Wingdings" pitchFamily="2" charset="2"/>
              <a:buChar char="§"/>
            </a:pPr>
            <a:r>
              <a:rPr lang="en-US" sz="2000" dirty="0"/>
              <a:t>Modifications were made to proposal based on staff guidance and input</a:t>
            </a:r>
          </a:p>
          <a:p>
            <a:pPr lvl="2">
              <a:buFont typeface="Wingdings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06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0D34-959D-AC42-B8D7-F3B80408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b="1" dirty="0"/>
              <a:t>Why Are We Here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1AE36-7AF4-6D41-8FC0-BE5941CB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66279"/>
            <a:ext cx="10947400" cy="4351338"/>
          </a:xfrm>
        </p:spPr>
        <p:txBody>
          <a:bodyPr wrap="square">
            <a:no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US" sz="2400" b="1" dirty="0"/>
              <a:t>The homeowners are seeking approval from the Commission to:</a:t>
            </a:r>
            <a:endParaRPr lang="en-US" sz="1600" b="1" dirty="0"/>
          </a:p>
          <a:p>
            <a:pPr marL="457200" lvl="1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2000" dirty="0"/>
              <a:t>Reconfigure the existing rear dormer</a:t>
            </a:r>
          </a:p>
          <a:p>
            <a:pPr marL="914400" lvl="2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600" dirty="0"/>
              <a:t>Bring the dormer back an additional two feet from the rear of the building, aligning with adjacent buildings</a:t>
            </a:r>
          </a:p>
          <a:p>
            <a:pPr marL="914400" lvl="2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600" dirty="0"/>
              <a:t> raise the edge of the dormer to accommodate desired internal ceiling height</a:t>
            </a:r>
          </a:p>
          <a:p>
            <a:pPr marL="457200" lvl="1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2000" dirty="0"/>
              <a:t>Relocate roof deck, previously located on the top the building, to the rear dormer </a:t>
            </a: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Aft>
                <a:spcPts val="500"/>
              </a:spcAft>
              <a:buNone/>
            </a:pPr>
            <a:r>
              <a:rPr lang="en-US" sz="2400" b="1" dirty="0"/>
              <a:t>Benefits of the renovation</a:t>
            </a:r>
            <a:endParaRPr lang="en-US" sz="1600" b="1" dirty="0"/>
          </a:p>
          <a:p>
            <a:pPr marL="457200" lvl="1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2000" dirty="0"/>
              <a:t>A large HVAC mechanical unit that currently sits on the top of the building will be removed. A smaller replacement unit will be relocated and no longer be visible from the street</a:t>
            </a:r>
          </a:p>
          <a:p>
            <a:pPr marL="457200" lvl="1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2000" dirty="0"/>
              <a:t>Two satellite dishes, currently attached to the existing dormer will be removed </a:t>
            </a:r>
          </a:p>
          <a:p>
            <a:pPr marL="457200" lvl="1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en-US" sz="2000" dirty="0"/>
              <a:t>Replace existing dilapidated dormer and small windows with and new new dormers and fenestration that reflects guidance from Commission staff</a:t>
            </a:r>
          </a:p>
        </p:txBody>
      </p:sp>
    </p:spTree>
    <p:extLst>
      <p:ext uri="{BB962C8B-B14F-4D97-AF65-F5344CB8AC3E}">
        <p14:creationId xmlns:p14="http://schemas.microsoft.com/office/powerpoint/2010/main" val="257792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A65FA-C582-2741-98C3-99D470D2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4917"/>
            <a:ext cx="10515600" cy="536204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A7599D-D149-1544-90BD-CED3A720E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17" y="726217"/>
            <a:ext cx="7131050" cy="6047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1B758A-A9FC-804E-8C82-76DD406F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b="1" dirty="0"/>
              <a:t>Rear Elevation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A079711-DC63-0E4B-832D-EC7E28407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32" y="2698748"/>
            <a:ext cx="1795168" cy="1795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8E4DF-8776-C144-9025-BB42A61C6BC1}"/>
              </a:ext>
            </a:extLst>
          </p:cNvPr>
          <p:cNvSpPr txBox="1"/>
          <p:nvPr/>
        </p:nvSpPr>
        <p:spPr>
          <a:xfrm>
            <a:off x="9023341" y="4493679"/>
            <a:ext cx="235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Steel doors like those by </a:t>
            </a:r>
            <a:r>
              <a:rPr lang="en-US" dirty="0" err="1"/>
              <a:t>Euroline</a:t>
            </a:r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17BAFD9-C36A-7943-B6C4-E28304841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0" y="2550041"/>
            <a:ext cx="2320390" cy="1740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79DAA8-6E68-A843-9F08-229D5B396440}"/>
              </a:ext>
            </a:extLst>
          </p:cNvPr>
          <p:cNvSpPr txBox="1"/>
          <p:nvPr/>
        </p:nvSpPr>
        <p:spPr>
          <a:xfrm>
            <a:off x="3784599" y="101706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Existing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453BB-E8C7-E647-AB99-FF0213AF3F24}"/>
              </a:ext>
            </a:extLst>
          </p:cNvPr>
          <p:cNvSpPr txBox="1"/>
          <p:nvPr/>
        </p:nvSpPr>
        <p:spPr>
          <a:xfrm>
            <a:off x="7175493" y="10001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98555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D6DB9C1-CD85-9744-9C48-06BB441A4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6" y="2266172"/>
            <a:ext cx="2706362" cy="360848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68B95B4-0320-8347-A16A-053C4EFC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98" y="2266172"/>
            <a:ext cx="4811311" cy="3608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726C2-3CD7-CC4F-B087-D5A6D718EFBB}"/>
              </a:ext>
            </a:extLst>
          </p:cNvPr>
          <p:cNvSpPr txBox="1"/>
          <p:nvPr/>
        </p:nvSpPr>
        <p:spPr>
          <a:xfrm>
            <a:off x="1441174" y="1348946"/>
            <a:ext cx="4290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Front Elevation: </a:t>
            </a:r>
          </a:p>
          <a:p>
            <a:pPr algn="ctr"/>
            <a:r>
              <a:rPr lang="en-US" b="1" dirty="0"/>
              <a:t>HVAC Mechanicals to be Relocated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03AC5-47AE-6643-B628-5A45B2097816}"/>
              </a:ext>
            </a:extLst>
          </p:cNvPr>
          <p:cNvSpPr txBox="1"/>
          <p:nvPr/>
        </p:nvSpPr>
        <p:spPr>
          <a:xfrm>
            <a:off x="7891108" y="1338842"/>
            <a:ext cx="357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Existing Dormer: </a:t>
            </a:r>
          </a:p>
          <a:p>
            <a:pPr algn="ctr"/>
            <a:r>
              <a:rPr lang="en-US" b="1" dirty="0"/>
              <a:t>Satellite Dishes to be Removed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A7B9FF3-FCCF-BC43-864A-E5C350291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/>
          <a:stretch/>
        </p:blipFill>
        <p:spPr>
          <a:xfrm>
            <a:off x="3885667" y="4679710"/>
            <a:ext cx="2375324" cy="1588260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FD2320-2D34-0F4E-B611-112ABE1BA6C6}"/>
              </a:ext>
            </a:extLst>
          </p:cNvPr>
          <p:cNvCxnSpPr/>
          <p:nvPr/>
        </p:nvCxnSpPr>
        <p:spPr>
          <a:xfrm>
            <a:off x="6515088" y="1371600"/>
            <a:ext cx="0" cy="50434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AD51D1-A344-DC47-B04D-B5F48199F827}"/>
              </a:ext>
            </a:extLst>
          </p:cNvPr>
          <p:cNvGrpSpPr/>
          <p:nvPr/>
        </p:nvGrpSpPr>
        <p:grpSpPr>
          <a:xfrm>
            <a:off x="1137420" y="2378626"/>
            <a:ext cx="3166456" cy="1588783"/>
            <a:chOff x="1137420" y="2378626"/>
            <a:chExt cx="3166456" cy="1588783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3A30352D-9ED1-4549-BF67-14C7C219DB74}"/>
                </a:ext>
              </a:extLst>
            </p:cNvPr>
            <p:cNvSpPr/>
            <p:nvPr/>
          </p:nvSpPr>
          <p:spPr>
            <a:xfrm rot="2337786">
              <a:off x="1148897" y="3419645"/>
              <a:ext cx="3154979" cy="547764"/>
            </a:xfrm>
            <a:prstGeom prst="rightArrow">
              <a:avLst/>
            </a:prstGeom>
            <a:solidFill>
              <a:schemeClr val="bg1">
                <a:alpha val="44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ED81736-EBC3-DA47-A627-EE808260B9C9}"/>
                </a:ext>
              </a:extLst>
            </p:cNvPr>
            <p:cNvSpPr/>
            <p:nvPr/>
          </p:nvSpPr>
          <p:spPr>
            <a:xfrm>
              <a:off x="1137420" y="2378626"/>
              <a:ext cx="390297" cy="38687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2E358A3-FBE2-8948-A3D2-555C6BB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98" y="27517"/>
            <a:ext cx="10515600" cy="1325563"/>
          </a:xfrm>
        </p:spPr>
        <p:txBody>
          <a:bodyPr/>
          <a:lstStyle/>
          <a:p>
            <a:r>
              <a:rPr lang="en-US" b="1" dirty="0"/>
              <a:t>Items to be removed</a:t>
            </a:r>
          </a:p>
        </p:txBody>
      </p:sp>
    </p:spTree>
    <p:extLst>
      <p:ext uri="{BB962C8B-B14F-4D97-AF65-F5344CB8AC3E}">
        <p14:creationId xmlns:p14="http://schemas.microsoft.com/office/powerpoint/2010/main" val="310866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7182-BBA1-7A41-9088-00A2EBC5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b="1" dirty="0"/>
              <a:t>Local Conditions and Surroundings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5A7F-2FB5-484A-8B58-B2CD87A4F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7160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A set of existing environmental conditions and factors should be noted by members of the Commission:</a:t>
            </a:r>
          </a:p>
          <a:p>
            <a:pPr marL="0" indent="0">
              <a:buNone/>
            </a:pPr>
            <a:endParaRPr lang="en-US" sz="2400" dirty="0"/>
          </a:p>
          <a:p>
            <a:pPr marL="508000" lvl="1">
              <a:buFont typeface="Wingdings" pitchFamily="2" charset="2"/>
              <a:buChar char="§"/>
            </a:pPr>
            <a:r>
              <a:rPr lang="en-US" sz="2000" dirty="0"/>
              <a:t>A wide assortment of dormer treatments exist on the rear of West Newton St. today, with the subject property in the worst condition, but also furthest from view</a:t>
            </a:r>
          </a:p>
          <a:p>
            <a:pPr marL="508000" lvl="1">
              <a:buFont typeface="Wingdings" pitchFamily="2" charset="2"/>
              <a:buChar char="§"/>
            </a:pPr>
            <a:endParaRPr lang="en-US" sz="2000" dirty="0"/>
          </a:p>
          <a:p>
            <a:pPr marL="508000" lvl="1">
              <a:buFont typeface="Wingdings" pitchFamily="2" charset="2"/>
              <a:buChar char="§"/>
            </a:pPr>
            <a:r>
              <a:rPr lang="en-US" sz="2000" dirty="0"/>
              <a:t>There are numerous roof decks on the rear and tops of adjacent buildings</a:t>
            </a:r>
          </a:p>
          <a:p>
            <a:pPr marL="508000" lvl="1">
              <a:buFont typeface="Wingdings" pitchFamily="2" charset="2"/>
              <a:buChar char="§"/>
            </a:pPr>
            <a:endParaRPr lang="en-US" sz="2000" dirty="0"/>
          </a:p>
          <a:p>
            <a:pPr marL="508000" lvl="1">
              <a:buFont typeface="Wingdings" pitchFamily="2" charset="2"/>
              <a:buChar char="§"/>
            </a:pPr>
            <a:r>
              <a:rPr lang="en-US" sz="2000" dirty="0"/>
              <a:t>Decorative rooftop ironwork has been a feature of buildings on this block since they were originally constructed in the mid-19</a:t>
            </a:r>
            <a:r>
              <a:rPr lang="en-US" sz="2000" baseline="30000" dirty="0"/>
              <a:t>th</a:t>
            </a:r>
            <a:r>
              <a:rPr lang="en-US" sz="2000" dirty="0"/>
              <a:t> Century</a:t>
            </a:r>
          </a:p>
          <a:p>
            <a:pPr marL="508000" lvl="1">
              <a:buFont typeface="Wingdings" pitchFamily="2" charset="2"/>
              <a:buChar char="§"/>
            </a:pPr>
            <a:endParaRPr lang="en-US" sz="1800" dirty="0"/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4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91B2D7-0439-4D45-A30D-D5EA5B003089}"/>
              </a:ext>
            </a:extLst>
          </p:cNvPr>
          <p:cNvSpPr txBox="1"/>
          <p:nvPr/>
        </p:nvSpPr>
        <p:spPr>
          <a:xfrm>
            <a:off x="4400550" y="1371600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FDB530-3E19-9546-BF02-0141D460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b="1" dirty="0"/>
              <a:t>Rear views of West Newton Street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EAF13E4-E61F-5D4D-9DEA-CE600DFD6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93" y="2444750"/>
            <a:ext cx="3843407" cy="420158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8D2FBAE-9018-2D42-A854-E0DE5D34D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" y="965328"/>
            <a:ext cx="6176965" cy="57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5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367</Words>
  <Application>Microsoft Office PowerPoint</Application>
  <PresentationFormat>Widescreen</PresentationFormat>
  <Paragraphs>59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Input and Support</vt:lpstr>
      <vt:lpstr>Why Are We Here Today?</vt:lpstr>
      <vt:lpstr>Rear Elevation</vt:lpstr>
      <vt:lpstr>Items to be removed</vt:lpstr>
      <vt:lpstr>Local Conditions and Surroundings</vt:lpstr>
      <vt:lpstr>Rear views of West Newton Street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Christy white</cp:lastModifiedBy>
  <cp:revision>14</cp:revision>
  <dcterms:modified xsi:type="dcterms:W3CDTF">2019-01-02T18:20:01Z</dcterms:modified>
</cp:coreProperties>
</file>