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3"/>
  </p:notesMasterIdLst>
  <p:sldIdLst>
    <p:sldId id="256" r:id="rId2"/>
    <p:sldId id="257" r:id="rId3"/>
    <p:sldId id="259" r:id="rId4"/>
    <p:sldId id="287" r:id="rId5"/>
    <p:sldId id="288" r:id="rId6"/>
    <p:sldId id="289" r:id="rId7"/>
    <p:sldId id="290" r:id="rId8"/>
    <p:sldId id="291" r:id="rId9"/>
    <p:sldId id="292" r:id="rId10"/>
    <p:sldId id="285" r:id="rId11"/>
    <p:sldId id="286" r:id="rId12"/>
  </p:sldIdLst>
  <p:sldSz cx="12188825" cy="6858000"/>
  <p:notesSz cx="7010400" cy="93726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8331" autoAdjust="0"/>
  </p:normalViewPr>
  <p:slideViewPr>
    <p:cSldViewPr snapToGrid="0" snapToObjects="1">
      <p:cViewPr>
        <p:scale>
          <a:sx n="99" d="100"/>
          <a:sy n="99" d="100"/>
        </p:scale>
        <p:origin x="-376" y="-28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702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702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93737" y="1171575"/>
            <a:ext cx="5622925" cy="31638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319" cy="36904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902343"/>
            <a:ext cx="3037839" cy="4702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839" cy="470256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8672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319" cy="36904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</p:spPr>
        <p:txBody>
          <a:bodyPr lIns="93600" tIns="46800" rIns="93600" bIns="468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39" y="4510564"/>
            <a:ext cx="5608200" cy="36906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970937" y="8902343"/>
            <a:ext cx="3037799" cy="470400"/>
          </a:xfrm>
          <a:prstGeom prst="rect">
            <a:avLst/>
          </a:prstGeom>
          <a:noFill/>
          <a:ln>
            <a:noFill/>
          </a:ln>
        </p:spPr>
        <p:txBody>
          <a:bodyPr lIns="93600" tIns="46800" rIns="936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subhead and cop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214312" y="180975"/>
            <a:ext cx="5891528" cy="18408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algn="l" rtl="0">
              <a:lnSpc>
                <a:spcPct val="120000"/>
              </a:lnSpc>
              <a:spcBef>
                <a:spcPts val="0"/>
              </a:spcBef>
              <a:buClr>
                <a:srgbClr val="69321E"/>
              </a:buClr>
              <a:buFont typeface="Arial"/>
              <a:buNone/>
              <a:defRPr sz="3000">
                <a:solidFill>
                  <a:srgbClr val="69321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0" rtl="0">
              <a:spcBef>
                <a:spcPts val="0"/>
              </a:spcBef>
              <a:buFont typeface="Times New Roman"/>
              <a:buNone/>
              <a:defRPr/>
            </a:lvl2pPr>
            <a:lvl3pPr marL="914400" lvl="2" indent="0" rtl="0">
              <a:spcBef>
                <a:spcPts val="0"/>
              </a:spcBef>
              <a:buFont typeface="Times New Roman"/>
              <a:buNone/>
              <a:defRPr/>
            </a:lvl3pPr>
            <a:lvl4pPr marL="1371600" lvl="3" indent="0" rtl="0">
              <a:spcBef>
                <a:spcPts val="0"/>
              </a:spcBef>
              <a:buFont typeface="Times New Roman"/>
              <a:buNone/>
              <a:defRPr/>
            </a:lvl4pPr>
            <a:lvl5pPr marL="1828800" lvl="4" indent="0" rtl="0">
              <a:spcBef>
                <a:spcPts val="0"/>
              </a:spcBef>
              <a:buFont typeface="Times New Roman"/>
              <a:buNone/>
              <a:defRPr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only small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pic" idx="2"/>
          </p:nvPr>
        </p:nvSpPr>
        <p:spPr>
          <a:xfrm>
            <a:off x="1289304" y="594360"/>
            <a:ext cx="9619488" cy="5358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title 2 image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11203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2"/>
          </p:nvPr>
        </p:nvSpPr>
        <p:spPr>
          <a:xfrm>
            <a:off x="6172200" y="1527048"/>
            <a:ext cx="5714999" cy="4727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5928092" cy="19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pic" idx="3"/>
          </p:nvPr>
        </p:nvSpPr>
        <p:spPr>
          <a:xfrm>
            <a:off x="301752" y="1527048"/>
            <a:ext cx="5714999" cy="4727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title 2 images captio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11203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pic" idx="2"/>
          </p:nvPr>
        </p:nvSpPr>
        <p:spPr>
          <a:xfrm>
            <a:off x="6172200" y="1527048"/>
            <a:ext cx="5714999" cy="3877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5928092" cy="19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pic" idx="3"/>
          </p:nvPr>
        </p:nvSpPr>
        <p:spPr>
          <a:xfrm>
            <a:off x="301752" y="1527048"/>
            <a:ext cx="5714999" cy="4498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6075428" y="5464791"/>
            <a:ext cx="5811771" cy="795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5"/>
          </p:nvPr>
        </p:nvSpPr>
        <p:spPr>
          <a:xfrm>
            <a:off x="199516" y="6091169"/>
            <a:ext cx="5817236" cy="168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subhead 2 images Title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10818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6172200" y="1527048"/>
            <a:ext cx="5714999" cy="44531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5928092" cy="19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3"/>
          </p:nvPr>
        </p:nvSpPr>
        <p:spPr>
          <a:xfrm>
            <a:off x="301752" y="1527048"/>
            <a:ext cx="5714999" cy="44531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199516" y="6073921"/>
            <a:ext cx="5786108" cy="168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0000"/>
              </a:lnSpc>
              <a:spcBef>
                <a:spcPts val="0"/>
              </a:spcBef>
              <a:buFont typeface="Arial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5"/>
          </p:nvPr>
        </p:nvSpPr>
        <p:spPr>
          <a:xfrm>
            <a:off x="6069567" y="6073921"/>
            <a:ext cx="5786108" cy="168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0000"/>
              </a:lnSpc>
              <a:spcBef>
                <a:spcPts val="0"/>
              </a:spcBef>
              <a:buFont typeface="Arial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subhead 2 images Titles top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10818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6172200" y="1792224"/>
            <a:ext cx="5714999" cy="44531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5928092" cy="19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3"/>
          </p:nvPr>
        </p:nvSpPr>
        <p:spPr>
          <a:xfrm>
            <a:off x="301752" y="1792224"/>
            <a:ext cx="5714999" cy="44531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4"/>
          </p:nvPr>
        </p:nvSpPr>
        <p:spPr>
          <a:xfrm>
            <a:off x="199516" y="1488563"/>
            <a:ext cx="5786108" cy="168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0000"/>
              </a:lnSpc>
              <a:spcBef>
                <a:spcPts val="0"/>
              </a:spcBef>
              <a:buFont typeface="Arial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5"/>
          </p:nvPr>
        </p:nvSpPr>
        <p:spPr>
          <a:xfrm>
            <a:off x="6069567" y="1488563"/>
            <a:ext cx="5786108" cy="168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0000"/>
              </a:lnSpc>
              <a:spcBef>
                <a:spcPts val="0"/>
              </a:spcBef>
              <a:buFont typeface="Arial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subhead 2 images Titles inside top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pic" idx="2"/>
          </p:nvPr>
        </p:nvSpPr>
        <p:spPr>
          <a:xfrm>
            <a:off x="6172200" y="1527048"/>
            <a:ext cx="5714999" cy="472744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3"/>
          </p:nvPr>
        </p:nvSpPr>
        <p:spPr>
          <a:xfrm>
            <a:off x="301752" y="1527048"/>
            <a:ext cx="5714999" cy="472744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5928092" cy="19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10818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4"/>
          </p:nvPr>
        </p:nvSpPr>
        <p:spPr>
          <a:xfrm>
            <a:off x="303420" y="1580924"/>
            <a:ext cx="5713330" cy="168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5"/>
          </p:nvPr>
        </p:nvSpPr>
        <p:spPr>
          <a:xfrm>
            <a:off x="6161928" y="1580924"/>
            <a:ext cx="5786108" cy="168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ug title 1 imag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588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304800" y="1202436"/>
            <a:ext cx="11582400" cy="50459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9049" cy="1920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title 1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795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pic" idx="2"/>
          </p:nvPr>
        </p:nvSpPr>
        <p:spPr>
          <a:xfrm>
            <a:off x="304800" y="1202436"/>
            <a:ext cx="11582400" cy="50459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9049" cy="1920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170596" y="147732"/>
            <a:ext cx="11882570" cy="62138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06666"/>
              </a:lnSpc>
              <a:spcBef>
                <a:spcPts val="0"/>
              </a:spcBef>
              <a:buClr>
                <a:srgbClr val="69321E"/>
              </a:buClr>
              <a:buFont typeface="Arial"/>
              <a:buNone/>
              <a:defRPr sz="4500">
                <a:solidFill>
                  <a:srgbClr val="69321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>
              <a:spcBef>
                <a:spcPts val="0"/>
              </a:spcBef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title Full Bleed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pic" idx="2"/>
          </p:nvPr>
        </p:nvSpPr>
        <p:spPr>
          <a:xfrm>
            <a:off x="0" y="0"/>
            <a:ext cx="12188824" cy="6555921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814" cy="588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9049" cy="1920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Font typeface="Arial"/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bullet lis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1282700" y="1544637"/>
            <a:ext cx="3759199" cy="3768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172200" y="241298"/>
            <a:ext cx="5714999" cy="60509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1752" lvl="0" indent="-219202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>
              <a:spcBef>
                <a:spcPts val="0"/>
              </a:spcBef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3"/>
          </p:nvPr>
        </p:nvSpPr>
        <p:spPr>
          <a:xfrm>
            <a:off x="213367" y="177800"/>
            <a:ext cx="5686219" cy="11128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1pPr>
            <a:lvl2pPr marL="457200" lvl="1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2pPr>
            <a:lvl3pPr marL="914400" lvl="2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3pPr>
            <a:lvl4pPr marL="1371600" lvl="3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4pPr>
            <a:lvl5pPr marL="1828800" lvl="4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4"/>
          </p:nvPr>
        </p:nvSpPr>
        <p:spPr>
          <a:xfrm>
            <a:off x="1201429" y="5359401"/>
            <a:ext cx="3840471" cy="54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List and imag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13367" y="177800"/>
            <a:ext cx="11673826" cy="988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1pPr>
            <a:lvl2pPr marL="457200" lvl="1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2pPr>
            <a:lvl3pPr marL="914400" lvl="2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3pPr>
            <a:lvl4pPr marL="1371600" lvl="3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4pPr>
            <a:lvl5pPr marL="1828800" lvl="4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101085" y="4991103"/>
            <a:ext cx="5786108" cy="54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6172200" y="1177290"/>
            <a:ext cx="5714995" cy="3768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213367" y="1176715"/>
            <a:ext cx="5714999" cy="51848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1752" lvl="0" indent="-219202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>
              <a:spcBef>
                <a:spcPts val="0"/>
              </a:spcBef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block and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>
            <a:off x="7144706" y="1260158"/>
            <a:ext cx="3759199" cy="3768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13368" y="177800"/>
            <a:ext cx="5912792" cy="11128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1pPr>
            <a:lvl2pPr marL="457200" lvl="1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2pPr>
            <a:lvl3pPr marL="914400" lvl="2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3pPr>
            <a:lvl4pPr marL="1371600" lvl="3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4pPr>
            <a:lvl5pPr marL="1828800" lvl="4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7063434" y="5074921"/>
            <a:ext cx="3939264" cy="543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0" lvl="1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203231" y="1160729"/>
            <a:ext cx="5922930" cy="5200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Clr>
                <a:srgbClr val="FF6220"/>
              </a:buClr>
              <a:buFont typeface="Times New Roman"/>
              <a:buNone/>
              <a:defRPr sz="2000" b="0" i="0">
                <a:solidFill>
                  <a:srgbClr val="FF622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lvl="1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2pPr>
            <a:lvl3pPr marL="914400" lvl="2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3pPr>
            <a:lvl4pPr marL="1371600" lvl="3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4pPr>
            <a:lvl5pPr marL="1828800" lvl="4" indent="0" rtl="0">
              <a:spcBef>
                <a:spcPts val="0"/>
              </a:spcBef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ug title on right image larg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5947813" cy="588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20000"/>
              </a:lnSpc>
              <a:spcBef>
                <a:spcPts val="0"/>
              </a:spcBef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pic" idx="2"/>
          </p:nvPr>
        </p:nvSpPr>
        <p:spPr>
          <a:xfrm>
            <a:off x="6172200" y="301752"/>
            <a:ext cx="5714999" cy="5943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5928092" cy="19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only larg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301752" y="301752"/>
            <a:ext cx="11579312" cy="5943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24680" y="6554146"/>
            <a:ext cx="12241360" cy="331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69321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12"/>
          <p:cNvSpPr txBox="1"/>
          <p:nvPr/>
        </p:nvSpPr>
        <p:spPr>
          <a:xfrm>
            <a:off x="4938925" y="6668912"/>
            <a:ext cx="1752600" cy="101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 smtClean="0">
                <a:solidFill>
                  <a:srgbClr val="FFFFFF"/>
                </a:solidFill>
              </a:rPr>
              <a:t>20 </a:t>
            </a:r>
            <a:r>
              <a:rPr lang="en-US" sz="1000" b="0" i="0" u="none" strike="noStrike" cap="none" dirty="0" err="1" smtClean="0">
                <a:solidFill>
                  <a:srgbClr val="FFFFFF"/>
                </a:solidFill>
              </a:rPr>
              <a:t>Follen</a:t>
            </a:r>
            <a:r>
              <a:rPr lang="en-US" sz="1000" b="0" i="0" u="none" strike="noStrike" cap="none" dirty="0" smtClean="0">
                <a:solidFill>
                  <a:srgbClr val="FFFFFF"/>
                </a:solidFill>
              </a:rPr>
              <a:t> St. Addition</a:t>
            </a:r>
            <a:endParaRPr lang="en-US" sz="10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11633200" y="6661149"/>
            <a:ext cx="254000" cy="952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"/>
          <p:cNvSpPr txBox="1"/>
          <p:nvPr userDrawn="1"/>
        </p:nvSpPr>
        <p:spPr>
          <a:xfrm>
            <a:off x="137208" y="6660451"/>
            <a:ext cx="1752600" cy="101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 smtClean="0">
                <a:solidFill>
                  <a:srgbClr val="FFFFFF"/>
                </a:solidFill>
                <a:latin typeface="Arial"/>
                <a:ea typeface="Times New Roman"/>
                <a:cs typeface="Arial"/>
                <a:sym typeface="Times New Roman"/>
              </a:rPr>
              <a:t>February</a:t>
            </a:r>
            <a:r>
              <a:rPr lang="en-US" sz="1000" b="0" i="0" u="none" strike="noStrike" cap="none" baseline="0" dirty="0" smtClean="0">
                <a:solidFill>
                  <a:srgbClr val="FFFFFF"/>
                </a:solidFill>
                <a:latin typeface="Arial"/>
                <a:ea typeface="Times New Roman"/>
                <a:cs typeface="Arial"/>
                <a:sym typeface="Times New Roman"/>
              </a:rPr>
              <a:t> 20, 2019</a:t>
            </a:r>
            <a:endParaRPr lang="en-US" sz="1000" b="0" i="0" u="none" strike="noStrike" cap="none" dirty="0">
              <a:solidFill>
                <a:srgbClr val="FFFFFF"/>
              </a:solidFill>
              <a:latin typeface="Arial"/>
              <a:ea typeface="Times New Roman"/>
              <a:cs typeface="Arial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4642" y="285583"/>
            <a:ext cx="7772400" cy="67694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000" b="1" dirty="0" smtClean="0"/>
              <a:t>20 </a:t>
            </a:r>
            <a:r>
              <a:rPr lang="en-US" sz="4000" b="1" dirty="0" err="1" smtClean="0"/>
              <a:t>Follen</a:t>
            </a:r>
            <a:r>
              <a:rPr lang="en-US" sz="4000" b="1" dirty="0" smtClean="0"/>
              <a:t> Street </a:t>
            </a:r>
            <a:endParaRPr lang="en-US" sz="40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44642" y="838203"/>
            <a:ext cx="52324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321E"/>
              </a:buClr>
              <a:buFont typeface="Arial"/>
              <a:buNone/>
              <a:defRPr sz="3000" b="0" i="0" u="none" strike="noStrike" cap="none">
                <a:solidFill>
                  <a:srgbClr val="69321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St. </a:t>
            </a:r>
            <a:r>
              <a:rPr lang="en-US" sz="2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Botolph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Historical Commission Review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2019-1-20_20 FOLLEN ST. REJECTION SET (1) 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4164" r="57284" b="55556"/>
          <a:stretch/>
        </p:blipFill>
        <p:spPr>
          <a:xfrm>
            <a:off x="387689" y="1615828"/>
            <a:ext cx="5882186" cy="4468615"/>
          </a:xfrm>
          <a:prstGeom prst="rect">
            <a:avLst/>
          </a:prstGeom>
        </p:spPr>
      </p:pic>
      <p:pic>
        <p:nvPicPr>
          <p:cNvPr id="7" name="Picture 6" descr="2019-1-20_20 FOLLEN ST. REJECTION SET (1) 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6" t="17958" r="14516" b="54913"/>
          <a:stretch/>
        </p:blipFill>
        <p:spPr>
          <a:xfrm>
            <a:off x="7693116" y="999267"/>
            <a:ext cx="4058238" cy="54618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214312" y="180975"/>
            <a:ext cx="8794800" cy="184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69321E"/>
              </a:buClr>
              <a:buSzPct val="25000"/>
              <a:buFont typeface="Arial"/>
              <a:buNone/>
            </a:pPr>
            <a:r>
              <a:rPr lang="en-US" b="1" dirty="0">
                <a:solidFill>
                  <a:srgbClr val="404040"/>
                </a:solidFill>
              </a:rP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7" name="Shape 367"/>
          <p:cNvCxnSpPr/>
          <p:nvPr/>
        </p:nvCxnSpPr>
        <p:spPr>
          <a:xfrm rot="10800000" flipH="1">
            <a:off x="98100" y="115975"/>
            <a:ext cx="12012599" cy="6331799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8" name="Shape 368"/>
          <p:cNvCxnSpPr/>
          <p:nvPr/>
        </p:nvCxnSpPr>
        <p:spPr>
          <a:xfrm>
            <a:off x="115925" y="115925"/>
            <a:ext cx="11985900" cy="6340800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69" name="Shape 369"/>
          <p:cNvSpPr/>
          <p:nvPr/>
        </p:nvSpPr>
        <p:spPr>
          <a:xfrm>
            <a:off x="-19050" y="0"/>
            <a:ext cx="12249299" cy="6858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795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/>
              <a:t>Contents</a:t>
            </a:r>
            <a:endParaRPr lang="en-US"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244107" y="1100837"/>
            <a:ext cx="9109499" cy="535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r>
              <a:rPr lang="en-US" sz="1600" b="1" dirty="0" smtClean="0">
                <a:solidFill>
                  <a:srgbClr val="6A331F"/>
                </a:solidFill>
              </a:rPr>
              <a:t>Existing Conditions</a:t>
            </a: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endParaRPr lang="en-US"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r>
              <a:rPr lang="en-US" sz="1600" b="1" dirty="0" smtClean="0">
                <a:solidFill>
                  <a:srgbClr val="6A331F"/>
                </a:solidFill>
              </a:rPr>
              <a:t>Proposed Plan // Elevations</a:t>
            </a: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endParaRPr lang="en-US"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r>
              <a:rPr lang="en-US" sz="1600" b="1" dirty="0" smtClean="0">
                <a:solidFill>
                  <a:srgbClr val="6A331F"/>
                </a:solidFill>
              </a:rPr>
              <a:t>Section // View from the Street</a:t>
            </a: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endParaRPr lang="en-US"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endParaRPr lang="en-US" sz="1600" b="1" dirty="0" smtClean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endParaRPr lang="en-US"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SzPct val="25000"/>
              <a:buFont typeface="Arial"/>
              <a:buNone/>
            </a:pPr>
            <a:endParaRPr lang="en-US"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Font typeface="Arial"/>
              <a:buNone/>
            </a:pPr>
            <a:endParaRPr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Font typeface="Arial"/>
              <a:buNone/>
            </a:pPr>
            <a:endParaRPr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Font typeface="Arial"/>
              <a:buNone/>
            </a:pPr>
            <a:endParaRPr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0"/>
              </a:spcBef>
              <a:buClr>
                <a:srgbClr val="6A331F"/>
              </a:buClr>
              <a:buFont typeface="Arial"/>
              <a:buNone/>
            </a:pPr>
            <a:endParaRPr sz="1600" b="1" dirty="0">
              <a:solidFill>
                <a:srgbClr val="6A331F"/>
              </a:solidFill>
            </a:endParaRPr>
          </a:p>
          <a:p>
            <a:pPr marL="0" marR="0" lvl="0" indent="0" algn="l" rtl="0">
              <a:spcBef>
                <a:spcPts val="320"/>
              </a:spcBef>
              <a:buClr>
                <a:srgbClr val="6A331F"/>
              </a:buClr>
              <a:buFont typeface="Arial"/>
              <a:buNone/>
            </a:pPr>
            <a:endParaRPr sz="1600" b="1" dirty="0">
              <a:solidFill>
                <a:srgbClr val="6A331F"/>
              </a:solidFill>
            </a:endParaRPr>
          </a:p>
          <a:p>
            <a:pPr marL="0" marR="0" lvl="0" indent="0" algn="l" rtl="0">
              <a:spcBef>
                <a:spcPts val="320"/>
              </a:spcBef>
              <a:buClr>
                <a:srgbClr val="6A331F"/>
              </a:buClr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</a:pPr>
            <a:endParaRPr sz="1600" b="1" i="0" u="none" strike="noStrike" cap="none" dirty="0">
              <a:solidFill>
                <a:srgbClr val="6A331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20"/>
              </a:spcBef>
              <a:buClr>
                <a:srgbClr val="6A331F"/>
              </a:buClr>
              <a:buFont typeface="Arial"/>
              <a:buNone/>
            </a:pPr>
            <a:endParaRPr sz="1600" b="1" dirty="0">
              <a:solidFill>
                <a:srgbClr val="6A331F"/>
              </a:solidFill>
            </a:endParaRPr>
          </a:p>
          <a:p>
            <a:pPr lvl="0" rtl="0">
              <a:spcBef>
                <a:spcPts val="32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L="0" marR="0" lvl="0" indent="0" algn="l" rtl="0">
              <a:spcBef>
                <a:spcPts val="320"/>
              </a:spcBef>
              <a:buClr>
                <a:srgbClr val="000000"/>
              </a:buClr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</a:pPr>
            <a:endParaRPr sz="1600" b="1" i="0" u="none" strike="noStrike" cap="none" dirty="0">
              <a:solidFill>
                <a:srgbClr val="6A331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2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L="0" marR="0" lvl="0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58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Existing Roof Plan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15166" r="55707" b="35704"/>
          <a:stretch/>
        </p:blipFill>
        <p:spPr>
          <a:xfrm>
            <a:off x="6613106" y="995616"/>
            <a:ext cx="4728024" cy="4904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107" y="2435063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40074" y="2586257"/>
            <a:ext cx="5157118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4107" y="4102662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22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wood fence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45014" y="4253856"/>
            <a:ext cx="7697193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4107" y="1986094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rooftop shed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847326" y="2137288"/>
            <a:ext cx="6273212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4107" y="3153406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head house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847326" y="3304600"/>
            <a:ext cx="6273212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4107" y="3538236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22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rooftop structure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103899" y="3689430"/>
            <a:ext cx="7979423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58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Existing </a:t>
            </a:r>
            <a:br>
              <a:rPr lang="en-US" dirty="0" smtClean="0">
                <a:solidFill>
                  <a:schemeClr val="dk1"/>
                </a:solidFill>
              </a:rPr>
            </a:br>
            <a:r>
              <a:rPr lang="en-US" dirty="0" smtClean="0">
                <a:solidFill>
                  <a:schemeClr val="dk1"/>
                </a:solidFill>
              </a:rPr>
              <a:t>Elevations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3" name="Picture 2" descr="2019-1-20_20 FOLLEN ST. REJECTION SET (1) 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5" t="9058" r="23505" b="35230"/>
          <a:stretch/>
        </p:blipFill>
        <p:spPr>
          <a:xfrm>
            <a:off x="8383408" y="409711"/>
            <a:ext cx="3342906" cy="5540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48038" y="187758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2168" y="6046913"/>
            <a:ext cx="120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483264" y="6046913"/>
            <a:ext cx="120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Rear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133480" y="409711"/>
            <a:ext cx="4327435" cy="5540561"/>
            <a:chOff x="3133480" y="409711"/>
            <a:chExt cx="4327435" cy="5540561"/>
          </a:xfrm>
        </p:grpSpPr>
        <p:pic>
          <p:nvPicPr>
            <p:cNvPr id="7" name="Picture 6" descr="2019-1-20_20 FOLLEN ST. REJECTION SET (1) 5.jpg"/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6" t="9058" r="63794" b="35230"/>
            <a:stretch/>
          </p:blipFill>
          <p:spPr>
            <a:xfrm>
              <a:off x="3133480" y="409711"/>
              <a:ext cx="4327435" cy="554056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3" t="22148" r="66540" b="55170"/>
            <a:stretch/>
          </p:blipFill>
          <p:spPr>
            <a:xfrm>
              <a:off x="5878821" y="1702443"/>
              <a:ext cx="1178057" cy="226443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44107" y="1986094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headhouse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47326" y="2132353"/>
            <a:ext cx="2283501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30827" y="995616"/>
            <a:ext cx="1281341" cy="1141672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4107" y="3204448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rooftop shed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847326" y="3350707"/>
            <a:ext cx="2283501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130827" y="1154491"/>
            <a:ext cx="6553375" cy="2201151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4107" y="4038733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18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Straight Connector 21"/>
          <p:cNvCxnSpPr>
            <a:stCxn id="21" idx="3"/>
          </p:cNvCxnSpPr>
          <p:nvPr/>
        </p:nvCxnSpPr>
        <p:spPr>
          <a:xfrm>
            <a:off x="2540074" y="4169538"/>
            <a:ext cx="1590753" cy="15454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30827" y="1257113"/>
            <a:ext cx="7004445" cy="2932815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9100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58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Proposed 4</a:t>
            </a:r>
            <a:r>
              <a:rPr lang="en-US" baseline="30000" dirty="0" smtClean="0">
                <a:solidFill>
                  <a:schemeClr val="dk1"/>
                </a:solidFill>
              </a:rPr>
              <a:t>th</a:t>
            </a:r>
            <a:r>
              <a:rPr lang="en-US" dirty="0" smtClean="0">
                <a:solidFill>
                  <a:schemeClr val="dk1"/>
                </a:solidFill>
              </a:rPr>
              <a:t> Floor Plan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15166" r="17351" b="35704"/>
          <a:stretch/>
        </p:blipFill>
        <p:spPr>
          <a:xfrm>
            <a:off x="6623576" y="998596"/>
            <a:ext cx="4728024" cy="4904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107" y="2435063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40074" y="2586257"/>
            <a:ext cx="5157118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4107" y="3538236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22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rooftop structure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103899" y="3689430"/>
            <a:ext cx="7979423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4107" y="5757336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Railing to align with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railing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14" idx="3"/>
          </p:cNvCxnSpPr>
          <p:nvPr/>
        </p:nvCxnSpPr>
        <p:spPr>
          <a:xfrm>
            <a:off x="2540074" y="5972780"/>
            <a:ext cx="3964054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04128" y="5028452"/>
            <a:ext cx="1513781" cy="944328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18360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58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Proposed</a:t>
            </a:r>
            <a:br>
              <a:rPr lang="en-US" dirty="0" smtClean="0">
                <a:solidFill>
                  <a:schemeClr val="dk1"/>
                </a:solidFill>
              </a:rPr>
            </a:br>
            <a:r>
              <a:rPr lang="en-US" dirty="0" smtClean="0">
                <a:solidFill>
                  <a:schemeClr val="dk1"/>
                </a:solidFill>
              </a:rPr>
              <a:t>Elevations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2168" y="6046913"/>
            <a:ext cx="120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483264" y="6046913"/>
            <a:ext cx="120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Rear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7" t="6669" r="20228" b="34169"/>
          <a:stretch/>
        </p:blipFill>
        <p:spPr>
          <a:xfrm>
            <a:off x="8305800" y="194451"/>
            <a:ext cx="3883025" cy="5833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7764" r="58159" b="35988"/>
          <a:stretch/>
        </p:blipFill>
        <p:spPr>
          <a:xfrm>
            <a:off x="3128688" y="300518"/>
            <a:ext cx="5147811" cy="554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44107" y="1986094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Copper siding to match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cladding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68043" y="2132353"/>
            <a:ext cx="1962784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30827" y="1257113"/>
            <a:ext cx="1167407" cy="880175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4107" y="3204448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Overall height to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347644" y="3350707"/>
            <a:ext cx="1783183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30827" y="731178"/>
            <a:ext cx="5490664" cy="2624465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107" y="4038733"/>
            <a:ext cx="229596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18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40074" y="4169538"/>
            <a:ext cx="1590753" cy="15454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0827" y="1257113"/>
            <a:ext cx="7004445" cy="2932815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4107" y="2488779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Eave height to match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540074" y="2635038"/>
            <a:ext cx="1590753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30827" y="1090353"/>
            <a:ext cx="1706211" cy="1549623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3911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0284" y="904436"/>
            <a:ext cx="11173154" cy="5460199"/>
            <a:chOff x="410284" y="904436"/>
            <a:chExt cx="11173154" cy="5460199"/>
          </a:xfrm>
        </p:grpSpPr>
        <p:pic>
          <p:nvPicPr>
            <p:cNvPr id="5" name="Picture 4" descr="2019-1-20_20 FOLLEN ST. REJECTION SET (1) 3.tiff"/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3" t="16459" r="12119" b="24270"/>
            <a:stretch/>
          </p:blipFill>
          <p:spPr>
            <a:xfrm>
              <a:off x="410284" y="904436"/>
              <a:ext cx="11173154" cy="54601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13" t="55259" r="15652" b="37016"/>
            <a:stretch/>
          </p:blipFill>
          <p:spPr>
            <a:xfrm>
              <a:off x="10718940" y="4521818"/>
              <a:ext cx="350364" cy="711668"/>
            </a:xfrm>
            <a:prstGeom prst="rect">
              <a:avLst/>
            </a:prstGeom>
          </p:spPr>
        </p:pic>
      </p:grp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58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Existing Section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245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15245" r="11426" b="24985"/>
          <a:stretch/>
        </p:blipFill>
        <p:spPr>
          <a:xfrm>
            <a:off x="215079" y="835561"/>
            <a:ext cx="11438215" cy="5506278"/>
          </a:xfrm>
          <a:prstGeom prst="rect">
            <a:avLst/>
          </a:prstGeom>
        </p:spPr>
      </p:pic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58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Proposed Section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41654" y="211015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60021" y="564729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Overall height to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60021" y="1385390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Eave height to match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52178" y="687744"/>
            <a:ext cx="3707843" cy="15454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976883" y="687744"/>
            <a:ext cx="1475295" cy="697646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52178" y="1521544"/>
            <a:ext cx="3707843" cy="15454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13057" y="1521544"/>
            <a:ext cx="1039122" cy="133227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60021" y="2202487"/>
            <a:ext cx="22959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Guardrail to align with and match 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850501" y="2339520"/>
            <a:ext cx="2309520" cy="9626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452178" y="2110154"/>
            <a:ext cx="1398323" cy="229366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65719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24386" y="406717"/>
            <a:ext cx="11662799" cy="58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View from the Street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44107" y="213678"/>
            <a:ext cx="6368999" cy="1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St. </a:t>
            </a:r>
            <a:r>
              <a:rPr lang="en-US" dirty="0" err="1" smtClean="0">
                <a:solidFill>
                  <a:schemeClr val="dk1"/>
                </a:solidFill>
              </a:rPr>
              <a:t>Botolph</a:t>
            </a:r>
            <a:r>
              <a:rPr lang="en-US" dirty="0" smtClean="0">
                <a:solidFill>
                  <a:schemeClr val="dk1"/>
                </a:solidFill>
              </a:rPr>
              <a:t> Historical Commission Review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4" name="Picture 3" descr="2019-1-20_20 FOLLEN ST. REJECTION SET (1) 5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73300" r="65306" b="7997"/>
          <a:stretch/>
        </p:blipFill>
        <p:spPr>
          <a:xfrm>
            <a:off x="525974" y="2110786"/>
            <a:ext cx="5350810" cy="3918225"/>
          </a:xfrm>
          <a:prstGeom prst="rect">
            <a:avLst/>
          </a:prstGeom>
        </p:spPr>
      </p:pic>
      <p:pic>
        <p:nvPicPr>
          <p:cNvPr id="5" name="Picture 4" descr="2019-1-20_20 FOLLEN ST. REJECTION SET (1) 5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4" t="73300" r="29445" b="7997"/>
          <a:stretch/>
        </p:blipFill>
        <p:spPr>
          <a:xfrm>
            <a:off x="7479106" y="2110788"/>
            <a:ext cx="3296963" cy="3918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2691" y="6149537"/>
            <a:ext cx="120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508288" y="6149537"/>
            <a:ext cx="120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460370" y="1077745"/>
            <a:ext cx="193865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 Addition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Straight Connector 2"/>
          <p:cNvCxnSpPr>
            <a:stCxn id="8" idx="2"/>
          </p:cNvCxnSpPr>
          <p:nvPr/>
        </p:nvCxnSpPr>
        <p:spPr>
          <a:xfrm>
            <a:off x="10429696" y="1339355"/>
            <a:ext cx="7176" cy="7227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26508" y="1421677"/>
            <a:ext cx="193865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ooftop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hed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>
            <a:off x="9595834" y="1683287"/>
            <a:ext cx="7176" cy="7227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7658" y="1083111"/>
            <a:ext cx="161641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Follen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St. addition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minimally visible from street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14" idx="2"/>
          </p:cNvCxnSpPr>
          <p:nvPr/>
        </p:nvCxnSpPr>
        <p:spPr>
          <a:xfrm>
            <a:off x="1585864" y="1683275"/>
            <a:ext cx="0" cy="548741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85357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237</Words>
  <Application>Microsoft Macintosh PowerPoint</Application>
  <PresentationFormat>Custom</PresentationFormat>
  <Paragraphs>78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Contents</vt:lpstr>
      <vt:lpstr>Existing Roof Plan</vt:lpstr>
      <vt:lpstr>Existing  Elevations</vt:lpstr>
      <vt:lpstr>Proposed 4th Floor Plan</vt:lpstr>
      <vt:lpstr>Proposed Elevations</vt:lpstr>
      <vt:lpstr>Existing Section</vt:lpstr>
      <vt:lpstr>Proposed Section</vt:lpstr>
      <vt:lpstr>View from the Street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Charlotte Lipschitz</cp:lastModifiedBy>
  <cp:revision>12</cp:revision>
  <dcterms:modified xsi:type="dcterms:W3CDTF">2019-02-17T15:07:32Z</dcterms:modified>
</cp:coreProperties>
</file>