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7019925" cy="9305925"/>
  <p:embeddedFontLst>
    <p:embeddedFont>
      <p:font typeface="Tahom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regular.fntdata"/><Relationship Id="rId10" Type="http://schemas.openxmlformats.org/officeDocument/2006/relationships/slide" Target="slides/slide5.xml"/><Relationship Id="rId12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41650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6687" y="0"/>
            <a:ext cx="3041650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39200"/>
            <a:ext cx="3041650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6687" y="8839200"/>
            <a:ext cx="3041650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84275" y="698500"/>
            <a:ext cx="4651375" cy="3489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4800600" y="2209800"/>
            <a:ext cx="5715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609600" y="228600"/>
            <a:ext cx="5715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2514600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44169" lvl="1" marL="9144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indent="-311150" lvl="4" marL="22860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indent="-311150" lvl="5" marL="27432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indent="-311150" lvl="6" marL="3200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indent="-311150" lvl="7" marL="3657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indent="-311150" lvl="8" marL="4114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416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type="ctrTitle"/>
          </p:nvPr>
        </p:nvSpPr>
        <p:spPr>
          <a:xfrm>
            <a:off x="165250" y="2362200"/>
            <a:ext cx="8742000" cy="156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lang="en-US" sz="2600"/>
              <a:t> </a:t>
            </a:r>
            <a:r>
              <a:rPr lang="en-US" sz="2600"/>
              <a:t> </a:t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lang="en-US" sz="2600"/>
              <a:t>Covid-19’s Mental Health Impact: </a:t>
            </a:r>
            <a:endParaRPr b="1"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2600"/>
              <a:t> “This is an unprecedented event  for the majority of people. It is </a:t>
            </a:r>
            <a:r>
              <a:rPr lang="en-US" sz="2600"/>
              <a:t>certainly</a:t>
            </a:r>
            <a:r>
              <a:rPr lang="en-US" sz="2600"/>
              <a:t> reasonable to expect the risk of suicide increasing secondary to the economic social fallout”. </a:t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2600"/>
              <a:t>Feeling emotionally </a:t>
            </a:r>
            <a:r>
              <a:rPr lang="en-US" sz="2400"/>
              <a:t>distressed, </a:t>
            </a:r>
            <a:r>
              <a:rPr lang="en-US" sz="2400"/>
              <a:t>anxious</a:t>
            </a:r>
            <a:r>
              <a:rPr lang="en-US" sz="2400"/>
              <a:t>, confused, overwhelmed or powerless is common during an infectious disease outbreak, especially in face of a virus with </a:t>
            </a:r>
            <a:r>
              <a:rPr lang="en-US" sz="2400"/>
              <a:t>which</a:t>
            </a:r>
            <a:r>
              <a:rPr lang="en-US" sz="2400"/>
              <a:t> the general public may be unfamiliar. These </a:t>
            </a:r>
            <a:r>
              <a:rPr lang="en-US" sz="2400"/>
              <a:t>feelings</a:t>
            </a:r>
            <a:r>
              <a:rPr lang="en-US" sz="2400"/>
              <a:t> can </a:t>
            </a:r>
            <a:r>
              <a:rPr lang="en-US" sz="2400"/>
              <a:t>occur</a:t>
            </a:r>
            <a:r>
              <a:rPr lang="en-US" sz="2400"/>
              <a:t> even if you are not at high risk of getting sick and can be risk factors to suicide. 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2600"/>
              <a:t>     </a:t>
            </a:r>
            <a:endParaRPr sz="2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sz="2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t/>
            </a:r>
            <a:endParaRPr b="1"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481975" y="5957375"/>
            <a:ext cx="6400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851050" y="267150"/>
            <a:ext cx="7370400" cy="8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Suicide Prevention</a:t>
            </a:r>
            <a:endParaRPr b="1" sz="44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710150" y="6296150"/>
            <a:ext cx="2544900" cy="1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50625" y="6200650"/>
            <a:ext cx="5602200" cy="3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Journal of the American Medical Association  (JAMA)  </a:t>
            </a:r>
            <a:endParaRPr sz="12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457200" y="1201750"/>
            <a:ext cx="8229600" cy="43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❖"/>
            </a:pPr>
            <a:r>
              <a:rPr lang="en-US" sz="2000"/>
              <a:t>During March 2020 the Disaster Distress Helpline saw 338% increase in call volume compared owith February 2020.  </a:t>
            </a:r>
            <a:endParaRPr sz="2000"/>
          </a:p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/>
          </a:p>
          <a:p>
            <a:pPr indent="-609600" lvl="0" marL="609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i="0" lang="en-US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Suicide in the U.S.</a:t>
            </a:r>
            <a:endParaRPr b="1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ahoma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13.5 % of all Americans reported a history of suicidal ideation or thinking. 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ahoma"/>
              <a:buChar char="❖"/>
            </a:pPr>
            <a:r>
              <a:rPr lang="en-US" sz="2200"/>
              <a:t> 3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.9 % actually made a suicide plan that included a definite time, place and method.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ahoma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4.6 % reported actual suicide attempts.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ahoma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50 % of those who attempted suicide made a “serious” attempt. </a:t>
            </a:r>
            <a:endParaRPr sz="2200"/>
          </a:p>
          <a:p>
            <a:pPr indent="-60960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60350" lvl="0" marL="342900" rtl="0" algn="l"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4"/>
          <p:cNvSpPr txBox="1"/>
          <p:nvPr>
            <p:ph type="title"/>
          </p:nvPr>
        </p:nvSpPr>
        <p:spPr>
          <a:xfrm>
            <a:off x="914400" y="-152400"/>
            <a:ext cx="7620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0" i="0" lang="en-US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b="1" i="0" lang="en-US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Brief overview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280925" y="304800"/>
            <a:ext cx="8725200" cy="6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1" lang="en-US" sz="3800"/>
              <a:t>S</a:t>
            </a:r>
            <a:r>
              <a:rPr b="1" i="0" lang="en-US" sz="3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uicide and African </a:t>
            </a:r>
            <a:r>
              <a:rPr b="1" lang="en-US" sz="3800"/>
              <a:t>A</a:t>
            </a:r>
            <a:r>
              <a:rPr b="1" i="0" lang="en-US" sz="3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merican </a:t>
            </a:r>
            <a:r>
              <a:rPr b="1" lang="en-US" sz="3800"/>
              <a:t>M</a:t>
            </a:r>
            <a:r>
              <a:rPr b="1" i="0" lang="en-US" sz="3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en </a:t>
            </a:r>
            <a:r>
              <a:rPr b="0" i="0" lang="en-US" sz="4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0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0" i="0" sz="44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6675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African American men have death rates that are twice as those for women for suicide, cirrhosis of the liver and homicide	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66675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From 1980-1995, the suicide rate </a:t>
            </a:r>
            <a:r>
              <a:rPr lang="en-US" sz="2200"/>
              <a:t>of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African Americans male youth (ages 15-19) increased by 146%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/>
              <a:t> </a:t>
            </a:r>
            <a:endParaRPr sz="2000"/>
          </a:p>
          <a:p>
            <a:pPr indent="-66675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Noto Sans Symbols"/>
              <a:buChar char="❖"/>
            </a:pP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When mental disorders are no</a:t>
            </a:r>
            <a:r>
              <a:rPr lang="en-US" sz="2200"/>
              <a:t>t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treated, African </a:t>
            </a:r>
            <a:r>
              <a:rPr lang="en-US" sz="2200"/>
              <a:t>American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men are more vulnerable to incarceration, homelessness, substance abuse, homicide and suicide</a:t>
            </a:r>
            <a:endParaRPr b="0" i="0" sz="22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609600" lvl="0" marL="609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rPr b="0" i="0" lang="en-US" sz="20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   </a:t>
            </a:r>
            <a:r>
              <a:rPr b="0" i="0" lang="en-US" sz="1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www.communityvoices.org</a:t>
            </a:r>
            <a:endParaRPr b="0" i="0" sz="20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60350" lvl="0" marL="342900" rtl="0" algn="l">
              <a:spcBef>
                <a:spcPts val="4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2" name="Google Shape;112;p16"/>
          <p:cNvSpPr txBox="1"/>
          <p:nvPr>
            <p:ph type="title"/>
          </p:nvPr>
        </p:nvSpPr>
        <p:spPr>
          <a:xfrm>
            <a:off x="644500" y="0"/>
            <a:ext cx="8181000" cy="16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br>
              <a:rPr b="1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1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Myths and Misinformation</a:t>
            </a:r>
            <a:r>
              <a:rPr b="1" i="0" lang="en-US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br>
              <a:rPr b="1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389250" y="1487400"/>
            <a:ext cx="8436300" cy="53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Myth:</a:t>
            </a:r>
            <a:r>
              <a:rPr b="0" i="0" lang="en-US" sz="26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He/she really wouldn't commit suicide because…</a:t>
            </a:r>
            <a:endParaRPr b="0" i="0" sz="220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00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Tahoma"/>
              <a:buChar char="❖"/>
            </a:pPr>
            <a:r>
              <a:rPr lang="en-US" sz="2200">
                <a:solidFill>
                  <a:srgbClr val="FFFF00"/>
                </a:solidFill>
              </a:rPr>
              <a:t>H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 just made plans for a vacation</a:t>
            </a:r>
            <a:endParaRPr sz="2200"/>
          </a:p>
          <a:p>
            <a:pPr indent="-3683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200"/>
              <a:buFont typeface="Tahoma"/>
              <a:buChar char="❖"/>
            </a:pPr>
            <a:r>
              <a:rPr lang="en-US" sz="2200">
                <a:solidFill>
                  <a:srgbClr val="FFFF00"/>
                </a:solidFill>
              </a:rPr>
              <a:t>S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he has young children at home</a:t>
            </a:r>
            <a:endParaRPr sz="2200"/>
          </a:p>
          <a:p>
            <a:pPr indent="-3683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200"/>
              <a:buFont typeface="Tahoma"/>
              <a:buChar char="❖"/>
            </a:pPr>
            <a:r>
              <a:rPr lang="en-US" sz="2200">
                <a:solidFill>
                  <a:srgbClr val="FFFF00"/>
                </a:solidFill>
              </a:rPr>
              <a:t>S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he made a verbal or written promise </a:t>
            </a:r>
            <a:endParaRPr sz="2200"/>
          </a:p>
          <a:p>
            <a:pPr indent="-3683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200"/>
              <a:buFont typeface="Tahoma"/>
              <a:buChar char="❖"/>
            </a:pPr>
            <a:r>
              <a:rPr lang="en-US" sz="2200">
                <a:solidFill>
                  <a:srgbClr val="FFFF00"/>
                </a:solidFill>
              </a:rPr>
              <a:t>S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he knows how dearly her family loves her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200"/>
          </a:p>
          <a:p>
            <a:pPr indent="-3683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200"/>
              <a:buFont typeface="Tahoma"/>
              <a:buChar char="❖"/>
            </a:pPr>
            <a:r>
              <a:rPr lang="en-US" sz="2200">
                <a:solidFill>
                  <a:srgbClr val="FFFF00"/>
                </a:solidFill>
              </a:rPr>
              <a:t>H</a:t>
            </a: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 is Christian and suicide is a sin </a:t>
            </a:r>
            <a:endParaRPr b="0" i="0" sz="220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FFFF"/>
                </a:solidFill>
              </a:rPr>
              <a:t>Reality: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00"/>
              </a:solidFill>
            </a:endParaRPr>
          </a:p>
          <a:p>
            <a:pPr indent="-368300" lvl="0" marL="4572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200"/>
              <a:buFont typeface="Tahoma"/>
              <a:buChar char="❖"/>
            </a:pPr>
            <a:r>
              <a:rPr b="0" i="0" lang="en-US" sz="22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The intent to die can override any rational thinking. “No Harm” or “No Suicide” contracts have been shown to be ineffective from a clinical and management perspective. A person experiencing suicidal ideation or intent must be taken seriously and referred to a clinical provider who can further evaluate their condition and provide treatment as appropriate.</a:t>
            </a:r>
            <a:r>
              <a:rPr b="0" i="0" lang="en-US" sz="2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9" name="Google Shape;119;p17"/>
          <p:cNvSpPr txBox="1"/>
          <p:nvPr>
            <p:ph type="title"/>
          </p:nvPr>
        </p:nvSpPr>
        <p:spPr>
          <a:xfrm>
            <a:off x="1219200" y="228600"/>
            <a:ext cx="7391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62000" lvl="0" marL="76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b="1" i="0" lang="en-US" sz="4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br>
              <a:rPr b="0" i="0" lang="en-US" sz="40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280925" y="1066800"/>
            <a:ext cx="85437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400"/>
              <a:buFont typeface="Tahoma"/>
              <a:buChar char="❖"/>
            </a:pPr>
            <a:r>
              <a:rPr b="0" i="0" lang="en-US" sz="340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The acronym “SAVE” summarizes the steps needed to take an active and valuable role in suicide prevention.</a:t>
            </a:r>
            <a:r>
              <a:rPr b="0" i="0" lang="en-US" sz="3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0" i="0" sz="34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ahoma"/>
              <a:buChar char="❖"/>
            </a:pPr>
            <a:r>
              <a:rPr b="1" i="0" lang="en-US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</a:t>
            </a:r>
            <a:r>
              <a:rPr b="0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igns of suicidal thinking</a:t>
            </a:r>
            <a:endParaRPr b="1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ahoma"/>
              <a:buChar char="❖"/>
            </a:pPr>
            <a:r>
              <a:rPr b="1" i="0" lang="en-US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</a:t>
            </a:r>
            <a:r>
              <a:rPr b="0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sk questions</a:t>
            </a:r>
            <a:endParaRPr b="1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ahoma"/>
              <a:buChar char="❖"/>
            </a:pPr>
            <a:r>
              <a:rPr b="1" i="0" lang="en-US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V</a:t>
            </a:r>
            <a:r>
              <a:rPr b="0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alidate the person’s experience</a:t>
            </a:r>
            <a:endParaRPr b="1" i="0" u="none">
              <a:solidFill>
                <a:srgbClr val="FFFF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Tahoma"/>
              <a:buChar char="❖"/>
            </a:pPr>
            <a:r>
              <a:rPr b="1" i="0" lang="en-US" u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b="0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ncourage treatment and </a:t>
            </a:r>
            <a:r>
              <a:rPr b="1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b="0" i="0" lang="en-US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xpedite getting help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2133600" y="76200"/>
            <a:ext cx="52578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ahoma"/>
              <a:buNone/>
            </a:pPr>
            <a:br>
              <a:rPr b="1" i="0" lang="en-US" sz="18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1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4400" u="none" cap="none" strike="noStrik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 S.A.V.E.</a:t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