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143500" cx="9144000"/>
  <p:notesSz cx="6858000" cy="9144000"/>
  <p:embeddedFontLst>
    <p:embeddedFont>
      <p:font typeface="Proxima Nova"/>
      <p:regular r:id="rId20"/>
      <p:bold r:id="rId21"/>
      <p:italic r:id="rId22"/>
      <p:boldItalic r:id="rId23"/>
    </p:embeddedFont>
    <p:embeddedFont>
      <p:font typeface="Montserrat"/>
      <p:regular r:id="rId24"/>
      <p:bold r:id="rId25"/>
      <p:italic r:id="rId26"/>
      <p:boldItalic r:id="rId27"/>
    </p:embeddedFont>
    <p:embeddedFont>
      <p:font typeface="Lora"/>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roximaNova-regular.fntdata"/><Relationship Id="rId22" Type="http://schemas.openxmlformats.org/officeDocument/2006/relationships/font" Target="fonts/ProximaNova-italic.fntdata"/><Relationship Id="rId21" Type="http://schemas.openxmlformats.org/officeDocument/2006/relationships/font" Target="fonts/ProximaNova-bold.fntdata"/><Relationship Id="rId24" Type="http://schemas.openxmlformats.org/officeDocument/2006/relationships/font" Target="fonts/Montserrat-regular.fntdata"/><Relationship Id="rId23" Type="http://schemas.openxmlformats.org/officeDocument/2006/relationships/font" Target="fonts/ProximaNova-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Lora-regular.fntdata"/><Relationship Id="rId27" Type="http://schemas.openxmlformats.org/officeDocument/2006/relationships/font" Target="fonts/Montserrat-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Lora-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ora-boldItalic.fntdata"/><Relationship Id="rId30" Type="http://schemas.openxmlformats.org/officeDocument/2006/relationships/font" Target="fonts/Lora-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c438665e14_0_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c438665e14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ca16ed0c1b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91F2F"/>
                </a:solidFill>
              </a:rPr>
              <a:t>But sometimes sidewalks aren’t wide enough, so then we will use the street. A bike share station provides parking for 19 bikes in the same space that 3 cars would park. </a:t>
            </a:r>
            <a:endParaRPr/>
          </a:p>
        </p:txBody>
      </p:sp>
      <p:sp>
        <p:nvSpPr>
          <p:cNvPr id="239" name="Google Shape;239;gca16ed0c1b_0_2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ca16ed0c1b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91F2F"/>
                </a:solidFill>
              </a:rPr>
              <a:t>Occasionally, we get permission to use private property, but the land owners need to sign legal documents granting access to use the site and ensuring the station is available 24-hours a day. </a:t>
            </a:r>
            <a:endParaRPr/>
          </a:p>
        </p:txBody>
      </p:sp>
      <p:sp>
        <p:nvSpPr>
          <p:cNvPr id="249" name="Google Shape;249;gca16ed0c1b_0_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ca16ed0c1b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91F2F"/>
                </a:solidFill>
              </a:rPr>
              <a:t>We also have stations on other public agencies’ land, like at MBTA stations or on paths owned by DCR. Again, this requires getting the legal authority to use the site and the permitting process can take a long time. </a:t>
            </a:r>
            <a:endParaRPr/>
          </a:p>
        </p:txBody>
      </p:sp>
      <p:sp>
        <p:nvSpPr>
          <p:cNvPr id="267" name="Google Shape;267;gca16ed0c1b_0_5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c7100f8b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c7100f8b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c5e8d7883a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c5e8d7883a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c5e8d7883a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c5e8d7883a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ca16ed0c1b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ca16ed0c1b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c438665e14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c438665e14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c438665e14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c438665e14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c438665e14_0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c438665e14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ca16ed0c1b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ca16ed0c1b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ca16ed0c1b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91F2F"/>
                </a:solidFill>
              </a:rPr>
              <a:t>As you think about spaces that might be good for bike share in your community, keep in mind there are a lot of different kinds of places we can put stations. When possible, we prefer off-street sites so the bikes are available for our users year round. City-owned sidewalks are the most common bike share locations. </a:t>
            </a:r>
            <a:endParaRPr/>
          </a:p>
        </p:txBody>
      </p:sp>
      <p:sp>
        <p:nvSpPr>
          <p:cNvPr id="226" name="Google Shape;226;gca16ed0c1b_0_2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2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One" type="title">
  <p:cSld name="TITLE">
    <p:bg>
      <p:bgPr>
        <a:solidFill>
          <a:srgbClr val="FFFFFF"/>
        </a:solidFill>
      </p:bgPr>
    </p:bg>
    <p:spTree>
      <p:nvGrpSpPr>
        <p:cNvPr id="7" name="Shape 7"/>
        <p:cNvGrpSpPr/>
        <p:nvPr/>
      </p:nvGrpSpPr>
      <p:grpSpPr>
        <a:xfrm>
          <a:off x="0" y="0"/>
          <a:ext cx="0" cy="0"/>
          <a:chOff x="0" y="0"/>
          <a:chExt cx="0" cy="0"/>
        </a:xfrm>
      </p:grpSpPr>
      <p:pic>
        <p:nvPicPr>
          <p:cNvPr descr="IMG_0522.JPG" id="8" name="Google Shape;8;p2"/>
          <p:cNvPicPr preferRelativeResize="0"/>
          <p:nvPr/>
        </p:nvPicPr>
        <p:blipFill rotWithShape="1">
          <a:blip r:embed="rId2">
            <a:alphaModFix/>
          </a:blip>
          <a:srcRect b="14285" l="0" r="0" t="14285"/>
          <a:stretch/>
        </p:blipFill>
        <p:spPr>
          <a:xfrm>
            <a:off x="6" y="0"/>
            <a:ext cx="9601448" cy="5143501"/>
          </a:xfrm>
          <a:prstGeom prst="rect">
            <a:avLst/>
          </a:prstGeom>
          <a:noFill/>
          <a:ln>
            <a:noFill/>
          </a:ln>
        </p:spPr>
      </p:pic>
      <p:pic>
        <p:nvPicPr>
          <p:cNvPr id="9" name="Google Shape;9;p2"/>
          <p:cNvPicPr preferRelativeResize="0"/>
          <p:nvPr/>
        </p:nvPicPr>
        <p:blipFill>
          <a:blip r:embed="rId3">
            <a:alphaModFix/>
          </a:blip>
          <a:stretch>
            <a:fillRect/>
          </a:stretch>
        </p:blipFill>
        <p:spPr>
          <a:xfrm>
            <a:off x="0" y="-9887"/>
            <a:ext cx="9601450" cy="5163274"/>
          </a:xfrm>
          <a:prstGeom prst="rect">
            <a:avLst/>
          </a:prstGeom>
          <a:noFill/>
          <a:ln>
            <a:noFill/>
          </a:ln>
        </p:spPr>
      </p:pic>
      <p:sp>
        <p:nvSpPr>
          <p:cNvPr id="10" name="Google Shape;10;p2"/>
          <p:cNvSpPr/>
          <p:nvPr/>
        </p:nvSpPr>
        <p:spPr>
          <a:xfrm>
            <a:off x="4215450" y="4439975"/>
            <a:ext cx="713100" cy="7233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11" name="Google Shape;11;p2"/>
          <p:cNvPicPr preferRelativeResize="0"/>
          <p:nvPr/>
        </p:nvPicPr>
        <p:blipFill>
          <a:blip r:embed="rId4">
            <a:alphaModFix/>
          </a:blip>
          <a:stretch>
            <a:fillRect/>
          </a:stretch>
        </p:blipFill>
        <p:spPr>
          <a:xfrm>
            <a:off x="4406117" y="4556115"/>
            <a:ext cx="331769" cy="512318"/>
          </a:xfrm>
          <a:prstGeom prst="rect">
            <a:avLst/>
          </a:prstGeom>
          <a:noFill/>
          <a:ln>
            <a:noFill/>
          </a:ln>
        </p:spPr>
      </p:pic>
      <p:sp>
        <p:nvSpPr>
          <p:cNvPr id="12" name="Google Shape;12;p2"/>
          <p:cNvSpPr txBox="1"/>
          <p:nvPr>
            <p:ph type="title"/>
          </p:nvPr>
        </p:nvSpPr>
        <p:spPr>
          <a:xfrm>
            <a:off x="311700" y="17525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 name="Google Shape;13;p2"/>
          <p:cNvSpPr txBox="1"/>
          <p:nvPr>
            <p:ph idx="2" type="title"/>
          </p:nvPr>
        </p:nvSpPr>
        <p:spPr>
          <a:xfrm>
            <a:off x="267789" y="22854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1" name="Shape 91"/>
        <p:cNvGrpSpPr/>
        <p:nvPr/>
      </p:nvGrpSpPr>
      <p:grpSpPr>
        <a:xfrm>
          <a:off x="0" y="0"/>
          <a:ext cx="0" cy="0"/>
          <a:chOff x="0" y="0"/>
          <a:chExt cx="0" cy="0"/>
        </a:xfrm>
      </p:grpSpPr>
      <p:sp>
        <p:nvSpPr>
          <p:cNvPr id="92" name="Google Shape;92;p11"/>
          <p:cNvSpPr/>
          <p:nvPr/>
        </p:nvSpPr>
        <p:spPr>
          <a:xfrm>
            <a:off x="4572000" y="-107575"/>
            <a:ext cx="4638300" cy="53790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descr="COB_B_White.png" id="94" name="Google Shape;94;p11"/>
          <p:cNvPicPr preferRelativeResize="0"/>
          <p:nvPr/>
        </p:nvPicPr>
        <p:blipFill>
          <a:blip r:embed="rId2">
            <a:alphaModFix/>
          </a:blip>
          <a:stretch>
            <a:fillRect/>
          </a:stretch>
        </p:blipFill>
        <p:spPr>
          <a:xfrm>
            <a:off x="6248463" y="1562450"/>
            <a:ext cx="1219074" cy="1882473"/>
          </a:xfrm>
          <a:prstGeom prst="rect">
            <a:avLst/>
          </a:prstGeom>
          <a:noFill/>
          <a:ln>
            <a:noFill/>
          </a:ln>
        </p:spPr>
      </p:pic>
      <p:sp>
        <p:nvSpPr>
          <p:cNvPr id="95" name="Google Shape;95;p11"/>
          <p:cNvSpPr txBox="1"/>
          <p:nvPr>
            <p:ph type="title"/>
          </p:nvPr>
        </p:nvSpPr>
        <p:spPr>
          <a:xfrm>
            <a:off x="432350" y="1871150"/>
            <a:ext cx="36270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96" name="Google Shape;96;p11"/>
          <p:cNvSpPr txBox="1"/>
          <p:nvPr>
            <p:ph idx="1" type="subTitle"/>
          </p:nvPr>
        </p:nvSpPr>
        <p:spPr>
          <a:xfrm>
            <a:off x="434950" y="2325325"/>
            <a:ext cx="3627000" cy="393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7">
    <p:spTree>
      <p:nvGrpSpPr>
        <p:cNvPr id="97" name="Shape 97"/>
        <p:cNvGrpSpPr/>
        <p:nvPr/>
      </p:nvGrpSpPr>
      <p:grpSpPr>
        <a:xfrm>
          <a:off x="0" y="0"/>
          <a:ext cx="0" cy="0"/>
          <a:chOff x="0" y="0"/>
          <a:chExt cx="0" cy="0"/>
        </a:xfrm>
      </p:grpSpPr>
      <p:sp>
        <p:nvSpPr>
          <p:cNvPr id="98" name="Google Shape;98;p12"/>
          <p:cNvSpPr/>
          <p:nvPr/>
        </p:nvSpPr>
        <p:spPr>
          <a:xfrm>
            <a:off x="4572000" y="0"/>
            <a:ext cx="4638300" cy="51435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00" name="Google Shape;100;p12"/>
          <p:cNvSpPr txBox="1"/>
          <p:nvPr>
            <p:ph type="title"/>
          </p:nvPr>
        </p:nvSpPr>
        <p:spPr>
          <a:xfrm>
            <a:off x="434950" y="353350"/>
            <a:ext cx="36270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101" name="Google Shape;101;p12"/>
          <p:cNvSpPr txBox="1"/>
          <p:nvPr>
            <p:ph idx="1" type="subTitle"/>
          </p:nvPr>
        </p:nvSpPr>
        <p:spPr>
          <a:xfrm>
            <a:off x="5127625" y="1791849"/>
            <a:ext cx="3627000" cy="381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solidFill>
                  <a:srgbClr val="FFFFFF"/>
                </a:solidFill>
                <a:latin typeface="Lora"/>
                <a:ea typeface="Lora"/>
                <a:cs typeface="Lora"/>
                <a:sym typeface="Lora"/>
              </a:defRPr>
            </a:lvl1pPr>
            <a:lvl2pPr lvl="1" rtl="0" algn="ctr">
              <a:spcBef>
                <a:spcPts val="0"/>
              </a:spcBef>
              <a:spcAft>
                <a:spcPts val="0"/>
              </a:spcAft>
              <a:buNone/>
              <a:defRPr>
                <a:solidFill>
                  <a:srgbClr val="FFFFFF"/>
                </a:solidFill>
              </a:defRPr>
            </a:lvl2pPr>
            <a:lvl3pPr lvl="2" rtl="0" algn="ctr">
              <a:spcBef>
                <a:spcPts val="0"/>
              </a:spcBef>
              <a:spcAft>
                <a:spcPts val="0"/>
              </a:spcAft>
              <a:buNone/>
              <a:defRPr>
                <a:solidFill>
                  <a:srgbClr val="FFFFFF"/>
                </a:solidFill>
              </a:defRPr>
            </a:lvl3pPr>
            <a:lvl4pPr lvl="3" rtl="0" algn="ctr">
              <a:spcBef>
                <a:spcPts val="0"/>
              </a:spcBef>
              <a:spcAft>
                <a:spcPts val="0"/>
              </a:spcAft>
              <a:buNone/>
              <a:defRPr>
                <a:solidFill>
                  <a:srgbClr val="FFFFFF"/>
                </a:solidFill>
              </a:defRPr>
            </a:lvl4pPr>
            <a:lvl5pPr lvl="4" rtl="0" algn="ctr">
              <a:spcBef>
                <a:spcPts val="0"/>
              </a:spcBef>
              <a:spcAft>
                <a:spcPts val="0"/>
              </a:spcAft>
              <a:buNone/>
              <a:defRPr>
                <a:solidFill>
                  <a:srgbClr val="FFFFFF"/>
                </a:solidFill>
              </a:defRPr>
            </a:lvl5pPr>
            <a:lvl6pPr lvl="5" rtl="0" algn="ctr">
              <a:spcBef>
                <a:spcPts val="0"/>
              </a:spcBef>
              <a:spcAft>
                <a:spcPts val="0"/>
              </a:spcAft>
              <a:buNone/>
              <a:defRPr>
                <a:solidFill>
                  <a:srgbClr val="FFFFFF"/>
                </a:solidFill>
              </a:defRPr>
            </a:lvl6pPr>
            <a:lvl7pPr lvl="6" rtl="0" algn="ctr">
              <a:spcBef>
                <a:spcPts val="0"/>
              </a:spcBef>
              <a:spcAft>
                <a:spcPts val="0"/>
              </a:spcAft>
              <a:buNone/>
              <a:defRPr>
                <a:solidFill>
                  <a:srgbClr val="FFFFFF"/>
                </a:solidFill>
              </a:defRPr>
            </a:lvl7pPr>
            <a:lvl8pPr lvl="7" rtl="0" algn="ctr">
              <a:spcBef>
                <a:spcPts val="0"/>
              </a:spcBef>
              <a:spcAft>
                <a:spcPts val="0"/>
              </a:spcAft>
              <a:buNone/>
              <a:defRPr>
                <a:solidFill>
                  <a:srgbClr val="FFFFFF"/>
                </a:solidFill>
              </a:defRPr>
            </a:lvl8pPr>
            <a:lvl9pPr lvl="8" rtl="0" algn="ctr">
              <a:spcBef>
                <a:spcPts val="0"/>
              </a:spcBef>
              <a:spcAft>
                <a:spcPts val="0"/>
              </a:spcAft>
              <a:buNone/>
              <a:defRPr>
                <a:solidFill>
                  <a:srgbClr val="FFFFFF"/>
                </a:solidFill>
              </a:defRPr>
            </a:lvl9pPr>
          </a:lstStyle>
          <a:p/>
        </p:txBody>
      </p:sp>
      <p:sp>
        <p:nvSpPr>
          <p:cNvPr id="102" name="Google Shape;102;p12"/>
          <p:cNvSpPr txBox="1"/>
          <p:nvPr>
            <p:ph idx="2" type="title"/>
          </p:nvPr>
        </p:nvSpPr>
        <p:spPr>
          <a:xfrm>
            <a:off x="4785450" y="353350"/>
            <a:ext cx="4235700" cy="1320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sz="3000">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 big point 2">
  <p:cSld name="CUSTOM_1">
    <p:spTree>
      <p:nvGrpSpPr>
        <p:cNvPr id="103" name="Shape 103"/>
        <p:cNvGrpSpPr/>
        <p:nvPr/>
      </p:nvGrpSpPr>
      <p:grpSpPr>
        <a:xfrm>
          <a:off x="0" y="0"/>
          <a:ext cx="0" cy="0"/>
          <a:chOff x="0" y="0"/>
          <a:chExt cx="0" cy="0"/>
        </a:xfrm>
      </p:grpSpPr>
      <p:pic>
        <p:nvPicPr>
          <p:cNvPr descr="DSC_0107.JPG" id="104" name="Google Shape;104;p13"/>
          <p:cNvPicPr preferRelativeResize="0"/>
          <p:nvPr/>
        </p:nvPicPr>
        <p:blipFill rotWithShape="1">
          <a:blip r:embed="rId2">
            <a:alphaModFix/>
          </a:blip>
          <a:srcRect b="7990" l="0" r="0" t="7982"/>
          <a:stretch/>
        </p:blipFill>
        <p:spPr>
          <a:xfrm>
            <a:off x="-207825" y="-116900"/>
            <a:ext cx="9559649" cy="5377298"/>
          </a:xfrm>
          <a:prstGeom prst="rect">
            <a:avLst/>
          </a:prstGeom>
          <a:noFill/>
          <a:ln>
            <a:noFill/>
          </a:ln>
        </p:spPr>
      </p:pic>
      <p:pic>
        <p:nvPicPr>
          <p:cNvPr id="105" name="Google Shape;105;p13"/>
          <p:cNvPicPr preferRelativeResize="0"/>
          <p:nvPr/>
        </p:nvPicPr>
        <p:blipFill>
          <a:blip r:embed="rId3">
            <a:alphaModFix/>
          </a:blip>
          <a:stretch>
            <a:fillRect/>
          </a:stretch>
        </p:blipFill>
        <p:spPr>
          <a:xfrm>
            <a:off x="-207825" y="-116900"/>
            <a:ext cx="9559650" cy="5434674"/>
          </a:xfrm>
          <a:prstGeom prst="rect">
            <a:avLst/>
          </a:prstGeom>
          <a:noFill/>
          <a:ln>
            <a:noFill/>
          </a:ln>
        </p:spPr>
      </p:pic>
      <p:cxnSp>
        <p:nvCxnSpPr>
          <p:cNvPr id="106" name="Google Shape;106;p13"/>
          <p:cNvCxnSpPr/>
          <p:nvPr/>
        </p:nvCxnSpPr>
        <p:spPr>
          <a:xfrm>
            <a:off x="379585" y="596900"/>
            <a:ext cx="8360400" cy="0"/>
          </a:xfrm>
          <a:prstGeom prst="straightConnector1">
            <a:avLst/>
          </a:prstGeom>
          <a:noFill/>
          <a:ln cap="flat" cmpd="sng" w="28575">
            <a:solidFill>
              <a:srgbClr val="FFFFFF"/>
            </a:solidFill>
            <a:prstDash val="solid"/>
            <a:round/>
            <a:headEnd len="med" w="med" type="none"/>
            <a:tailEnd len="med" w="med" type="none"/>
          </a:ln>
        </p:spPr>
      </p:cxnSp>
      <p:sp>
        <p:nvSpPr>
          <p:cNvPr id="107" name="Google Shape;107;p13"/>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8" name="Google Shape;108;p13"/>
          <p:cNvSpPr txBox="1"/>
          <p:nvPr>
            <p:ph idx="2" type="title"/>
          </p:nvPr>
        </p:nvSpPr>
        <p:spPr>
          <a:xfrm>
            <a:off x="311700" y="798307"/>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9" name="Google Shape;109;p13"/>
          <p:cNvSpPr txBox="1"/>
          <p:nvPr>
            <p:ph idx="3" type="title"/>
          </p:nvPr>
        </p:nvSpPr>
        <p:spPr>
          <a:xfrm>
            <a:off x="343994" y="1770473"/>
            <a:ext cx="3925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B">
  <p:cSld name="ONE_COLUMN_TEXT">
    <p:spTree>
      <p:nvGrpSpPr>
        <p:cNvPr id="110" name="Shape 110"/>
        <p:cNvGrpSpPr/>
        <p:nvPr/>
      </p:nvGrpSpPr>
      <p:grpSpPr>
        <a:xfrm>
          <a:off x="0" y="0"/>
          <a:ext cx="0" cy="0"/>
          <a:chOff x="0" y="0"/>
          <a:chExt cx="0" cy="0"/>
        </a:xfrm>
      </p:grpSpPr>
      <p:sp>
        <p:nvSpPr>
          <p:cNvPr id="111" name="Google Shape;111;p14"/>
          <p:cNvSpPr/>
          <p:nvPr/>
        </p:nvSpPr>
        <p:spPr>
          <a:xfrm>
            <a:off x="8430900" y="4420200"/>
            <a:ext cx="713100" cy="7233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112" name="Google Shape;112;p14"/>
          <p:cNvPicPr preferRelativeResize="0"/>
          <p:nvPr/>
        </p:nvPicPr>
        <p:blipFill>
          <a:blip r:embed="rId2">
            <a:alphaModFix/>
          </a:blip>
          <a:stretch>
            <a:fillRect/>
          </a:stretch>
        </p:blipFill>
        <p:spPr>
          <a:xfrm>
            <a:off x="8621567" y="4536340"/>
            <a:ext cx="331769" cy="51231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MAIN_POINT">
    <p:bg>
      <p:bgPr>
        <a:solidFill>
          <a:srgbClr val="FFFFFF"/>
        </a:solidFill>
      </p:bgPr>
    </p:bg>
    <p:spTree>
      <p:nvGrpSpPr>
        <p:cNvPr id="113" name="Shape 113"/>
        <p:cNvGrpSpPr/>
        <p:nvPr/>
      </p:nvGrpSpPr>
      <p:grpSpPr>
        <a:xfrm>
          <a:off x="0" y="0"/>
          <a:ext cx="0" cy="0"/>
          <a:chOff x="0" y="0"/>
          <a:chExt cx="0" cy="0"/>
        </a:xfrm>
      </p:grpSpPr>
      <p:sp>
        <p:nvSpPr>
          <p:cNvPr id="114" name="Google Shape;114;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type="blank">
  <p:cSld name="BLANK">
    <p:spTree>
      <p:nvGrpSpPr>
        <p:cNvPr id="115" name="Shape 115"/>
        <p:cNvGrpSpPr/>
        <p:nvPr/>
      </p:nvGrpSpPr>
      <p:grpSpPr>
        <a:xfrm>
          <a:off x="0" y="0"/>
          <a:ext cx="0" cy="0"/>
          <a:chOff x="0" y="0"/>
          <a:chExt cx="0" cy="0"/>
        </a:xfrm>
      </p:grpSpPr>
      <p:sp>
        <p:nvSpPr>
          <p:cNvPr id="116" name="Google Shape;11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descr="IMG_0407.JPG" id="117" name="Google Shape;117;p16"/>
          <p:cNvPicPr preferRelativeResize="0"/>
          <p:nvPr/>
        </p:nvPicPr>
        <p:blipFill rotWithShape="1">
          <a:blip r:embed="rId2">
            <a:alphaModFix/>
          </a:blip>
          <a:srcRect b="12495" l="0" r="0" t="12502"/>
          <a:stretch/>
        </p:blipFill>
        <p:spPr>
          <a:xfrm>
            <a:off x="-30675" y="0"/>
            <a:ext cx="9238698" cy="5196771"/>
          </a:xfrm>
          <a:prstGeom prst="rect">
            <a:avLst/>
          </a:prstGeom>
          <a:noFill/>
          <a:ln>
            <a:noFill/>
          </a:ln>
        </p:spPr>
      </p:pic>
      <p:pic>
        <p:nvPicPr>
          <p:cNvPr id="118" name="Google Shape;118;p16"/>
          <p:cNvPicPr preferRelativeResize="0"/>
          <p:nvPr/>
        </p:nvPicPr>
        <p:blipFill>
          <a:blip r:embed="rId3">
            <a:alphaModFix/>
          </a:blip>
          <a:stretch>
            <a:fillRect/>
          </a:stretch>
        </p:blipFill>
        <p:spPr>
          <a:xfrm>
            <a:off x="-30675" y="0"/>
            <a:ext cx="9238700" cy="5196774"/>
          </a:xfrm>
          <a:prstGeom prst="rect">
            <a:avLst/>
          </a:prstGeom>
          <a:noFill/>
          <a:ln>
            <a:noFill/>
          </a:ln>
        </p:spPr>
      </p:pic>
      <p:sp>
        <p:nvSpPr>
          <p:cNvPr id="119" name="Google Shape;119;p16"/>
          <p:cNvSpPr txBox="1"/>
          <p:nvPr>
            <p:ph type="title"/>
          </p:nvPr>
        </p:nvSpPr>
        <p:spPr>
          <a:xfrm>
            <a:off x="311700" y="345725"/>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120" name="Shape 120"/>
        <p:cNvGrpSpPr/>
        <p:nvPr/>
      </p:nvGrpSpPr>
      <p:grpSpPr>
        <a:xfrm>
          <a:off x="0" y="0"/>
          <a:ext cx="0" cy="0"/>
          <a:chOff x="0" y="0"/>
          <a:chExt cx="0" cy="0"/>
        </a:xfrm>
      </p:grpSpPr>
      <p:sp>
        <p:nvSpPr>
          <p:cNvPr id="121" name="Google Shape;121;p1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122" name="Google Shape;122;p17"/>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3" name="Google Shape;123;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4" name="Shape 124"/>
        <p:cNvGrpSpPr/>
        <p:nvPr/>
      </p:nvGrpSpPr>
      <p:grpSpPr>
        <a:xfrm>
          <a:off x="0" y="0"/>
          <a:ext cx="0" cy="0"/>
          <a:chOff x="0" y="0"/>
          <a:chExt cx="0" cy="0"/>
        </a:xfrm>
      </p:grpSpPr>
      <p:sp>
        <p:nvSpPr>
          <p:cNvPr id="125" name="Google Shape;125;p18"/>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18"/>
          <p:cNvSpPr txBox="1"/>
          <p:nvPr>
            <p:ph idx="1" type="body"/>
          </p:nvPr>
        </p:nvSpPr>
        <p:spPr>
          <a:xfrm>
            <a:off x="457200" y="971551"/>
            <a:ext cx="8229600" cy="3623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1"/>
              </a:buClr>
              <a:buSzPts val="1800"/>
              <a:buChar char="●"/>
              <a:defRPr/>
            </a:lvl1pPr>
            <a:lvl2pPr indent="-342900" lvl="1" marL="914400" rtl="0" algn="l">
              <a:spcBef>
                <a:spcPts val="360"/>
              </a:spcBef>
              <a:spcAft>
                <a:spcPts val="0"/>
              </a:spcAft>
              <a:buClr>
                <a:schemeClr val="lt1"/>
              </a:buClr>
              <a:buSzPts val="1800"/>
              <a:buChar char="○"/>
              <a:defRPr/>
            </a:lvl2pPr>
            <a:lvl3pPr indent="-342900" lvl="2" marL="1371600" rtl="0" algn="l">
              <a:spcBef>
                <a:spcPts val="360"/>
              </a:spcBef>
              <a:spcAft>
                <a:spcPts val="0"/>
              </a:spcAft>
              <a:buClr>
                <a:schemeClr val="lt1"/>
              </a:buClr>
              <a:buSzPts val="1800"/>
              <a:buChar char="■"/>
              <a:defRPr/>
            </a:lvl3pPr>
            <a:lvl4pPr indent="-342900" lvl="3" marL="1828800" rtl="0" algn="l">
              <a:spcBef>
                <a:spcPts val="360"/>
              </a:spcBef>
              <a:spcAft>
                <a:spcPts val="0"/>
              </a:spcAft>
              <a:buClr>
                <a:schemeClr val="lt1"/>
              </a:buClr>
              <a:buSzPts val="1800"/>
              <a:buChar char="●"/>
              <a:defRPr/>
            </a:lvl4pPr>
            <a:lvl5pPr indent="-342900" lvl="4" marL="2286000" rtl="0" algn="l">
              <a:spcBef>
                <a:spcPts val="360"/>
              </a:spcBef>
              <a:spcAft>
                <a:spcPts val="0"/>
              </a:spcAft>
              <a:buClr>
                <a:schemeClr val="lt1"/>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27" name="Google Shape;127;p18"/>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28" name="Google Shape;128;p18"/>
          <p:cNvCxnSpPr/>
          <p:nvPr/>
        </p:nvCxnSpPr>
        <p:spPr>
          <a:xfrm>
            <a:off x="0" y="742950"/>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3" name="Shape 133"/>
        <p:cNvGrpSpPr/>
        <p:nvPr/>
      </p:nvGrpSpPr>
      <p:grpSpPr>
        <a:xfrm>
          <a:off x="0" y="0"/>
          <a:ext cx="0" cy="0"/>
          <a:chOff x="0" y="0"/>
          <a:chExt cx="0" cy="0"/>
        </a:xfrm>
      </p:grpSpPr>
      <p:sp>
        <p:nvSpPr>
          <p:cNvPr id="134" name="Google Shape;134;p20"/>
          <p:cNvSpPr txBox="1"/>
          <p:nvPr>
            <p:ph type="ctrTitle"/>
          </p:nvPr>
        </p:nvSpPr>
        <p:spPr>
          <a:xfrm>
            <a:off x="0" y="1597820"/>
            <a:ext cx="9144000" cy="9738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Clr>
                <a:schemeClr val="lt1"/>
              </a:buClr>
              <a:buSzPts val="3600"/>
              <a:buFont typeface="Montserrat"/>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5" name="Google Shape;135;p20"/>
          <p:cNvSpPr txBox="1"/>
          <p:nvPr>
            <p:ph idx="1" type="subTitle"/>
          </p:nvPr>
        </p:nvSpPr>
        <p:spPr>
          <a:xfrm>
            <a:off x="1371600" y="2914650"/>
            <a:ext cx="6400800" cy="1314300"/>
          </a:xfrm>
          <a:prstGeom prst="rect">
            <a:avLst/>
          </a:prstGeom>
          <a:noFill/>
          <a:ln>
            <a:noFill/>
          </a:ln>
        </p:spPr>
        <p:txBody>
          <a:bodyPr anchorCtr="0" anchor="t" bIns="45700" lIns="91425" spcFirstLastPara="1" rIns="91425" wrap="square" tIns="45700">
            <a:noAutofit/>
          </a:bodyPr>
          <a:lstStyle>
            <a:lvl1pPr lvl="0" rtl="0" algn="ctr">
              <a:spcBef>
                <a:spcPts val="480"/>
              </a:spcBef>
              <a:spcAft>
                <a:spcPts val="0"/>
              </a:spcAft>
              <a:buClr>
                <a:schemeClr val="lt1"/>
              </a:buClr>
              <a:buSzPts val="2400"/>
              <a:buNone/>
              <a:defRPr i="1" sz="2400">
                <a:solidFill>
                  <a:schemeClr val="lt1"/>
                </a:solidFill>
              </a:defRPr>
            </a:lvl1pPr>
            <a:lvl2pPr lvl="1" rtl="0" algn="ctr">
              <a:spcBef>
                <a:spcPts val="560"/>
              </a:spcBef>
              <a:spcAft>
                <a:spcPts val="0"/>
              </a:spcAft>
              <a:buClr>
                <a:schemeClr val="lt1"/>
              </a:buClr>
              <a:buSzPts val="2800"/>
              <a:buNone/>
              <a:defRPr>
                <a:solidFill>
                  <a:schemeClr val="lt1"/>
                </a:solidFill>
              </a:defRPr>
            </a:lvl2pPr>
            <a:lvl3pPr lvl="2" rtl="0" algn="ctr">
              <a:spcBef>
                <a:spcPts val="480"/>
              </a:spcBef>
              <a:spcAft>
                <a:spcPts val="0"/>
              </a:spcAft>
              <a:buClr>
                <a:schemeClr val="lt1"/>
              </a:buClr>
              <a:buSzPts val="2400"/>
              <a:buNone/>
              <a:defRPr>
                <a:solidFill>
                  <a:schemeClr val="lt1"/>
                </a:solidFill>
              </a:defRPr>
            </a:lvl3pPr>
            <a:lvl4pPr lvl="3" rtl="0" algn="ctr">
              <a:spcBef>
                <a:spcPts val="400"/>
              </a:spcBef>
              <a:spcAft>
                <a:spcPts val="0"/>
              </a:spcAft>
              <a:buClr>
                <a:schemeClr val="lt1"/>
              </a:buClr>
              <a:buSzPts val="2000"/>
              <a:buNone/>
              <a:defRPr>
                <a:solidFill>
                  <a:schemeClr val="lt1"/>
                </a:solidFill>
              </a:defRPr>
            </a:lvl4pPr>
            <a:lvl5pPr lvl="4" rtl="0" algn="ctr">
              <a:spcBef>
                <a:spcPts val="400"/>
              </a:spcBef>
              <a:spcAft>
                <a:spcPts val="0"/>
              </a:spcAft>
              <a:buClr>
                <a:schemeClr val="lt1"/>
              </a:buClr>
              <a:buSzPts val="2000"/>
              <a:buNone/>
              <a:defRPr>
                <a:solidFill>
                  <a:schemeClr val="lt1"/>
                </a:solidFill>
              </a:defRPr>
            </a:lvl5pPr>
            <a:lvl6pPr lvl="5" rtl="0" algn="ctr">
              <a:spcBef>
                <a:spcPts val="400"/>
              </a:spcBef>
              <a:spcAft>
                <a:spcPts val="0"/>
              </a:spcAft>
              <a:buClr>
                <a:schemeClr val="lt1"/>
              </a:buClr>
              <a:buSzPts val="2000"/>
              <a:buNone/>
              <a:defRPr>
                <a:solidFill>
                  <a:schemeClr val="lt1"/>
                </a:solidFill>
              </a:defRPr>
            </a:lvl6pPr>
            <a:lvl7pPr lvl="6" rtl="0" algn="ctr">
              <a:spcBef>
                <a:spcPts val="400"/>
              </a:spcBef>
              <a:spcAft>
                <a:spcPts val="0"/>
              </a:spcAft>
              <a:buClr>
                <a:schemeClr val="lt1"/>
              </a:buClr>
              <a:buSzPts val="2000"/>
              <a:buNone/>
              <a:defRPr>
                <a:solidFill>
                  <a:schemeClr val="lt1"/>
                </a:solidFill>
              </a:defRPr>
            </a:lvl7pPr>
            <a:lvl8pPr lvl="7" rtl="0" algn="ctr">
              <a:spcBef>
                <a:spcPts val="400"/>
              </a:spcBef>
              <a:spcAft>
                <a:spcPts val="0"/>
              </a:spcAft>
              <a:buClr>
                <a:schemeClr val="lt1"/>
              </a:buClr>
              <a:buSzPts val="2000"/>
              <a:buNone/>
              <a:defRPr>
                <a:solidFill>
                  <a:schemeClr val="lt1"/>
                </a:solidFill>
              </a:defRPr>
            </a:lvl8pPr>
            <a:lvl9pPr lvl="8" rtl="0" algn="ctr">
              <a:spcBef>
                <a:spcPts val="400"/>
              </a:spcBef>
              <a:spcAft>
                <a:spcPts val="0"/>
              </a:spcAft>
              <a:buClr>
                <a:schemeClr val="lt1"/>
              </a:buClr>
              <a:buSzPts val="20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6" name="Shape 136"/>
        <p:cNvGrpSpPr/>
        <p:nvPr/>
      </p:nvGrpSpPr>
      <p:grpSpPr>
        <a:xfrm>
          <a:off x="0" y="0"/>
          <a:ext cx="0" cy="0"/>
          <a:chOff x="0" y="0"/>
          <a:chExt cx="0" cy="0"/>
        </a:xfrm>
      </p:grpSpPr>
      <p:sp>
        <p:nvSpPr>
          <p:cNvPr id="137" name="Google Shape;137;p21"/>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1"/>
          <p:cNvSpPr txBox="1"/>
          <p:nvPr>
            <p:ph idx="1" type="body"/>
          </p:nvPr>
        </p:nvSpPr>
        <p:spPr>
          <a:xfrm>
            <a:off x="457200" y="971551"/>
            <a:ext cx="8229600" cy="3623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1"/>
              </a:buClr>
              <a:buSzPts val="1800"/>
              <a:buChar char="▸"/>
              <a:defRPr/>
            </a:lvl1pPr>
            <a:lvl2pPr indent="-342900" lvl="1" marL="914400" rtl="0" algn="l">
              <a:spcBef>
                <a:spcPts val="360"/>
              </a:spcBef>
              <a:spcAft>
                <a:spcPts val="0"/>
              </a:spcAft>
              <a:buClr>
                <a:schemeClr val="lt1"/>
              </a:buClr>
              <a:buSzPts val="1800"/>
              <a:buChar char="–"/>
              <a:defRPr/>
            </a:lvl2pPr>
            <a:lvl3pPr indent="-342900" lvl="2" marL="1371600" rtl="0" algn="l">
              <a:spcBef>
                <a:spcPts val="360"/>
              </a:spcBef>
              <a:spcAft>
                <a:spcPts val="0"/>
              </a:spcAft>
              <a:buClr>
                <a:schemeClr val="lt1"/>
              </a:buClr>
              <a:buSzPts val="1800"/>
              <a:buChar char="•"/>
              <a:defRPr/>
            </a:lvl3pPr>
            <a:lvl4pPr indent="-342900" lvl="3" marL="1828800" rtl="0" algn="l">
              <a:spcBef>
                <a:spcPts val="360"/>
              </a:spcBef>
              <a:spcAft>
                <a:spcPts val="0"/>
              </a:spcAft>
              <a:buClr>
                <a:schemeClr val="lt1"/>
              </a:buClr>
              <a:buSzPts val="1800"/>
              <a:buChar char="–"/>
              <a:defRPr/>
            </a:lvl4pPr>
            <a:lvl5pPr indent="-342900" lvl="4" marL="2286000" rtl="0" algn="l">
              <a:spcBef>
                <a:spcPts val="360"/>
              </a:spcBef>
              <a:spcAft>
                <a:spcPts val="0"/>
              </a:spcAft>
              <a:buClr>
                <a:schemeClr val="lt1"/>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39" name="Google Shape;139;p21"/>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40" name="Google Shape;140;p21"/>
          <p:cNvCxnSpPr/>
          <p:nvPr/>
        </p:nvCxnSpPr>
        <p:spPr>
          <a:xfrm>
            <a:off x="0" y="742950"/>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CUSTOM_3">
    <p:spTree>
      <p:nvGrpSpPr>
        <p:cNvPr id="14" name="Shape 14"/>
        <p:cNvGrpSpPr/>
        <p:nvPr/>
      </p:nvGrpSpPr>
      <p:grpSpPr>
        <a:xfrm>
          <a:off x="0" y="0"/>
          <a:ext cx="0" cy="0"/>
          <a:chOff x="0" y="0"/>
          <a:chExt cx="0" cy="0"/>
        </a:xfrm>
      </p:grpSpPr>
      <p:pic>
        <p:nvPicPr>
          <p:cNvPr descr="20150428_193143.jpg" id="15" name="Google Shape;15;p3"/>
          <p:cNvPicPr preferRelativeResize="0"/>
          <p:nvPr/>
        </p:nvPicPr>
        <p:blipFill rotWithShape="1">
          <a:blip r:embed="rId2">
            <a:alphaModFix/>
          </a:blip>
          <a:srcRect b="0" l="0" r="0" t="0"/>
          <a:stretch/>
        </p:blipFill>
        <p:spPr>
          <a:xfrm>
            <a:off x="-78150" y="-87900"/>
            <a:ext cx="9300303" cy="5231398"/>
          </a:xfrm>
          <a:prstGeom prst="rect">
            <a:avLst/>
          </a:prstGeom>
          <a:noFill/>
          <a:ln>
            <a:noFill/>
          </a:ln>
        </p:spPr>
      </p:pic>
      <p:pic>
        <p:nvPicPr>
          <p:cNvPr id="16" name="Google Shape;16;p3"/>
          <p:cNvPicPr preferRelativeResize="0"/>
          <p:nvPr/>
        </p:nvPicPr>
        <p:blipFill>
          <a:blip r:embed="rId3">
            <a:alphaModFix/>
          </a:blip>
          <a:stretch>
            <a:fillRect/>
          </a:stretch>
        </p:blipFill>
        <p:spPr>
          <a:xfrm>
            <a:off x="-78150" y="-87900"/>
            <a:ext cx="9300300" cy="5231400"/>
          </a:xfrm>
          <a:prstGeom prst="rect">
            <a:avLst/>
          </a:prstGeom>
          <a:noFill/>
          <a:ln>
            <a:noFill/>
          </a:ln>
        </p:spPr>
      </p:pic>
      <p:sp>
        <p:nvSpPr>
          <p:cNvPr id="17" name="Google Shape;17;p3"/>
          <p:cNvSpPr/>
          <p:nvPr/>
        </p:nvSpPr>
        <p:spPr>
          <a:xfrm>
            <a:off x="-78150" y="4433625"/>
            <a:ext cx="9300300" cy="702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 name="Google Shape;18;p3"/>
          <p:cNvPicPr preferRelativeResize="0"/>
          <p:nvPr/>
        </p:nvPicPr>
        <p:blipFill>
          <a:blip r:embed="rId4">
            <a:alphaModFix/>
          </a:blip>
          <a:stretch>
            <a:fillRect/>
          </a:stretch>
        </p:blipFill>
        <p:spPr>
          <a:xfrm>
            <a:off x="1911033" y="4562477"/>
            <a:ext cx="1831082" cy="444585"/>
          </a:xfrm>
          <a:prstGeom prst="rect">
            <a:avLst/>
          </a:prstGeom>
          <a:noFill/>
          <a:ln>
            <a:noFill/>
          </a:ln>
        </p:spPr>
      </p:pic>
      <p:pic>
        <p:nvPicPr>
          <p:cNvPr id="19" name="Google Shape;19;p3"/>
          <p:cNvPicPr preferRelativeResize="0"/>
          <p:nvPr/>
        </p:nvPicPr>
        <p:blipFill>
          <a:blip r:embed="rId5">
            <a:alphaModFix/>
          </a:blip>
          <a:stretch>
            <a:fillRect/>
          </a:stretch>
        </p:blipFill>
        <p:spPr>
          <a:xfrm>
            <a:off x="5028331" y="4562473"/>
            <a:ext cx="1831082" cy="444600"/>
          </a:xfrm>
          <a:prstGeom prst="rect">
            <a:avLst/>
          </a:prstGeom>
          <a:noFill/>
          <a:ln>
            <a:noFill/>
          </a:ln>
        </p:spPr>
      </p:pic>
      <p:sp>
        <p:nvSpPr>
          <p:cNvPr id="20" name="Google Shape;20;p3"/>
          <p:cNvSpPr txBox="1"/>
          <p:nvPr>
            <p:ph type="title"/>
          </p:nvPr>
        </p:nvSpPr>
        <p:spPr>
          <a:xfrm>
            <a:off x="311700" y="17525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1" name="Google Shape;21;p3"/>
          <p:cNvSpPr txBox="1"/>
          <p:nvPr>
            <p:ph idx="2" type="title"/>
          </p:nvPr>
        </p:nvSpPr>
        <p:spPr>
          <a:xfrm>
            <a:off x="267789" y="22854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1" name="Shape 141"/>
        <p:cNvGrpSpPr/>
        <p:nvPr/>
      </p:nvGrpSpPr>
      <p:grpSpPr>
        <a:xfrm>
          <a:off x="0" y="0"/>
          <a:ext cx="0" cy="0"/>
          <a:chOff x="0" y="0"/>
          <a:chExt cx="0" cy="0"/>
        </a:xfrm>
      </p:grpSpPr>
      <p:sp>
        <p:nvSpPr>
          <p:cNvPr id="142" name="Google Shape;142;p22"/>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3" name="Google Shape;143;p22"/>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44" name="Google Shape;144;p22"/>
          <p:cNvCxnSpPr/>
          <p:nvPr/>
        </p:nvCxnSpPr>
        <p:spPr>
          <a:xfrm>
            <a:off x="0" y="742950"/>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45" name="Shape 145"/>
        <p:cNvGrpSpPr/>
        <p:nvPr/>
      </p:nvGrpSpPr>
      <p:grpSpPr>
        <a:xfrm>
          <a:off x="0" y="0"/>
          <a:ext cx="0" cy="0"/>
          <a:chOff x="0" y="0"/>
          <a:chExt cx="0" cy="0"/>
        </a:xfrm>
      </p:grpSpPr>
      <p:sp>
        <p:nvSpPr>
          <p:cNvPr id="146" name="Google Shape;146;p23"/>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23"/>
          <p:cNvSpPr txBox="1"/>
          <p:nvPr>
            <p:ph idx="1" type="body"/>
          </p:nvPr>
        </p:nvSpPr>
        <p:spPr>
          <a:xfrm>
            <a:off x="152400" y="971550"/>
            <a:ext cx="4419600" cy="41148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lt1"/>
              </a:buClr>
              <a:buSzPts val="2800"/>
              <a:buChar char="▸"/>
              <a:defRPr sz="2800"/>
            </a:lvl1pPr>
            <a:lvl2pPr indent="-381000" lvl="1" marL="914400" rtl="0" algn="l">
              <a:spcBef>
                <a:spcPts val="480"/>
              </a:spcBef>
              <a:spcAft>
                <a:spcPts val="0"/>
              </a:spcAft>
              <a:buClr>
                <a:schemeClr val="lt1"/>
              </a:buClr>
              <a:buSzPts val="2400"/>
              <a:buChar char="–"/>
              <a:defRPr sz="2400"/>
            </a:lvl2pPr>
            <a:lvl3pPr indent="-355600" lvl="2" marL="1371600" rtl="0" algn="l">
              <a:spcBef>
                <a:spcPts val="400"/>
              </a:spcBef>
              <a:spcAft>
                <a:spcPts val="0"/>
              </a:spcAft>
              <a:buClr>
                <a:schemeClr val="lt1"/>
              </a:buClr>
              <a:buSzPts val="2000"/>
              <a:buChar char="•"/>
              <a:defRPr sz="2000"/>
            </a:lvl3pPr>
            <a:lvl4pPr indent="-342900" lvl="3" marL="1828800" rtl="0" algn="l">
              <a:spcBef>
                <a:spcPts val="360"/>
              </a:spcBef>
              <a:spcAft>
                <a:spcPts val="0"/>
              </a:spcAft>
              <a:buClr>
                <a:schemeClr val="lt1"/>
              </a:buClr>
              <a:buSzPts val="1800"/>
              <a:buChar char="–"/>
              <a:defRPr sz="1800"/>
            </a:lvl4pPr>
            <a:lvl5pPr indent="-342900" lvl="4" marL="2286000" rtl="0" algn="l">
              <a:spcBef>
                <a:spcPts val="360"/>
              </a:spcBef>
              <a:spcAft>
                <a:spcPts val="0"/>
              </a:spcAft>
              <a:buClr>
                <a:schemeClr val="lt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148" name="Google Shape;148;p23"/>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49" name="Google Shape;149;p23"/>
          <p:cNvCxnSpPr/>
          <p:nvPr/>
        </p:nvCxnSpPr>
        <p:spPr>
          <a:xfrm>
            <a:off x="0" y="742950"/>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lineTitle and Content">
  <p:cSld name="1_Title and Content">
    <p:spTree>
      <p:nvGrpSpPr>
        <p:cNvPr id="150" name="Shape 150"/>
        <p:cNvGrpSpPr/>
        <p:nvPr/>
      </p:nvGrpSpPr>
      <p:grpSpPr>
        <a:xfrm>
          <a:off x="0" y="0"/>
          <a:ext cx="0" cy="0"/>
          <a:chOff x="0" y="0"/>
          <a:chExt cx="0" cy="0"/>
        </a:xfrm>
      </p:grpSpPr>
      <p:sp>
        <p:nvSpPr>
          <p:cNvPr id="151" name="Google Shape;151;p24"/>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2" name="Google Shape;152;p24"/>
          <p:cNvSpPr txBox="1"/>
          <p:nvPr>
            <p:ph idx="1" type="body"/>
          </p:nvPr>
        </p:nvSpPr>
        <p:spPr>
          <a:xfrm>
            <a:off x="457200" y="971551"/>
            <a:ext cx="8229600" cy="3623100"/>
          </a:xfrm>
          <a:prstGeom prst="rect">
            <a:avLst/>
          </a:prstGeom>
          <a:noFill/>
          <a:ln>
            <a:noFill/>
          </a:ln>
        </p:spPr>
        <p:txBody>
          <a:bodyPr anchorCtr="0" anchor="t" bIns="45700" lIns="91425" spcFirstLastPara="1" rIns="91425" wrap="square" tIns="45700">
            <a:noAutofit/>
          </a:bodyPr>
          <a:lstStyle>
            <a:lvl1pPr indent="-228600" lvl="0" marL="457200" rtl="0" algn="l">
              <a:spcBef>
                <a:spcPts val="640"/>
              </a:spcBef>
              <a:spcAft>
                <a:spcPts val="0"/>
              </a:spcAft>
              <a:buClr>
                <a:schemeClr val="lt1"/>
              </a:buClr>
              <a:buSzPts val="3200"/>
              <a:buNone/>
              <a:defRPr/>
            </a:lvl1pPr>
            <a:lvl2pPr indent="-228600" lvl="1" marL="914400" rtl="0" algn="l">
              <a:spcBef>
                <a:spcPts val="560"/>
              </a:spcBef>
              <a:spcAft>
                <a:spcPts val="0"/>
              </a:spcAft>
              <a:buClr>
                <a:schemeClr val="lt1"/>
              </a:buClr>
              <a:buSzPts val="2800"/>
              <a:buNone/>
              <a:defRPr/>
            </a:lvl2pPr>
            <a:lvl3pPr indent="-228600" lvl="2" marL="1371600" rtl="0" algn="l">
              <a:spcBef>
                <a:spcPts val="480"/>
              </a:spcBef>
              <a:spcAft>
                <a:spcPts val="0"/>
              </a:spcAft>
              <a:buClr>
                <a:schemeClr val="lt1"/>
              </a:buClr>
              <a:buSzPts val="2400"/>
              <a:buNone/>
              <a:defRPr/>
            </a:lvl3pPr>
            <a:lvl4pPr indent="-228600" lvl="3" marL="1828800" rtl="0" algn="l">
              <a:spcBef>
                <a:spcPts val="400"/>
              </a:spcBef>
              <a:spcAft>
                <a:spcPts val="0"/>
              </a:spcAft>
              <a:buClr>
                <a:schemeClr val="lt1"/>
              </a:buClr>
              <a:buSzPts val="2000"/>
              <a:buNone/>
              <a:defRPr/>
            </a:lvl4pPr>
            <a:lvl5pPr indent="-228600" lvl="4" marL="2286000" rtl="0" algn="l">
              <a:spcBef>
                <a:spcPts val="400"/>
              </a:spcBef>
              <a:spcAft>
                <a:spcPts val="0"/>
              </a:spcAft>
              <a:buClr>
                <a:schemeClr val="lt1"/>
              </a:buClr>
              <a:buSzPts val="2000"/>
              <a:buNone/>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53" name="Google Shape;153;p24"/>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54" name="Google Shape;154;p24"/>
          <p:cNvCxnSpPr/>
          <p:nvPr/>
        </p:nvCxnSpPr>
        <p:spPr>
          <a:xfrm>
            <a:off x="0" y="1140525"/>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5" name="Shape 155"/>
        <p:cNvGrpSpPr/>
        <p:nvPr/>
      </p:nvGrpSpPr>
      <p:grpSpPr>
        <a:xfrm>
          <a:off x="0" y="0"/>
          <a:ext cx="0" cy="0"/>
          <a:chOff x="0" y="0"/>
          <a:chExt cx="0" cy="0"/>
        </a:xfrm>
      </p:grpSpPr>
      <p:sp>
        <p:nvSpPr>
          <p:cNvPr id="156" name="Google Shape;156;p25"/>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7" name="Google Shape;157;p25"/>
          <p:cNvSpPr txBox="1"/>
          <p:nvPr>
            <p:ph idx="1" type="body"/>
          </p:nvPr>
        </p:nvSpPr>
        <p:spPr>
          <a:xfrm>
            <a:off x="457200" y="971551"/>
            <a:ext cx="4038600" cy="3623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lt1"/>
              </a:buClr>
              <a:buSzPts val="2800"/>
              <a:buChar char="▸"/>
              <a:defRPr sz="2800"/>
            </a:lvl1pPr>
            <a:lvl2pPr indent="-381000" lvl="1" marL="914400" rtl="0" algn="l">
              <a:spcBef>
                <a:spcPts val="480"/>
              </a:spcBef>
              <a:spcAft>
                <a:spcPts val="0"/>
              </a:spcAft>
              <a:buClr>
                <a:schemeClr val="lt1"/>
              </a:buClr>
              <a:buSzPts val="2400"/>
              <a:buChar char="–"/>
              <a:defRPr sz="2400"/>
            </a:lvl2pPr>
            <a:lvl3pPr indent="-355600" lvl="2" marL="1371600" rtl="0" algn="l">
              <a:spcBef>
                <a:spcPts val="400"/>
              </a:spcBef>
              <a:spcAft>
                <a:spcPts val="0"/>
              </a:spcAft>
              <a:buClr>
                <a:schemeClr val="lt1"/>
              </a:buClr>
              <a:buSzPts val="2000"/>
              <a:buChar char="•"/>
              <a:defRPr sz="2000"/>
            </a:lvl3pPr>
            <a:lvl4pPr indent="-342900" lvl="3" marL="1828800" rtl="0" algn="l">
              <a:spcBef>
                <a:spcPts val="360"/>
              </a:spcBef>
              <a:spcAft>
                <a:spcPts val="0"/>
              </a:spcAft>
              <a:buClr>
                <a:schemeClr val="lt1"/>
              </a:buClr>
              <a:buSzPts val="1800"/>
              <a:buChar char="–"/>
              <a:defRPr sz="1800"/>
            </a:lvl4pPr>
            <a:lvl5pPr indent="-342900" lvl="4" marL="2286000" rtl="0" algn="l">
              <a:spcBef>
                <a:spcPts val="360"/>
              </a:spcBef>
              <a:spcAft>
                <a:spcPts val="0"/>
              </a:spcAft>
              <a:buClr>
                <a:schemeClr val="lt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158" name="Google Shape;158;p25"/>
          <p:cNvSpPr txBox="1"/>
          <p:nvPr>
            <p:ph idx="2" type="body"/>
          </p:nvPr>
        </p:nvSpPr>
        <p:spPr>
          <a:xfrm>
            <a:off x="4648200" y="971551"/>
            <a:ext cx="4038600" cy="3623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lt1"/>
              </a:buClr>
              <a:buSzPts val="2800"/>
              <a:buChar char="▸"/>
              <a:defRPr sz="2800"/>
            </a:lvl1pPr>
            <a:lvl2pPr indent="-381000" lvl="1" marL="914400" rtl="0" algn="l">
              <a:spcBef>
                <a:spcPts val="480"/>
              </a:spcBef>
              <a:spcAft>
                <a:spcPts val="0"/>
              </a:spcAft>
              <a:buClr>
                <a:schemeClr val="lt1"/>
              </a:buClr>
              <a:buSzPts val="2400"/>
              <a:buChar char="–"/>
              <a:defRPr sz="2400"/>
            </a:lvl2pPr>
            <a:lvl3pPr indent="-355600" lvl="2" marL="1371600" rtl="0" algn="l">
              <a:spcBef>
                <a:spcPts val="400"/>
              </a:spcBef>
              <a:spcAft>
                <a:spcPts val="0"/>
              </a:spcAft>
              <a:buClr>
                <a:schemeClr val="lt1"/>
              </a:buClr>
              <a:buSzPts val="2000"/>
              <a:buChar char="•"/>
              <a:defRPr sz="2000"/>
            </a:lvl3pPr>
            <a:lvl4pPr indent="-342900" lvl="3" marL="1828800" rtl="0" algn="l">
              <a:spcBef>
                <a:spcPts val="360"/>
              </a:spcBef>
              <a:spcAft>
                <a:spcPts val="0"/>
              </a:spcAft>
              <a:buClr>
                <a:schemeClr val="lt1"/>
              </a:buClr>
              <a:buSzPts val="1800"/>
              <a:buChar char="–"/>
              <a:defRPr sz="1800"/>
            </a:lvl4pPr>
            <a:lvl5pPr indent="-342900" lvl="4" marL="2286000" rtl="0" algn="l">
              <a:spcBef>
                <a:spcPts val="360"/>
              </a:spcBef>
              <a:spcAft>
                <a:spcPts val="0"/>
              </a:spcAft>
              <a:buClr>
                <a:schemeClr val="lt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159" name="Google Shape;159;p25"/>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60" name="Google Shape;160;p25"/>
          <p:cNvCxnSpPr/>
          <p:nvPr/>
        </p:nvCxnSpPr>
        <p:spPr>
          <a:xfrm>
            <a:off x="0" y="742950"/>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1" name="Shape 161"/>
        <p:cNvGrpSpPr/>
        <p:nvPr/>
      </p:nvGrpSpPr>
      <p:grpSpPr>
        <a:xfrm>
          <a:off x="0" y="0"/>
          <a:ext cx="0" cy="0"/>
          <a:chOff x="0" y="0"/>
          <a:chExt cx="0" cy="0"/>
        </a:xfrm>
      </p:grpSpPr>
      <p:sp>
        <p:nvSpPr>
          <p:cNvPr id="162" name="Google Shape;162;p26"/>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page">
  <p:cSld name="CUSTOM_4">
    <p:bg>
      <p:bgPr>
        <a:solidFill>
          <a:srgbClr val="091F2F"/>
        </a:solidFill>
      </p:bgPr>
    </p:bg>
    <p:spTree>
      <p:nvGrpSpPr>
        <p:cNvPr id="22" name="Shape 22"/>
        <p:cNvGrpSpPr/>
        <p:nvPr/>
      </p:nvGrpSpPr>
      <p:grpSpPr>
        <a:xfrm>
          <a:off x="0" y="0"/>
          <a:ext cx="0" cy="0"/>
          <a:chOff x="0" y="0"/>
          <a:chExt cx="0" cy="0"/>
        </a:xfrm>
      </p:grpSpPr>
      <p:cxnSp>
        <p:nvCxnSpPr>
          <p:cNvPr id="23" name="Google Shape;23;p4"/>
          <p:cNvCxnSpPr/>
          <p:nvPr/>
        </p:nvCxnSpPr>
        <p:spPr>
          <a:xfrm>
            <a:off x="379585" y="596900"/>
            <a:ext cx="8360400" cy="0"/>
          </a:xfrm>
          <a:prstGeom prst="straightConnector1">
            <a:avLst/>
          </a:prstGeom>
          <a:noFill/>
          <a:ln cap="flat" cmpd="sng" w="28575">
            <a:solidFill>
              <a:srgbClr val="FFFFFF"/>
            </a:solidFill>
            <a:prstDash val="solid"/>
            <a:round/>
            <a:headEnd len="med" w="med" type="none"/>
            <a:tailEnd len="med" w="med" type="none"/>
          </a:ln>
        </p:spPr>
      </p:cxnSp>
      <p:sp>
        <p:nvSpPr>
          <p:cNvPr id="24" name="Google Shape;24;p4"/>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FFFFFF"/>
                </a:solidFill>
                <a:latin typeface="Montserrat"/>
                <a:ea typeface="Montserrat"/>
                <a:cs typeface="Montserrat"/>
                <a:sym typeface="Montserra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25" name="Google Shape;25;p4"/>
          <p:cNvSpPr txBox="1"/>
          <p:nvPr>
            <p:ph idx="2" type="title"/>
          </p:nvPr>
        </p:nvSpPr>
        <p:spPr>
          <a:xfrm>
            <a:off x="311700" y="798307"/>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26" name="Google Shape;26;p4"/>
          <p:cNvSpPr txBox="1"/>
          <p:nvPr>
            <p:ph idx="3" type="title"/>
          </p:nvPr>
        </p:nvSpPr>
        <p:spPr>
          <a:xfrm>
            <a:off x="343994" y="1770473"/>
            <a:ext cx="3925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introduction">
  <p:cSld name="CUSTOM_4_1">
    <p:spTree>
      <p:nvGrpSpPr>
        <p:cNvPr id="27" name="Shape 27"/>
        <p:cNvGrpSpPr/>
        <p:nvPr/>
      </p:nvGrpSpPr>
      <p:grpSpPr>
        <a:xfrm>
          <a:off x="0" y="0"/>
          <a:ext cx="0" cy="0"/>
          <a:chOff x="0" y="0"/>
          <a:chExt cx="0" cy="0"/>
        </a:xfrm>
      </p:grpSpPr>
      <p:cxnSp>
        <p:nvCxnSpPr>
          <p:cNvPr id="28" name="Google Shape;28;p5"/>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29" name="Google Shape;29;p5"/>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0" name="Google Shape;30;p5"/>
          <p:cNvSpPr txBox="1"/>
          <p:nvPr>
            <p:ph idx="1" type="subTitle"/>
          </p:nvPr>
        </p:nvSpPr>
        <p:spPr>
          <a:xfrm>
            <a:off x="228600"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31" name="Google Shape;31;p5"/>
          <p:cNvCxnSpPr/>
          <p:nvPr/>
        </p:nvCxnSpPr>
        <p:spPr>
          <a:xfrm>
            <a:off x="55372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32" name="Google Shape;32;p5"/>
          <p:cNvSpPr txBox="1"/>
          <p:nvPr>
            <p:ph idx="2" type="title"/>
          </p:nvPr>
        </p:nvSpPr>
        <p:spPr>
          <a:xfrm>
            <a:off x="228600"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33" name="Google Shape;33;p5"/>
          <p:cNvSpPr txBox="1"/>
          <p:nvPr>
            <p:ph idx="3" type="subTitle"/>
          </p:nvPr>
        </p:nvSpPr>
        <p:spPr>
          <a:xfrm>
            <a:off x="2471825"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34" name="Google Shape;34;p5"/>
          <p:cNvCxnSpPr/>
          <p:nvPr/>
        </p:nvCxnSpPr>
        <p:spPr>
          <a:xfrm>
            <a:off x="2796950"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35" name="Google Shape;35;p5"/>
          <p:cNvSpPr txBox="1"/>
          <p:nvPr>
            <p:ph idx="4" type="title"/>
          </p:nvPr>
        </p:nvSpPr>
        <p:spPr>
          <a:xfrm>
            <a:off x="2471825"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36" name="Google Shape;36;p5"/>
          <p:cNvSpPr txBox="1"/>
          <p:nvPr>
            <p:ph idx="5" type="subTitle"/>
          </p:nvPr>
        </p:nvSpPr>
        <p:spPr>
          <a:xfrm>
            <a:off x="4789750"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37" name="Google Shape;37;p5"/>
          <p:cNvCxnSpPr/>
          <p:nvPr/>
        </p:nvCxnSpPr>
        <p:spPr>
          <a:xfrm>
            <a:off x="511487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38" name="Google Shape;38;p5"/>
          <p:cNvSpPr txBox="1"/>
          <p:nvPr>
            <p:ph idx="6" type="title"/>
          </p:nvPr>
        </p:nvSpPr>
        <p:spPr>
          <a:xfrm>
            <a:off x="4789750"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39" name="Google Shape;39;p5"/>
          <p:cNvSpPr txBox="1"/>
          <p:nvPr>
            <p:ph idx="7" type="subTitle"/>
          </p:nvPr>
        </p:nvSpPr>
        <p:spPr>
          <a:xfrm>
            <a:off x="6907750"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40" name="Google Shape;40;p5"/>
          <p:cNvCxnSpPr/>
          <p:nvPr/>
        </p:nvCxnSpPr>
        <p:spPr>
          <a:xfrm>
            <a:off x="723287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41" name="Google Shape;41;p5"/>
          <p:cNvSpPr txBox="1"/>
          <p:nvPr>
            <p:ph idx="8" type="title"/>
          </p:nvPr>
        </p:nvSpPr>
        <p:spPr>
          <a:xfrm>
            <a:off x="6907750"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5">
    <p:spTree>
      <p:nvGrpSpPr>
        <p:cNvPr id="42" name="Shape 42"/>
        <p:cNvGrpSpPr/>
        <p:nvPr/>
      </p:nvGrpSpPr>
      <p:grpSpPr>
        <a:xfrm>
          <a:off x="0" y="0"/>
          <a:ext cx="0" cy="0"/>
          <a:chOff x="0" y="0"/>
          <a:chExt cx="0" cy="0"/>
        </a:xfrm>
      </p:grpSpPr>
      <p:cxnSp>
        <p:nvCxnSpPr>
          <p:cNvPr id="43" name="Google Shape;43;p6"/>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44" name="Google Shape;44;p6"/>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45" name="Google Shape;45;p6"/>
          <p:cNvCxnSpPr/>
          <p:nvPr/>
        </p:nvCxnSpPr>
        <p:spPr>
          <a:xfrm>
            <a:off x="420075" y="2790116"/>
            <a:ext cx="8336100" cy="0"/>
          </a:xfrm>
          <a:prstGeom prst="straightConnector1">
            <a:avLst/>
          </a:prstGeom>
          <a:noFill/>
          <a:ln cap="flat" cmpd="sng" w="19050">
            <a:solidFill>
              <a:schemeClr val="dk1"/>
            </a:solidFill>
            <a:prstDash val="dot"/>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 big point">
  <p:cSld name="CUSTOM_6">
    <p:spTree>
      <p:nvGrpSpPr>
        <p:cNvPr id="46" name="Shape 46"/>
        <p:cNvGrpSpPr/>
        <p:nvPr/>
      </p:nvGrpSpPr>
      <p:grpSpPr>
        <a:xfrm>
          <a:off x="0" y="0"/>
          <a:ext cx="0" cy="0"/>
          <a:chOff x="0" y="0"/>
          <a:chExt cx="0" cy="0"/>
        </a:xfrm>
      </p:grpSpPr>
      <p:pic>
        <p:nvPicPr>
          <p:cNvPr descr="unnamed-4.jpg" id="47" name="Google Shape;47;p7"/>
          <p:cNvPicPr preferRelativeResize="0"/>
          <p:nvPr/>
        </p:nvPicPr>
        <p:blipFill rotWithShape="1">
          <a:blip r:embed="rId2">
            <a:alphaModFix/>
          </a:blip>
          <a:srcRect b="0" l="29" r="29" t="0"/>
          <a:stretch/>
        </p:blipFill>
        <p:spPr>
          <a:xfrm>
            <a:off x="-166025" y="-205412"/>
            <a:ext cx="9603423" cy="5401922"/>
          </a:xfrm>
          <a:prstGeom prst="rect">
            <a:avLst/>
          </a:prstGeom>
          <a:noFill/>
          <a:ln>
            <a:noFill/>
          </a:ln>
        </p:spPr>
      </p:pic>
      <p:pic>
        <p:nvPicPr>
          <p:cNvPr id="48" name="Google Shape;48;p7"/>
          <p:cNvPicPr preferRelativeResize="0"/>
          <p:nvPr/>
        </p:nvPicPr>
        <p:blipFill>
          <a:blip r:embed="rId3">
            <a:alphaModFix/>
          </a:blip>
          <a:stretch>
            <a:fillRect/>
          </a:stretch>
        </p:blipFill>
        <p:spPr>
          <a:xfrm>
            <a:off x="-166037" y="-205425"/>
            <a:ext cx="9603425" cy="5401925"/>
          </a:xfrm>
          <a:prstGeom prst="rect">
            <a:avLst/>
          </a:prstGeom>
          <a:noFill/>
          <a:ln>
            <a:noFill/>
          </a:ln>
        </p:spPr>
      </p:pic>
      <p:cxnSp>
        <p:nvCxnSpPr>
          <p:cNvPr id="49" name="Google Shape;49;p7"/>
          <p:cNvCxnSpPr/>
          <p:nvPr/>
        </p:nvCxnSpPr>
        <p:spPr>
          <a:xfrm>
            <a:off x="379585" y="596900"/>
            <a:ext cx="8360400" cy="0"/>
          </a:xfrm>
          <a:prstGeom prst="straightConnector1">
            <a:avLst/>
          </a:prstGeom>
          <a:noFill/>
          <a:ln cap="flat" cmpd="sng" w="28575">
            <a:solidFill>
              <a:srgbClr val="FFFFFF"/>
            </a:solidFill>
            <a:prstDash val="solid"/>
            <a:round/>
            <a:headEnd len="med" w="med" type="none"/>
            <a:tailEnd len="med" w="med" type="none"/>
          </a:ln>
        </p:spPr>
      </p:cxnSp>
      <p:sp>
        <p:nvSpPr>
          <p:cNvPr id="50" name="Google Shape;50;p7"/>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1" name="Google Shape;51;p7"/>
          <p:cNvSpPr txBox="1"/>
          <p:nvPr>
            <p:ph idx="2" type="title"/>
          </p:nvPr>
        </p:nvSpPr>
        <p:spPr>
          <a:xfrm>
            <a:off x="311700" y="798307"/>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2" name="Google Shape;52;p7"/>
          <p:cNvSpPr txBox="1"/>
          <p:nvPr>
            <p:ph idx="3" type="title"/>
          </p:nvPr>
        </p:nvSpPr>
        <p:spPr>
          <a:xfrm>
            <a:off x="343994" y="1770473"/>
            <a:ext cx="3925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FFFFFF"/>
        </a:solidFill>
      </p:bgPr>
    </p:bg>
    <p:spTree>
      <p:nvGrpSpPr>
        <p:cNvPr id="53" name="Shape 53"/>
        <p:cNvGrpSpPr/>
        <p:nvPr/>
      </p:nvGrpSpPr>
      <p:grpSpPr>
        <a:xfrm>
          <a:off x="0" y="0"/>
          <a:ext cx="0" cy="0"/>
          <a:chOff x="0" y="0"/>
          <a:chExt cx="0" cy="0"/>
        </a:xfrm>
      </p:grpSpPr>
      <p:sp>
        <p:nvSpPr>
          <p:cNvPr id="54" name="Google Shape;5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8"/>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6" name="Google Shape;56;p8"/>
          <p:cNvSpPr/>
          <p:nvPr/>
        </p:nvSpPr>
        <p:spPr>
          <a:xfrm>
            <a:off x="432350" y="1304875"/>
            <a:ext cx="2469300" cy="607800"/>
          </a:xfrm>
          <a:prstGeom prst="homePlate">
            <a:avLst>
              <a:gd fmla="val 50000" name="adj"/>
            </a:avLst>
          </a:prstGeom>
          <a:solidFill>
            <a:srgbClr val="091F2F"/>
          </a:solidFill>
          <a:ln>
            <a:noFill/>
          </a:ln>
        </p:spPr>
        <p:txBody>
          <a:bodyPr anchorCtr="0" anchor="ctr" bIns="121875" lIns="121875" spcFirstLastPara="1" rIns="121875" wrap="square" tIns="121875">
            <a:noAutofit/>
          </a:bodyPr>
          <a:lstStyle/>
          <a:p>
            <a:pPr indent="0" lvl="0" marL="0" rtl="0" algn="ctr">
              <a:spcBef>
                <a:spcPts val="0"/>
              </a:spcBef>
              <a:spcAft>
                <a:spcPts val="0"/>
              </a:spcAft>
              <a:buClr>
                <a:srgbClr val="000000"/>
              </a:buClr>
              <a:buSzPts val="1500"/>
              <a:buFont typeface="Arial"/>
              <a:buNone/>
            </a:pPr>
            <a:r>
              <a:t/>
            </a:r>
            <a:endParaRPr>
              <a:solidFill>
                <a:srgbClr val="091F2F"/>
              </a:solidFill>
            </a:endParaRPr>
          </a:p>
        </p:txBody>
      </p:sp>
      <p:sp>
        <p:nvSpPr>
          <p:cNvPr id="57" name="Google Shape;57;p8"/>
          <p:cNvSpPr/>
          <p:nvPr/>
        </p:nvSpPr>
        <p:spPr>
          <a:xfrm>
            <a:off x="3044777" y="1304875"/>
            <a:ext cx="2760600" cy="607800"/>
          </a:xfrm>
          <a:prstGeom prst="chevron">
            <a:avLst>
              <a:gd fmla="val 50000" name="adj"/>
            </a:avLst>
          </a:prstGeom>
          <a:solidFill>
            <a:srgbClr val="091F2F"/>
          </a:solidFill>
          <a:ln>
            <a:noFill/>
          </a:ln>
        </p:spPr>
        <p:txBody>
          <a:bodyPr anchorCtr="0" anchor="ctr" bIns="121875" lIns="121875" spcFirstLastPara="1" rIns="121875" wrap="square" tIns="121875">
            <a:noAutofit/>
          </a:bodyPr>
          <a:lstStyle/>
          <a:p>
            <a:pPr indent="0" lvl="0" marL="0" rtl="0" algn="ctr">
              <a:spcBef>
                <a:spcPts val="0"/>
              </a:spcBef>
              <a:spcAft>
                <a:spcPts val="0"/>
              </a:spcAft>
              <a:buClr>
                <a:srgbClr val="000000"/>
              </a:buClr>
              <a:buSzPts val="1500"/>
              <a:buFont typeface="Arial"/>
              <a:buNone/>
            </a:pPr>
            <a:r>
              <a:t/>
            </a:r>
            <a:endParaRPr>
              <a:solidFill>
                <a:srgbClr val="091F2F"/>
              </a:solidFill>
            </a:endParaRPr>
          </a:p>
        </p:txBody>
      </p:sp>
      <p:sp>
        <p:nvSpPr>
          <p:cNvPr id="58" name="Google Shape;58;p8"/>
          <p:cNvSpPr/>
          <p:nvPr/>
        </p:nvSpPr>
        <p:spPr>
          <a:xfrm>
            <a:off x="5948502" y="1304875"/>
            <a:ext cx="2760600" cy="607800"/>
          </a:xfrm>
          <a:prstGeom prst="chevron">
            <a:avLst>
              <a:gd fmla="val 50000" name="adj"/>
            </a:avLst>
          </a:prstGeom>
          <a:solidFill>
            <a:srgbClr val="091F2F"/>
          </a:solidFill>
          <a:ln>
            <a:noFill/>
          </a:ln>
        </p:spPr>
        <p:txBody>
          <a:bodyPr anchorCtr="0" anchor="ctr" bIns="121875" lIns="121875" spcFirstLastPara="1" rIns="121875" wrap="square" tIns="121875">
            <a:noAutofit/>
          </a:bodyPr>
          <a:lstStyle/>
          <a:p>
            <a:pPr indent="0" lvl="0" marL="0" rtl="0" algn="ctr">
              <a:spcBef>
                <a:spcPts val="0"/>
              </a:spcBef>
              <a:spcAft>
                <a:spcPts val="0"/>
              </a:spcAft>
              <a:buClr>
                <a:srgbClr val="000000"/>
              </a:buClr>
              <a:buSzPts val="1500"/>
              <a:buFont typeface="Arial"/>
              <a:buNone/>
            </a:pPr>
            <a:r>
              <a:t/>
            </a:r>
            <a:endParaRPr>
              <a:solidFill>
                <a:srgbClr val="091F2F"/>
              </a:solidFill>
            </a:endParaRPr>
          </a:p>
        </p:txBody>
      </p:sp>
      <p:cxnSp>
        <p:nvCxnSpPr>
          <p:cNvPr id="59" name="Google Shape;59;p8"/>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60" name="Google Shape;60;p8"/>
          <p:cNvSpPr txBox="1"/>
          <p:nvPr>
            <p:ph idx="2" type="title"/>
          </p:nvPr>
        </p:nvSpPr>
        <p:spPr>
          <a:xfrm>
            <a:off x="4323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a:spcBef>
                <a:spcPts val="0"/>
              </a:spcBef>
              <a:spcAft>
                <a:spcPts val="0"/>
              </a:spcAft>
              <a:buNone/>
              <a:defRPr/>
            </a:lvl9pPr>
          </a:lstStyle>
          <a:p/>
        </p:txBody>
      </p:sp>
      <p:sp>
        <p:nvSpPr>
          <p:cNvPr id="61" name="Google Shape;61;p8"/>
          <p:cNvSpPr txBox="1"/>
          <p:nvPr>
            <p:ph idx="3" type="title"/>
          </p:nvPr>
        </p:nvSpPr>
        <p:spPr>
          <a:xfrm>
            <a:off x="33361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2" name="Google Shape;62;p8"/>
          <p:cNvSpPr txBox="1"/>
          <p:nvPr>
            <p:ph idx="4" type="title"/>
          </p:nvPr>
        </p:nvSpPr>
        <p:spPr>
          <a:xfrm>
            <a:off x="6254225"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3" name="Google Shape;63;p8"/>
          <p:cNvSpPr txBox="1"/>
          <p:nvPr>
            <p:ph idx="5" type="title"/>
          </p:nvPr>
        </p:nvSpPr>
        <p:spPr>
          <a:xfrm>
            <a:off x="4323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64" name="Google Shape;64;p8"/>
          <p:cNvSpPr txBox="1"/>
          <p:nvPr>
            <p:ph idx="6" type="title"/>
          </p:nvPr>
        </p:nvSpPr>
        <p:spPr>
          <a:xfrm>
            <a:off x="33361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65" name="Google Shape;65;p8"/>
          <p:cNvSpPr txBox="1"/>
          <p:nvPr>
            <p:ph idx="7" type="title"/>
          </p:nvPr>
        </p:nvSpPr>
        <p:spPr>
          <a:xfrm>
            <a:off x="6254225"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66" name="Google Shape;66;p8"/>
          <p:cNvSpPr txBox="1"/>
          <p:nvPr>
            <p:ph idx="1" type="subTitle"/>
          </p:nvPr>
        </p:nvSpPr>
        <p:spPr>
          <a:xfrm>
            <a:off x="434024" y="2281471"/>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a:spcBef>
                <a:spcPts val="0"/>
              </a:spcBef>
              <a:spcAft>
                <a:spcPts val="0"/>
              </a:spcAft>
              <a:buNone/>
              <a:defRPr/>
            </a:lvl9pPr>
          </a:lstStyle>
          <a:p/>
        </p:txBody>
      </p:sp>
      <p:sp>
        <p:nvSpPr>
          <p:cNvPr id="67" name="Google Shape;67;p8"/>
          <p:cNvSpPr txBox="1"/>
          <p:nvPr>
            <p:ph idx="8" type="subTitle"/>
          </p:nvPr>
        </p:nvSpPr>
        <p:spPr>
          <a:xfrm>
            <a:off x="3344125" y="2278896"/>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8" name="Google Shape;68;p8"/>
          <p:cNvSpPr txBox="1"/>
          <p:nvPr>
            <p:ph idx="9" type="subTitle"/>
          </p:nvPr>
        </p:nvSpPr>
        <p:spPr>
          <a:xfrm>
            <a:off x="6277525" y="2278896"/>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solidFill>
          <a:srgbClr val="FFFFFF"/>
        </a:solidFill>
      </p:bgPr>
    </p:bg>
    <p:spTree>
      <p:nvGrpSpPr>
        <p:cNvPr id="69" name="Shape 69"/>
        <p:cNvGrpSpPr/>
        <p:nvPr/>
      </p:nvGrpSpPr>
      <p:grpSpPr>
        <a:xfrm>
          <a:off x="0" y="0"/>
          <a:ext cx="0" cy="0"/>
          <a:chOff x="0" y="0"/>
          <a:chExt cx="0" cy="0"/>
        </a:xfrm>
      </p:grpSpPr>
      <p:sp>
        <p:nvSpPr>
          <p:cNvPr id="70" name="Google Shape;70;p9"/>
          <p:cNvSpPr txBox="1"/>
          <p:nvPr/>
        </p:nvSpPr>
        <p:spPr>
          <a:xfrm>
            <a:off x="3247850" y="1381075"/>
            <a:ext cx="2628900" cy="4641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9"/>
          <p:cNvSpPr txBox="1"/>
          <p:nvPr/>
        </p:nvSpPr>
        <p:spPr>
          <a:xfrm>
            <a:off x="6136350" y="1381075"/>
            <a:ext cx="2632500" cy="4641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9"/>
          <p:cNvSpPr txBox="1"/>
          <p:nvPr/>
        </p:nvSpPr>
        <p:spPr>
          <a:xfrm>
            <a:off x="355725" y="1381075"/>
            <a:ext cx="2628900" cy="4641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74" name="Google Shape;74;p9"/>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75" name="Google Shape;75;p9"/>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76" name="Google Shape;76;p9"/>
          <p:cNvSpPr txBox="1"/>
          <p:nvPr>
            <p:ph idx="2" type="title"/>
          </p:nvPr>
        </p:nvSpPr>
        <p:spPr>
          <a:xfrm>
            <a:off x="4323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7" name="Google Shape;77;p9"/>
          <p:cNvSpPr txBox="1"/>
          <p:nvPr>
            <p:ph idx="3" type="title"/>
          </p:nvPr>
        </p:nvSpPr>
        <p:spPr>
          <a:xfrm>
            <a:off x="6254225"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8" name="Google Shape;78;p9"/>
          <p:cNvSpPr txBox="1"/>
          <p:nvPr>
            <p:ph idx="4" type="title"/>
          </p:nvPr>
        </p:nvSpPr>
        <p:spPr>
          <a:xfrm>
            <a:off x="4323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79" name="Google Shape;79;p9"/>
          <p:cNvSpPr txBox="1"/>
          <p:nvPr>
            <p:ph idx="5" type="title"/>
          </p:nvPr>
        </p:nvSpPr>
        <p:spPr>
          <a:xfrm>
            <a:off x="33361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80" name="Google Shape;80;p9"/>
          <p:cNvSpPr txBox="1"/>
          <p:nvPr>
            <p:ph idx="6" type="title"/>
          </p:nvPr>
        </p:nvSpPr>
        <p:spPr>
          <a:xfrm>
            <a:off x="6254225"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81" name="Google Shape;81;p9"/>
          <p:cNvSpPr txBox="1"/>
          <p:nvPr>
            <p:ph idx="1" type="subTitle"/>
          </p:nvPr>
        </p:nvSpPr>
        <p:spPr>
          <a:xfrm>
            <a:off x="434024" y="2364603"/>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2" name="Google Shape;82;p9"/>
          <p:cNvSpPr txBox="1"/>
          <p:nvPr>
            <p:ph idx="7" type="subTitle"/>
          </p:nvPr>
        </p:nvSpPr>
        <p:spPr>
          <a:xfrm>
            <a:off x="3344125" y="2362028"/>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3" name="Google Shape;83;p9"/>
          <p:cNvSpPr txBox="1"/>
          <p:nvPr>
            <p:ph idx="8" type="subTitle"/>
          </p:nvPr>
        </p:nvSpPr>
        <p:spPr>
          <a:xfrm>
            <a:off x="6277525" y="2362028"/>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4" name="Google Shape;84;p9"/>
          <p:cNvSpPr txBox="1"/>
          <p:nvPr>
            <p:ph idx="9" type="title"/>
          </p:nvPr>
        </p:nvSpPr>
        <p:spPr>
          <a:xfrm>
            <a:off x="33361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page with B">
  <p:cSld name="TITLE_1">
    <p:bg>
      <p:bgPr>
        <a:solidFill>
          <a:srgbClr val="FFFFFF"/>
        </a:solidFill>
      </p:bgPr>
    </p:bg>
    <p:spTree>
      <p:nvGrpSpPr>
        <p:cNvPr id="85" name="Shape 85"/>
        <p:cNvGrpSpPr/>
        <p:nvPr/>
      </p:nvGrpSpPr>
      <p:grpSpPr>
        <a:xfrm>
          <a:off x="0" y="0"/>
          <a:ext cx="0" cy="0"/>
          <a:chOff x="0" y="0"/>
          <a:chExt cx="0" cy="0"/>
        </a:xfrm>
      </p:grpSpPr>
      <p:sp>
        <p:nvSpPr>
          <p:cNvPr id="86" name="Google Shape;86;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cxnSp>
        <p:nvCxnSpPr>
          <p:cNvPr id="87" name="Google Shape;87;p10"/>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88" name="Google Shape;88;p10"/>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9" name="Google Shape;89;p10"/>
          <p:cNvSpPr/>
          <p:nvPr/>
        </p:nvSpPr>
        <p:spPr>
          <a:xfrm>
            <a:off x="8430900" y="4420200"/>
            <a:ext cx="713100" cy="7233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90" name="Google Shape;90;p10"/>
          <p:cNvPicPr preferRelativeResize="0"/>
          <p:nvPr/>
        </p:nvPicPr>
        <p:blipFill>
          <a:blip r:embed="rId2">
            <a:alphaModFix/>
          </a:blip>
          <a:stretch>
            <a:fillRect/>
          </a:stretch>
        </p:blipFill>
        <p:spPr>
          <a:xfrm>
            <a:off x="8621567" y="4536340"/>
            <a:ext cx="331769" cy="51231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29" name="Shape 129"/>
        <p:cNvGrpSpPr/>
        <p:nvPr/>
      </p:nvGrpSpPr>
      <p:grpSpPr>
        <a:xfrm>
          <a:off x="0" y="0"/>
          <a:ext cx="0" cy="0"/>
          <a:chOff x="0" y="0"/>
          <a:chExt cx="0" cy="0"/>
        </a:xfrm>
      </p:grpSpPr>
      <p:sp>
        <p:nvSpPr>
          <p:cNvPr id="130" name="Google Shape;130;p19"/>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1"/>
              </a:buClr>
              <a:buSzPts val="3600"/>
              <a:buFont typeface="Montserrat"/>
              <a:buNone/>
              <a:defRPr b="1" i="0" sz="3600" u="none" cap="none" strike="noStrike">
                <a:solidFill>
                  <a:schemeClr val="lt1"/>
                </a:solidFill>
                <a:latin typeface="Montserrat"/>
                <a:ea typeface="Montserrat"/>
                <a:cs typeface="Montserrat"/>
                <a:sym typeface="Montserrat"/>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1" name="Google Shape;131;p19"/>
          <p:cNvSpPr txBox="1"/>
          <p:nvPr>
            <p:ph idx="1" type="body"/>
          </p:nvPr>
        </p:nvSpPr>
        <p:spPr>
          <a:xfrm>
            <a:off x="457200" y="971551"/>
            <a:ext cx="8229600" cy="3623100"/>
          </a:xfrm>
          <a:prstGeom prst="rect">
            <a:avLst/>
          </a:prstGeom>
          <a:noFill/>
          <a:ln>
            <a:noFill/>
          </a:ln>
        </p:spPr>
        <p:txBody>
          <a:bodyPr anchorCtr="0" anchor="t" bIns="45700" lIns="91425" spcFirstLastPara="1" rIns="91425" wrap="square" tIns="45700">
            <a:noAutofit/>
          </a:bodyPr>
          <a:lstStyle>
            <a:lvl1pPr indent="-393700" lvl="0" marL="457200" marR="0" rtl="0" algn="l">
              <a:spcBef>
                <a:spcPts val="640"/>
              </a:spcBef>
              <a:spcAft>
                <a:spcPts val="0"/>
              </a:spcAft>
              <a:buClr>
                <a:schemeClr val="lt1"/>
              </a:buClr>
              <a:buSzPts val="2600"/>
              <a:buFont typeface="Arial"/>
              <a:buChar char="▸"/>
              <a:defRPr b="0" i="0" sz="3200" u="none" cap="none" strike="noStrike">
                <a:solidFill>
                  <a:schemeClr val="lt1"/>
                </a:solidFill>
                <a:latin typeface="Lora"/>
                <a:ea typeface="Lora"/>
                <a:cs typeface="Lora"/>
                <a:sym typeface="Lora"/>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Lora"/>
                <a:ea typeface="Lora"/>
                <a:cs typeface="Lora"/>
                <a:sym typeface="Lora"/>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Lora"/>
                <a:ea typeface="Lora"/>
                <a:cs typeface="Lora"/>
                <a:sym typeface="Lora"/>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Lora"/>
                <a:ea typeface="Lora"/>
                <a:cs typeface="Lora"/>
                <a:sym typeface="Lora"/>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Lora"/>
                <a:ea typeface="Lora"/>
                <a:cs typeface="Lora"/>
                <a:sym typeface="Lora"/>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32" name="Google Shape;132;p19"/>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1" sz="800" u="none" cap="none" strike="noStrike">
                <a:solidFill>
                  <a:schemeClr val="lt1"/>
                </a:solidFill>
                <a:latin typeface="Lora"/>
                <a:ea typeface="Lora"/>
                <a:cs typeface="Lora"/>
                <a:sym typeface="Lora"/>
              </a:defRPr>
            </a:lvl1pPr>
            <a:lvl2pPr indent="0" lvl="1" marL="0" marR="0" rtl="0" algn="r">
              <a:spcBef>
                <a:spcPts val="0"/>
              </a:spcBef>
              <a:buNone/>
              <a:defRPr b="0" i="1" sz="800" u="none" cap="none" strike="noStrike">
                <a:solidFill>
                  <a:schemeClr val="lt1"/>
                </a:solidFill>
                <a:latin typeface="Lora"/>
                <a:ea typeface="Lora"/>
                <a:cs typeface="Lora"/>
                <a:sym typeface="Lora"/>
              </a:defRPr>
            </a:lvl2pPr>
            <a:lvl3pPr indent="0" lvl="2" marL="0" marR="0" rtl="0" algn="r">
              <a:spcBef>
                <a:spcPts val="0"/>
              </a:spcBef>
              <a:buNone/>
              <a:defRPr b="0" i="1" sz="800" u="none" cap="none" strike="noStrike">
                <a:solidFill>
                  <a:schemeClr val="lt1"/>
                </a:solidFill>
                <a:latin typeface="Lora"/>
                <a:ea typeface="Lora"/>
                <a:cs typeface="Lora"/>
                <a:sym typeface="Lora"/>
              </a:defRPr>
            </a:lvl3pPr>
            <a:lvl4pPr indent="0" lvl="3" marL="0" marR="0" rtl="0" algn="r">
              <a:spcBef>
                <a:spcPts val="0"/>
              </a:spcBef>
              <a:buNone/>
              <a:defRPr b="0" i="1" sz="800" u="none" cap="none" strike="noStrike">
                <a:solidFill>
                  <a:schemeClr val="lt1"/>
                </a:solidFill>
                <a:latin typeface="Lora"/>
                <a:ea typeface="Lora"/>
                <a:cs typeface="Lora"/>
                <a:sym typeface="Lora"/>
              </a:defRPr>
            </a:lvl4pPr>
            <a:lvl5pPr indent="0" lvl="4" marL="0" marR="0" rtl="0" algn="r">
              <a:spcBef>
                <a:spcPts val="0"/>
              </a:spcBef>
              <a:buNone/>
              <a:defRPr b="0" i="1" sz="800" u="none" cap="none" strike="noStrike">
                <a:solidFill>
                  <a:schemeClr val="lt1"/>
                </a:solidFill>
                <a:latin typeface="Lora"/>
                <a:ea typeface="Lora"/>
                <a:cs typeface="Lora"/>
                <a:sym typeface="Lora"/>
              </a:defRPr>
            </a:lvl5pPr>
            <a:lvl6pPr indent="0" lvl="5" marL="0" marR="0" rtl="0" algn="r">
              <a:spcBef>
                <a:spcPts val="0"/>
              </a:spcBef>
              <a:buNone/>
              <a:defRPr b="0" i="1" sz="800" u="none" cap="none" strike="noStrike">
                <a:solidFill>
                  <a:schemeClr val="lt1"/>
                </a:solidFill>
                <a:latin typeface="Lora"/>
                <a:ea typeface="Lora"/>
                <a:cs typeface="Lora"/>
                <a:sym typeface="Lora"/>
              </a:defRPr>
            </a:lvl6pPr>
            <a:lvl7pPr indent="0" lvl="6" marL="0" marR="0" rtl="0" algn="r">
              <a:spcBef>
                <a:spcPts val="0"/>
              </a:spcBef>
              <a:buNone/>
              <a:defRPr b="0" i="1" sz="800" u="none" cap="none" strike="noStrike">
                <a:solidFill>
                  <a:schemeClr val="lt1"/>
                </a:solidFill>
                <a:latin typeface="Lora"/>
                <a:ea typeface="Lora"/>
                <a:cs typeface="Lora"/>
                <a:sym typeface="Lora"/>
              </a:defRPr>
            </a:lvl7pPr>
            <a:lvl8pPr indent="0" lvl="7" marL="0" marR="0" rtl="0" algn="r">
              <a:spcBef>
                <a:spcPts val="0"/>
              </a:spcBef>
              <a:buNone/>
              <a:defRPr b="0" i="1" sz="800" u="none" cap="none" strike="noStrike">
                <a:solidFill>
                  <a:schemeClr val="lt1"/>
                </a:solidFill>
                <a:latin typeface="Lora"/>
                <a:ea typeface="Lora"/>
                <a:cs typeface="Lora"/>
                <a:sym typeface="Lora"/>
              </a:defRPr>
            </a:lvl8pPr>
            <a:lvl9pPr indent="0" lvl="8" marL="0" marR="0" rtl="0" algn="r">
              <a:spcBef>
                <a:spcPts val="0"/>
              </a:spcBef>
              <a:buNone/>
              <a:defRPr b="0" i="1" sz="800" u="none" cap="none" strike="noStrike">
                <a:solidFill>
                  <a:schemeClr val="lt1"/>
                </a:solidFill>
                <a:latin typeface="Lora"/>
                <a:ea typeface="Lora"/>
                <a:cs typeface="Lora"/>
                <a:sym typeface="Lor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boston.gov/bike-share-expansion" TargetMode="External"/><Relationship Id="rId4" Type="http://schemas.openxmlformats.org/officeDocument/2006/relationships/hyperlink" Target="http://boston.gov/bike-share-expansion" TargetMode="External"/><Relationship Id="rId5"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2.jpg"/><Relationship Id="rId4" Type="http://schemas.openxmlformats.org/officeDocument/2006/relationships/image" Target="../media/image29.png"/><Relationship Id="rId5"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7"/>
          <p:cNvPicPr preferRelativeResize="0"/>
          <p:nvPr/>
        </p:nvPicPr>
        <p:blipFill>
          <a:blip r:embed="rId3">
            <a:alphaModFix/>
          </a:blip>
          <a:stretch>
            <a:fillRect/>
          </a:stretch>
        </p:blipFill>
        <p:spPr>
          <a:xfrm>
            <a:off x="56375" y="-475512"/>
            <a:ext cx="9144003" cy="6094520"/>
          </a:xfrm>
          <a:prstGeom prst="rect">
            <a:avLst/>
          </a:prstGeom>
          <a:noFill/>
          <a:ln>
            <a:noFill/>
          </a:ln>
        </p:spPr>
      </p:pic>
      <p:sp>
        <p:nvSpPr>
          <p:cNvPr id="168" name="Google Shape;168;p27"/>
          <p:cNvSpPr txBox="1"/>
          <p:nvPr>
            <p:ph idx="2" type="title"/>
          </p:nvPr>
        </p:nvSpPr>
        <p:spPr>
          <a:xfrm>
            <a:off x="287950" y="3145800"/>
            <a:ext cx="8470200" cy="1997700"/>
          </a:xfrm>
          <a:prstGeom prst="rect">
            <a:avLst/>
          </a:prstGeom>
          <a:solidFill>
            <a:srgbClr val="FFFFFF">
              <a:alpha val="70790"/>
            </a:srgbClr>
          </a:solidFill>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Bluebikes Expansion 2021</a:t>
            </a:r>
            <a:endParaRPr>
              <a:solidFill>
                <a:schemeClr val="dk1"/>
              </a:solidFill>
            </a:endParaRPr>
          </a:p>
          <a:p>
            <a:pPr indent="0" lvl="0" marL="0" rtl="0" algn="l">
              <a:spcBef>
                <a:spcPts val="0"/>
              </a:spcBef>
              <a:spcAft>
                <a:spcPts val="0"/>
              </a:spcAft>
              <a:buNone/>
            </a:pPr>
            <a:r>
              <a:rPr b="0" i="1" lang="en" sz="2900">
                <a:solidFill>
                  <a:schemeClr val="dk1"/>
                </a:solidFill>
                <a:latin typeface="Lora"/>
                <a:ea typeface="Lora"/>
                <a:cs typeface="Lora"/>
                <a:sym typeface="Lora"/>
              </a:rPr>
              <a:t>We’re adding Bluebikes in Hyde Park and Mattapan!</a:t>
            </a:r>
            <a:endParaRPr b="0" i="1" sz="2900">
              <a:solidFill>
                <a:schemeClr val="dk1"/>
              </a:solidFill>
              <a:latin typeface="Lora"/>
              <a:ea typeface="Lora"/>
              <a:cs typeface="Lora"/>
              <a:sym typeface="Lora"/>
            </a:endParaRPr>
          </a:p>
          <a:p>
            <a:pPr indent="0" lvl="0" marL="0" rtl="0" algn="l">
              <a:spcBef>
                <a:spcPts val="0"/>
              </a:spcBef>
              <a:spcAft>
                <a:spcPts val="0"/>
              </a:spcAft>
              <a:buNone/>
            </a:pPr>
            <a:r>
              <a:rPr b="0" i="1" lang="en" sz="2900">
                <a:solidFill>
                  <a:schemeClr val="dk1"/>
                </a:solidFill>
                <a:latin typeface="Lora"/>
                <a:ea typeface="Lora"/>
                <a:cs typeface="Lora"/>
                <a:sym typeface="Lora"/>
              </a:rPr>
              <a:t>Boston Transportation Department • May 11, 2021</a:t>
            </a:r>
            <a:endParaRPr b="0" i="1" sz="2900">
              <a:solidFill>
                <a:schemeClr val="dk1"/>
              </a:solidFill>
              <a:latin typeface="Lora"/>
              <a:ea typeface="Lora"/>
              <a:cs typeface="Lora"/>
              <a:sym typeface="Lor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6"/>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p>
            <a:pPr indent="0" lvl="0" marL="341312" rtl="0" algn="l">
              <a:spcBef>
                <a:spcPts val="0"/>
              </a:spcBef>
              <a:spcAft>
                <a:spcPts val="0"/>
              </a:spcAft>
              <a:buClr>
                <a:schemeClr val="lt1"/>
              </a:buClr>
              <a:buSzPts val="3600"/>
              <a:buFont typeface="Montserrat"/>
              <a:buNone/>
            </a:pPr>
            <a:r>
              <a:rPr lang="en" sz="3300"/>
              <a:t>ON-STREET STATIONS</a:t>
            </a:r>
            <a:endParaRPr sz="3300"/>
          </a:p>
        </p:txBody>
      </p:sp>
      <p:sp>
        <p:nvSpPr>
          <p:cNvPr id="242" name="Google Shape;242;p36"/>
          <p:cNvSpPr txBox="1"/>
          <p:nvPr/>
        </p:nvSpPr>
        <p:spPr>
          <a:xfrm>
            <a:off x="1096094" y="780050"/>
            <a:ext cx="69519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1" lang="en" sz="1800" u="none" cap="none" strike="noStrike">
                <a:solidFill>
                  <a:schemeClr val="lt1"/>
                </a:solidFill>
                <a:latin typeface="Lora"/>
                <a:ea typeface="Lora"/>
                <a:cs typeface="Lora"/>
                <a:sym typeface="Lora"/>
              </a:rPr>
              <a:t>Provide parking for 19 bikes in the same space as about 3 cars</a:t>
            </a:r>
            <a:endParaRPr/>
          </a:p>
          <a:p>
            <a:pPr indent="0" lvl="0" marL="0" marR="0" rtl="0" algn="ctr">
              <a:spcBef>
                <a:spcPts val="0"/>
              </a:spcBef>
              <a:spcAft>
                <a:spcPts val="0"/>
              </a:spcAft>
              <a:buNone/>
            </a:pPr>
            <a:r>
              <a:rPr b="0" i="1" lang="en" sz="1800" u="none" cap="none" strike="noStrike">
                <a:solidFill>
                  <a:schemeClr val="lt1"/>
                </a:solidFill>
                <a:latin typeface="Lora"/>
                <a:ea typeface="Lora"/>
                <a:cs typeface="Lora"/>
                <a:sym typeface="Lora"/>
              </a:rPr>
              <a:t>Stored December – April for snow plowing</a:t>
            </a:r>
            <a:endParaRPr b="0" i="1" sz="1800" u="none" cap="none" strike="noStrike">
              <a:solidFill>
                <a:schemeClr val="lt1"/>
              </a:solidFill>
              <a:latin typeface="Lora"/>
              <a:ea typeface="Lora"/>
              <a:cs typeface="Lora"/>
              <a:sym typeface="Lora"/>
            </a:endParaRPr>
          </a:p>
        </p:txBody>
      </p:sp>
      <p:grpSp>
        <p:nvGrpSpPr>
          <p:cNvPr id="243" name="Google Shape;243;p36"/>
          <p:cNvGrpSpPr/>
          <p:nvPr/>
        </p:nvGrpSpPr>
        <p:grpSpPr>
          <a:xfrm>
            <a:off x="771524" y="1542041"/>
            <a:ext cx="7645426" cy="3448758"/>
            <a:chOff x="761999" y="875592"/>
            <a:chExt cx="7645426" cy="3448758"/>
          </a:xfrm>
        </p:grpSpPr>
        <p:pic>
          <p:nvPicPr>
            <p:cNvPr id="244" name="Google Shape;244;p36"/>
            <p:cNvPicPr preferRelativeResize="0"/>
            <p:nvPr/>
          </p:nvPicPr>
          <p:blipFill rotWithShape="1">
            <a:blip r:embed="rId3">
              <a:alphaModFix/>
            </a:blip>
            <a:srcRect b="0" l="0" r="23436" t="0"/>
            <a:stretch/>
          </p:blipFill>
          <p:spPr>
            <a:xfrm>
              <a:off x="761999" y="875934"/>
              <a:ext cx="4683627" cy="3448416"/>
            </a:xfrm>
            <a:prstGeom prst="rect">
              <a:avLst/>
            </a:prstGeom>
            <a:noFill/>
            <a:ln>
              <a:noFill/>
            </a:ln>
          </p:spPr>
        </p:pic>
        <p:pic>
          <p:nvPicPr>
            <p:cNvPr id="245" name="Google Shape;245;p36"/>
            <p:cNvPicPr preferRelativeResize="0"/>
            <p:nvPr/>
          </p:nvPicPr>
          <p:blipFill rotWithShape="1">
            <a:blip r:embed="rId4">
              <a:alphaModFix/>
            </a:blip>
            <a:srcRect b="0" l="33287" r="23793" t="0"/>
            <a:stretch/>
          </p:blipFill>
          <p:spPr>
            <a:xfrm>
              <a:off x="5781675" y="875592"/>
              <a:ext cx="2625750" cy="3448758"/>
            </a:xfrm>
            <a:prstGeom prst="rect">
              <a:avLst/>
            </a:prstGeom>
            <a:noFill/>
            <a:ln>
              <a:noFill/>
            </a:ln>
          </p:spPr>
        </p:pic>
      </p:grpSp>
      <p:sp>
        <p:nvSpPr>
          <p:cNvPr id="246" name="Google Shape;246;p36"/>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7"/>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600"/>
              <a:buFont typeface="Montserrat"/>
              <a:buNone/>
            </a:pPr>
            <a:r>
              <a:rPr lang="en" sz="3100"/>
              <a:t>STATIONS ON PRIVATE PROPERTY</a:t>
            </a:r>
            <a:endParaRPr sz="4100"/>
          </a:p>
        </p:txBody>
      </p:sp>
      <p:sp>
        <p:nvSpPr>
          <p:cNvPr id="252" name="Google Shape;252;p37"/>
          <p:cNvSpPr txBox="1"/>
          <p:nvPr/>
        </p:nvSpPr>
        <p:spPr>
          <a:xfrm>
            <a:off x="867494" y="742950"/>
            <a:ext cx="69519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i="1" sz="1800" u="none" cap="none" strike="noStrike">
              <a:solidFill>
                <a:schemeClr val="lt1"/>
              </a:solidFill>
              <a:latin typeface="Lora"/>
              <a:ea typeface="Lora"/>
              <a:cs typeface="Lora"/>
              <a:sym typeface="Lora"/>
            </a:endParaRPr>
          </a:p>
        </p:txBody>
      </p:sp>
      <p:grpSp>
        <p:nvGrpSpPr>
          <p:cNvPr id="253" name="Google Shape;253;p37"/>
          <p:cNvGrpSpPr/>
          <p:nvPr/>
        </p:nvGrpSpPr>
        <p:grpSpPr>
          <a:xfrm>
            <a:off x="285040" y="819143"/>
            <a:ext cx="8782926" cy="4101427"/>
            <a:chOff x="685800" y="971550"/>
            <a:chExt cx="8191500" cy="3429000"/>
          </a:xfrm>
        </p:grpSpPr>
        <p:pic>
          <p:nvPicPr>
            <p:cNvPr id="254" name="Google Shape;254;p37"/>
            <p:cNvPicPr preferRelativeResize="0"/>
            <p:nvPr/>
          </p:nvPicPr>
          <p:blipFill rotWithShape="1">
            <a:blip r:embed="rId3">
              <a:alphaModFix/>
            </a:blip>
            <a:srcRect b="11074" l="0" r="0" t="20647"/>
            <a:stretch/>
          </p:blipFill>
          <p:spPr>
            <a:xfrm>
              <a:off x="5730349" y="971550"/>
              <a:ext cx="2831159" cy="3428999"/>
            </a:xfrm>
            <a:prstGeom prst="rect">
              <a:avLst/>
            </a:prstGeom>
            <a:noFill/>
            <a:ln>
              <a:noFill/>
            </a:ln>
          </p:spPr>
        </p:pic>
        <p:pic>
          <p:nvPicPr>
            <p:cNvPr id="255" name="Google Shape;255;p37"/>
            <p:cNvPicPr preferRelativeResize="0"/>
            <p:nvPr/>
          </p:nvPicPr>
          <p:blipFill rotWithShape="1">
            <a:blip r:embed="rId4">
              <a:alphaModFix/>
            </a:blip>
            <a:srcRect b="0" l="22486" r="0" t="0"/>
            <a:stretch/>
          </p:blipFill>
          <p:spPr>
            <a:xfrm>
              <a:off x="685800" y="971550"/>
              <a:ext cx="4714789" cy="3429000"/>
            </a:xfrm>
            <a:prstGeom prst="rect">
              <a:avLst/>
            </a:prstGeom>
            <a:noFill/>
            <a:ln>
              <a:noFill/>
            </a:ln>
          </p:spPr>
        </p:pic>
        <p:cxnSp>
          <p:nvCxnSpPr>
            <p:cNvPr id="256" name="Google Shape;256;p37"/>
            <p:cNvCxnSpPr/>
            <p:nvPr/>
          </p:nvCxnSpPr>
          <p:spPr>
            <a:xfrm>
              <a:off x="2743200" y="3334084"/>
              <a:ext cx="2514600" cy="0"/>
            </a:xfrm>
            <a:prstGeom prst="straightConnector1">
              <a:avLst/>
            </a:prstGeom>
            <a:noFill/>
            <a:ln cap="flat" cmpd="sng" w="38100">
              <a:solidFill>
                <a:srgbClr val="FB4D42"/>
              </a:solidFill>
              <a:prstDash val="solid"/>
              <a:round/>
              <a:headEnd len="med" w="med" type="stealth"/>
              <a:tailEnd len="med" w="med" type="stealth"/>
            </a:ln>
          </p:spPr>
        </p:cxnSp>
        <p:sp>
          <p:nvSpPr>
            <p:cNvPr id="257" name="Google Shape;257;p37"/>
            <p:cNvSpPr txBox="1"/>
            <p:nvPr/>
          </p:nvSpPr>
          <p:spPr>
            <a:xfrm>
              <a:off x="3200400" y="2964752"/>
              <a:ext cx="17526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FB4D42"/>
                  </a:solidFill>
                  <a:latin typeface="Montserrat"/>
                  <a:ea typeface="Montserrat"/>
                  <a:cs typeface="Montserrat"/>
                  <a:sym typeface="Montserrat"/>
                </a:rPr>
                <a:t>PRIVATE</a:t>
              </a:r>
              <a:endParaRPr b="1" i="0" sz="1800" u="none" cap="none" strike="noStrike">
                <a:solidFill>
                  <a:srgbClr val="FB4D42"/>
                </a:solidFill>
                <a:latin typeface="Montserrat"/>
                <a:ea typeface="Montserrat"/>
                <a:cs typeface="Montserrat"/>
                <a:sym typeface="Montserrat"/>
              </a:endParaRPr>
            </a:p>
          </p:txBody>
        </p:sp>
        <p:cxnSp>
          <p:nvCxnSpPr>
            <p:cNvPr id="258" name="Google Shape;258;p37"/>
            <p:cNvCxnSpPr/>
            <p:nvPr/>
          </p:nvCxnSpPr>
          <p:spPr>
            <a:xfrm flipH="1" rot="10800000">
              <a:off x="7553365" y="3200352"/>
              <a:ext cx="1008000" cy="265200"/>
            </a:xfrm>
            <a:prstGeom prst="straightConnector1">
              <a:avLst/>
            </a:prstGeom>
            <a:noFill/>
            <a:ln cap="flat" cmpd="sng" w="38100">
              <a:solidFill>
                <a:srgbClr val="FB4D42"/>
              </a:solidFill>
              <a:prstDash val="solid"/>
              <a:round/>
              <a:headEnd len="med" w="med" type="stealth"/>
              <a:tailEnd len="med" w="med" type="stealth"/>
            </a:ln>
          </p:spPr>
        </p:cxnSp>
        <p:cxnSp>
          <p:nvCxnSpPr>
            <p:cNvPr id="259" name="Google Shape;259;p37"/>
            <p:cNvCxnSpPr/>
            <p:nvPr/>
          </p:nvCxnSpPr>
          <p:spPr>
            <a:xfrm flipH="1" rot="10800000">
              <a:off x="6090987" y="3485408"/>
              <a:ext cx="1362000" cy="236100"/>
            </a:xfrm>
            <a:prstGeom prst="straightConnector1">
              <a:avLst/>
            </a:prstGeom>
            <a:noFill/>
            <a:ln cap="flat" cmpd="sng" w="38100">
              <a:solidFill>
                <a:srgbClr val="091F2F"/>
              </a:solidFill>
              <a:prstDash val="solid"/>
              <a:round/>
              <a:headEnd len="med" w="med" type="stealth"/>
              <a:tailEnd len="med" w="med" type="stealth"/>
            </a:ln>
          </p:spPr>
        </p:cxnSp>
        <p:cxnSp>
          <p:nvCxnSpPr>
            <p:cNvPr id="260" name="Google Shape;260;p37"/>
            <p:cNvCxnSpPr/>
            <p:nvPr/>
          </p:nvCxnSpPr>
          <p:spPr>
            <a:xfrm>
              <a:off x="1013765" y="3318364"/>
              <a:ext cx="1676400" cy="0"/>
            </a:xfrm>
            <a:prstGeom prst="straightConnector1">
              <a:avLst/>
            </a:prstGeom>
            <a:noFill/>
            <a:ln cap="flat" cmpd="sng" w="38100">
              <a:solidFill>
                <a:srgbClr val="091F2F"/>
              </a:solidFill>
              <a:prstDash val="solid"/>
              <a:round/>
              <a:headEnd len="med" w="med" type="stealth"/>
              <a:tailEnd len="med" w="med" type="stealth"/>
            </a:ln>
          </p:spPr>
        </p:cxnSp>
        <p:sp>
          <p:nvSpPr>
            <p:cNvPr id="261" name="Google Shape;261;p37"/>
            <p:cNvSpPr txBox="1"/>
            <p:nvPr/>
          </p:nvSpPr>
          <p:spPr>
            <a:xfrm>
              <a:off x="975665" y="2941650"/>
              <a:ext cx="17526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091F2F"/>
                  </a:solidFill>
                  <a:latin typeface="Montserrat"/>
                  <a:ea typeface="Montserrat"/>
                  <a:cs typeface="Montserrat"/>
                  <a:sym typeface="Montserrat"/>
                </a:rPr>
                <a:t>PUBLIC</a:t>
              </a:r>
              <a:endParaRPr b="1" i="0" sz="1800" u="none" cap="none" strike="noStrike">
                <a:solidFill>
                  <a:srgbClr val="091F2F"/>
                </a:solidFill>
                <a:latin typeface="Montserrat"/>
                <a:ea typeface="Montserrat"/>
                <a:cs typeface="Montserrat"/>
                <a:sym typeface="Montserrat"/>
              </a:endParaRPr>
            </a:p>
          </p:txBody>
        </p:sp>
        <p:sp>
          <p:nvSpPr>
            <p:cNvPr id="262" name="Google Shape;262;p37"/>
            <p:cNvSpPr txBox="1"/>
            <p:nvPr/>
          </p:nvSpPr>
          <p:spPr>
            <a:xfrm rot="-799216">
              <a:off x="7105625" y="2964768"/>
              <a:ext cx="1752651" cy="36936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FB4D42"/>
                  </a:solidFill>
                  <a:latin typeface="Montserrat"/>
                  <a:ea typeface="Montserrat"/>
                  <a:cs typeface="Montserrat"/>
                  <a:sym typeface="Montserrat"/>
                </a:rPr>
                <a:t>PRIVATE</a:t>
              </a:r>
              <a:endParaRPr b="1" i="0" sz="1800" u="none" cap="none" strike="noStrike">
                <a:solidFill>
                  <a:srgbClr val="FB4D42"/>
                </a:solidFill>
                <a:latin typeface="Montserrat"/>
                <a:ea typeface="Montserrat"/>
                <a:cs typeface="Montserrat"/>
                <a:sym typeface="Montserrat"/>
              </a:endParaRPr>
            </a:p>
          </p:txBody>
        </p:sp>
        <p:sp>
          <p:nvSpPr>
            <p:cNvPr id="263" name="Google Shape;263;p37"/>
            <p:cNvSpPr txBox="1"/>
            <p:nvPr/>
          </p:nvSpPr>
          <p:spPr>
            <a:xfrm rot="-600922">
              <a:off x="5895711" y="3184166"/>
              <a:ext cx="1752608" cy="36922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091F2F"/>
                  </a:solidFill>
                  <a:latin typeface="Montserrat"/>
                  <a:ea typeface="Montserrat"/>
                  <a:cs typeface="Montserrat"/>
                  <a:sym typeface="Montserrat"/>
                </a:rPr>
                <a:t>PUBLIC</a:t>
              </a:r>
              <a:endParaRPr b="1" i="0" sz="1800" u="none" cap="none" strike="noStrike">
                <a:solidFill>
                  <a:srgbClr val="091F2F"/>
                </a:solidFill>
                <a:latin typeface="Montserrat"/>
                <a:ea typeface="Montserrat"/>
                <a:cs typeface="Montserrat"/>
                <a:sym typeface="Montserrat"/>
              </a:endParaRPr>
            </a:p>
          </p:txBody>
        </p:sp>
      </p:grpSp>
      <p:sp>
        <p:nvSpPr>
          <p:cNvPr id="264" name="Google Shape;264;p37"/>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8"/>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240"/>
              <a:buFont typeface="Montserrat"/>
              <a:buNone/>
            </a:pPr>
            <a:r>
              <a:rPr lang="en" sz="2340"/>
              <a:t>STATIONS ON PROPERTY OWNED BY OTHER AGENCIES</a:t>
            </a:r>
            <a:endParaRPr sz="2340"/>
          </a:p>
        </p:txBody>
      </p:sp>
      <p:sp>
        <p:nvSpPr>
          <p:cNvPr id="270" name="Google Shape;270;p38"/>
          <p:cNvSpPr txBox="1"/>
          <p:nvPr/>
        </p:nvSpPr>
        <p:spPr>
          <a:xfrm>
            <a:off x="1096094" y="742950"/>
            <a:ext cx="69519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1" lang="en" sz="1800" u="none" cap="none" strike="noStrike">
                <a:solidFill>
                  <a:schemeClr val="lt1"/>
                </a:solidFill>
                <a:latin typeface="Lora"/>
                <a:ea typeface="Lora"/>
                <a:cs typeface="Lora"/>
                <a:sym typeface="Lora"/>
              </a:rPr>
              <a:t>MBTA</a:t>
            </a:r>
            <a:r>
              <a:rPr i="1" lang="en" sz="1800">
                <a:solidFill>
                  <a:schemeClr val="lt1"/>
                </a:solidFill>
                <a:latin typeface="Lora"/>
                <a:ea typeface="Lora"/>
                <a:cs typeface="Lora"/>
                <a:sym typeface="Lora"/>
              </a:rPr>
              <a:t> and</a:t>
            </a:r>
            <a:r>
              <a:rPr b="0" i="1" lang="en" sz="1800" u="none" cap="none" strike="noStrike">
                <a:solidFill>
                  <a:schemeClr val="lt1"/>
                </a:solidFill>
                <a:latin typeface="Lora"/>
                <a:ea typeface="Lora"/>
                <a:cs typeface="Lora"/>
                <a:sym typeface="Lora"/>
              </a:rPr>
              <a:t> DCR</a:t>
            </a:r>
            <a:r>
              <a:rPr i="1" lang="en" sz="1800">
                <a:solidFill>
                  <a:schemeClr val="lt1"/>
                </a:solidFill>
                <a:latin typeface="Lora"/>
                <a:ea typeface="Lora"/>
                <a:cs typeface="Lora"/>
                <a:sym typeface="Lora"/>
              </a:rPr>
              <a:t> will sometimes host our stations</a:t>
            </a:r>
            <a:endParaRPr/>
          </a:p>
          <a:p>
            <a:pPr indent="0" lvl="0" marL="0" marR="0" rtl="0" algn="ctr">
              <a:spcBef>
                <a:spcPts val="0"/>
              </a:spcBef>
              <a:spcAft>
                <a:spcPts val="0"/>
              </a:spcAft>
              <a:buNone/>
            </a:pPr>
            <a:r>
              <a:rPr b="0" i="1" lang="en" sz="1800" u="none" cap="none" strike="noStrike">
                <a:solidFill>
                  <a:schemeClr val="lt1"/>
                </a:solidFill>
                <a:latin typeface="Lora"/>
                <a:ea typeface="Lora"/>
                <a:cs typeface="Lora"/>
                <a:sym typeface="Lora"/>
              </a:rPr>
              <a:t>Agencies/departments must agree and sign legal documents</a:t>
            </a:r>
            <a:endParaRPr/>
          </a:p>
        </p:txBody>
      </p:sp>
      <p:grpSp>
        <p:nvGrpSpPr>
          <p:cNvPr id="271" name="Google Shape;271;p38"/>
          <p:cNvGrpSpPr/>
          <p:nvPr/>
        </p:nvGrpSpPr>
        <p:grpSpPr>
          <a:xfrm>
            <a:off x="926475" y="1515586"/>
            <a:ext cx="7291051" cy="3428999"/>
            <a:chOff x="561975" y="923925"/>
            <a:chExt cx="7291051" cy="3428999"/>
          </a:xfrm>
        </p:grpSpPr>
        <p:pic>
          <p:nvPicPr>
            <p:cNvPr id="272" name="Google Shape;272;p38"/>
            <p:cNvPicPr preferRelativeResize="0"/>
            <p:nvPr/>
          </p:nvPicPr>
          <p:blipFill rotWithShape="1">
            <a:blip r:embed="rId3">
              <a:alphaModFix/>
            </a:blip>
            <a:srcRect b="0" l="16433" r="30090" t="0"/>
            <a:stretch/>
          </p:blipFill>
          <p:spPr>
            <a:xfrm>
              <a:off x="5414625" y="923925"/>
              <a:ext cx="2438401" cy="3419878"/>
            </a:xfrm>
            <a:prstGeom prst="rect">
              <a:avLst/>
            </a:prstGeom>
            <a:noFill/>
            <a:ln>
              <a:noFill/>
            </a:ln>
          </p:spPr>
        </p:pic>
        <p:pic>
          <p:nvPicPr>
            <p:cNvPr id="273" name="Google Shape;273;p38"/>
            <p:cNvPicPr preferRelativeResize="0"/>
            <p:nvPr/>
          </p:nvPicPr>
          <p:blipFill rotWithShape="1">
            <a:blip r:embed="rId4">
              <a:alphaModFix/>
            </a:blip>
            <a:srcRect b="0" l="0" r="0" t="0"/>
            <a:stretch/>
          </p:blipFill>
          <p:spPr>
            <a:xfrm>
              <a:off x="561975" y="923925"/>
              <a:ext cx="4571999" cy="3428999"/>
            </a:xfrm>
            <a:prstGeom prst="rect">
              <a:avLst/>
            </a:prstGeom>
            <a:noFill/>
            <a:ln>
              <a:noFill/>
            </a:ln>
          </p:spPr>
        </p:pic>
      </p:grpSp>
      <p:sp>
        <p:nvSpPr>
          <p:cNvPr id="274" name="Google Shape;274;p38"/>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9"/>
          <p:cNvSpPr txBox="1"/>
          <p:nvPr>
            <p:ph type="title"/>
          </p:nvPr>
        </p:nvSpPr>
        <p:spPr>
          <a:xfrm>
            <a:off x="304449" y="157225"/>
            <a:ext cx="7467300" cy="4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SHARE YOUR THOUGHTS</a:t>
            </a:r>
            <a:endParaRPr sz="3000"/>
          </a:p>
        </p:txBody>
      </p:sp>
      <p:sp>
        <p:nvSpPr>
          <p:cNvPr id="280" name="Google Shape;280;p39"/>
          <p:cNvSpPr txBox="1"/>
          <p:nvPr/>
        </p:nvSpPr>
        <p:spPr>
          <a:xfrm>
            <a:off x="304450" y="2386975"/>
            <a:ext cx="3985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u="sng">
                <a:solidFill>
                  <a:srgbClr val="51ACFF"/>
                </a:solidFill>
                <a:latin typeface="Montserrat"/>
                <a:ea typeface="Montserrat"/>
                <a:cs typeface="Montserrat"/>
                <a:sym typeface="Montserrat"/>
                <a:hlinkClick r:id="rId3">
                  <a:extLst>
                    <a:ext uri="{A12FA001-AC4F-418D-AE19-62706E023703}">
                      <ahyp:hlinkClr val="tx"/>
                    </a:ext>
                  </a:extLst>
                </a:hlinkClick>
              </a:rPr>
              <a:t>BOSTON.GOV/</a:t>
            </a:r>
            <a:endParaRPr b="1" sz="2200">
              <a:solidFill>
                <a:srgbClr val="51ACFF"/>
              </a:solidFill>
              <a:latin typeface="Montserrat"/>
              <a:ea typeface="Montserrat"/>
              <a:cs typeface="Montserrat"/>
              <a:sym typeface="Montserrat"/>
            </a:endParaRPr>
          </a:p>
          <a:p>
            <a:pPr indent="0" lvl="0" marL="0" rtl="0" algn="l">
              <a:spcBef>
                <a:spcPts val="0"/>
              </a:spcBef>
              <a:spcAft>
                <a:spcPts val="0"/>
              </a:spcAft>
              <a:buNone/>
            </a:pPr>
            <a:r>
              <a:rPr b="1" lang="en" sz="2200" u="sng">
                <a:solidFill>
                  <a:srgbClr val="51ACFF"/>
                </a:solidFill>
                <a:latin typeface="Montserrat"/>
                <a:ea typeface="Montserrat"/>
                <a:cs typeface="Montserrat"/>
                <a:sym typeface="Montserrat"/>
                <a:hlinkClick r:id="rId4">
                  <a:extLst>
                    <a:ext uri="{A12FA001-AC4F-418D-AE19-62706E023703}">
                      <ahyp:hlinkClr val="tx"/>
                    </a:ext>
                  </a:extLst>
                </a:hlinkClick>
              </a:rPr>
              <a:t>BIKE-SHARE-EXPANSION</a:t>
            </a:r>
            <a:endParaRPr b="1" sz="2200">
              <a:solidFill>
                <a:srgbClr val="51ACFF"/>
              </a:solidFill>
              <a:latin typeface="Montserrat"/>
              <a:ea typeface="Montserrat"/>
              <a:cs typeface="Montserrat"/>
              <a:sym typeface="Montserrat"/>
            </a:endParaRPr>
          </a:p>
        </p:txBody>
      </p:sp>
      <p:pic>
        <p:nvPicPr>
          <p:cNvPr id="281" name="Google Shape;281;p39"/>
          <p:cNvPicPr preferRelativeResize="0"/>
          <p:nvPr/>
        </p:nvPicPr>
        <p:blipFill>
          <a:blip r:embed="rId5">
            <a:alphaModFix/>
          </a:blip>
          <a:stretch>
            <a:fillRect/>
          </a:stretch>
        </p:blipFill>
        <p:spPr>
          <a:xfrm>
            <a:off x="4634825" y="970900"/>
            <a:ext cx="4098999" cy="4010776"/>
          </a:xfrm>
          <a:prstGeom prst="rect">
            <a:avLst/>
          </a:prstGeom>
          <a:noFill/>
          <a:ln>
            <a:noFill/>
          </a:ln>
        </p:spPr>
      </p:pic>
      <p:sp>
        <p:nvSpPr>
          <p:cNvPr id="282" name="Google Shape;282;p39"/>
          <p:cNvSpPr txBox="1"/>
          <p:nvPr/>
        </p:nvSpPr>
        <p:spPr>
          <a:xfrm>
            <a:off x="304450" y="1291050"/>
            <a:ext cx="3985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rgbClr val="FFFFFF"/>
                </a:solidFill>
                <a:latin typeface="Lora"/>
                <a:ea typeface="Lora"/>
                <a:cs typeface="Lora"/>
                <a:sym typeface="Lora"/>
              </a:rPr>
              <a:t>Surveys of potential sites online.</a:t>
            </a:r>
            <a:endParaRPr b="1" sz="2100">
              <a:solidFill>
                <a:srgbClr val="FFFFFF"/>
              </a:solidFill>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172" name="Shape 172"/>
        <p:cNvGrpSpPr/>
        <p:nvPr/>
      </p:nvGrpSpPr>
      <p:grpSpPr>
        <a:xfrm>
          <a:off x="0" y="0"/>
          <a:ext cx="0" cy="0"/>
          <a:chOff x="0" y="0"/>
          <a:chExt cx="0" cy="0"/>
        </a:xfrm>
      </p:grpSpPr>
      <p:sp>
        <p:nvSpPr>
          <p:cNvPr id="173" name="Google Shape;173;p28"/>
          <p:cNvSpPr txBox="1"/>
          <p:nvPr/>
        </p:nvSpPr>
        <p:spPr>
          <a:xfrm>
            <a:off x="168950" y="826025"/>
            <a:ext cx="4494300" cy="4109700"/>
          </a:xfrm>
          <a:prstGeom prst="rect">
            <a:avLst/>
          </a:prstGeom>
          <a:noFill/>
          <a:ln>
            <a:noFill/>
          </a:ln>
        </p:spPr>
        <p:txBody>
          <a:bodyPr anchorCtr="0" anchor="t" bIns="91425" lIns="91425" spcFirstLastPara="1" rIns="91425" wrap="square" tIns="91425">
            <a:spAutoFit/>
          </a:bodyPr>
          <a:lstStyle/>
          <a:p>
            <a:pPr indent="-374650" lvl="0" marL="457200" rtl="0" algn="l">
              <a:spcBef>
                <a:spcPts val="1000"/>
              </a:spcBef>
              <a:spcAft>
                <a:spcPts val="0"/>
              </a:spcAft>
              <a:buClr>
                <a:srgbClr val="FFFFFF"/>
              </a:buClr>
              <a:buSzPts val="2300"/>
              <a:buFont typeface="Lora"/>
              <a:buChar char="●"/>
            </a:pPr>
            <a:r>
              <a:rPr lang="en" sz="2300">
                <a:solidFill>
                  <a:srgbClr val="FFFFFF"/>
                </a:solidFill>
                <a:latin typeface="Lora"/>
                <a:ea typeface="Lora"/>
                <a:cs typeface="Lora"/>
                <a:sym typeface="Lora"/>
              </a:rPr>
              <a:t>Bluebikes is a </a:t>
            </a:r>
            <a:r>
              <a:rPr b="1" lang="en" sz="2300">
                <a:solidFill>
                  <a:srgbClr val="288BE4"/>
                </a:solidFill>
                <a:latin typeface="Lora"/>
                <a:ea typeface="Lora"/>
                <a:cs typeface="Lora"/>
                <a:sym typeface="Lora"/>
              </a:rPr>
              <a:t>public transit by bike </a:t>
            </a:r>
            <a:r>
              <a:rPr b="1" lang="en" sz="2300">
                <a:solidFill>
                  <a:srgbClr val="FFFFFF"/>
                </a:solidFill>
                <a:latin typeface="Lora"/>
                <a:ea typeface="Lora"/>
                <a:cs typeface="Lora"/>
                <a:sym typeface="Lora"/>
              </a:rPr>
              <a:t>for the Boston region</a:t>
            </a:r>
            <a:endParaRPr sz="2300">
              <a:solidFill>
                <a:srgbClr val="FFFFFF"/>
              </a:solidFill>
              <a:latin typeface="Lora"/>
              <a:ea typeface="Lora"/>
              <a:cs typeface="Lora"/>
              <a:sym typeface="Lora"/>
            </a:endParaRPr>
          </a:p>
          <a:p>
            <a:pPr indent="-374650" lvl="0" marL="457200" rtl="0" algn="l">
              <a:spcBef>
                <a:spcPts val="1000"/>
              </a:spcBef>
              <a:spcAft>
                <a:spcPts val="0"/>
              </a:spcAft>
              <a:buClr>
                <a:srgbClr val="FFFFFF"/>
              </a:buClr>
              <a:buSzPts val="2300"/>
              <a:buFont typeface="Lora"/>
              <a:buChar char="●"/>
            </a:pPr>
            <a:r>
              <a:rPr lang="en" sz="2300">
                <a:solidFill>
                  <a:srgbClr val="FFFFFF"/>
                </a:solidFill>
                <a:latin typeface="Lora"/>
                <a:ea typeface="Lora"/>
                <a:cs typeface="Lora"/>
                <a:sym typeface="Lora"/>
              </a:rPr>
              <a:t>Bikes and stations </a:t>
            </a:r>
            <a:r>
              <a:rPr b="1" lang="en" sz="2300">
                <a:solidFill>
                  <a:srgbClr val="288BE4"/>
                </a:solidFill>
                <a:latin typeface="Lora"/>
                <a:ea typeface="Lora"/>
                <a:cs typeface="Lora"/>
                <a:sym typeface="Lora"/>
              </a:rPr>
              <a:t>owned by </a:t>
            </a:r>
            <a:r>
              <a:rPr lang="en" sz="2300">
                <a:solidFill>
                  <a:srgbClr val="FFFFFF"/>
                </a:solidFill>
                <a:latin typeface="Lora"/>
                <a:ea typeface="Lora"/>
                <a:cs typeface="Lora"/>
                <a:sym typeface="Lora"/>
              </a:rPr>
              <a:t>Boston, Cambridge, Somerville, Brookline, and Everett</a:t>
            </a:r>
            <a:endParaRPr sz="2300">
              <a:solidFill>
                <a:srgbClr val="FFFFFF"/>
              </a:solidFill>
              <a:latin typeface="Lora"/>
              <a:ea typeface="Lora"/>
              <a:cs typeface="Lora"/>
              <a:sym typeface="Lora"/>
            </a:endParaRPr>
          </a:p>
          <a:p>
            <a:pPr indent="-374650" lvl="0" marL="457200" rtl="0" algn="l">
              <a:spcBef>
                <a:spcPts val="1000"/>
              </a:spcBef>
              <a:spcAft>
                <a:spcPts val="0"/>
              </a:spcAft>
              <a:buClr>
                <a:srgbClr val="FFFFFF"/>
              </a:buClr>
              <a:buSzPts val="2300"/>
              <a:buFont typeface="Lora"/>
              <a:buChar char="●"/>
            </a:pPr>
            <a:r>
              <a:rPr lang="en" sz="2300">
                <a:solidFill>
                  <a:srgbClr val="FFFFFF"/>
                </a:solidFill>
                <a:latin typeface="Lora"/>
                <a:ea typeface="Lora"/>
                <a:cs typeface="Lora"/>
                <a:sym typeface="Lora"/>
              </a:rPr>
              <a:t>Nearly </a:t>
            </a:r>
            <a:r>
              <a:rPr b="1" lang="en" sz="2300">
                <a:solidFill>
                  <a:srgbClr val="288BE4"/>
                </a:solidFill>
                <a:latin typeface="Lora"/>
                <a:ea typeface="Lora"/>
                <a:cs typeface="Lora"/>
                <a:sym typeface="Lora"/>
              </a:rPr>
              <a:t>13 million trips!</a:t>
            </a:r>
            <a:endParaRPr b="1" sz="2300">
              <a:solidFill>
                <a:srgbClr val="288BE4"/>
              </a:solidFill>
              <a:latin typeface="Lora"/>
              <a:ea typeface="Lora"/>
              <a:cs typeface="Lora"/>
              <a:sym typeface="Lora"/>
            </a:endParaRPr>
          </a:p>
          <a:p>
            <a:pPr indent="-374650" lvl="0" marL="457200" rtl="0" algn="l">
              <a:spcBef>
                <a:spcPts val="1000"/>
              </a:spcBef>
              <a:spcAft>
                <a:spcPts val="0"/>
              </a:spcAft>
              <a:buClr>
                <a:srgbClr val="FFFFFF"/>
              </a:buClr>
              <a:buSzPts val="2300"/>
              <a:buFont typeface="Lora"/>
              <a:buChar char="●"/>
            </a:pPr>
            <a:r>
              <a:rPr b="1" lang="en" sz="2300">
                <a:solidFill>
                  <a:srgbClr val="288BE4"/>
                </a:solidFill>
                <a:latin typeface="Lora"/>
                <a:ea typeface="Lora"/>
                <a:cs typeface="Lora"/>
                <a:sym typeface="Lora"/>
              </a:rPr>
              <a:t>82% of Boston households </a:t>
            </a:r>
            <a:r>
              <a:rPr lang="en" sz="2300">
                <a:solidFill>
                  <a:srgbClr val="FFFFFF"/>
                </a:solidFill>
                <a:latin typeface="Lora"/>
                <a:ea typeface="Lora"/>
                <a:cs typeface="Lora"/>
                <a:sym typeface="Lora"/>
              </a:rPr>
              <a:t>within a 10 minute walk</a:t>
            </a:r>
            <a:endParaRPr sz="1700">
              <a:solidFill>
                <a:srgbClr val="FFFFFF"/>
              </a:solidFill>
              <a:latin typeface="Lora"/>
              <a:ea typeface="Lora"/>
              <a:cs typeface="Lora"/>
              <a:sym typeface="Lora"/>
            </a:endParaRPr>
          </a:p>
        </p:txBody>
      </p:sp>
      <p:sp>
        <p:nvSpPr>
          <p:cNvPr id="174" name="Google Shape;174;p28"/>
          <p:cNvSpPr txBox="1"/>
          <p:nvPr>
            <p:ph type="title"/>
          </p:nvPr>
        </p:nvSpPr>
        <p:spPr>
          <a:xfrm>
            <a:off x="304449" y="157225"/>
            <a:ext cx="8482500" cy="4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PUBLIC TRANSIT BY BIKE</a:t>
            </a:r>
            <a:endParaRPr/>
          </a:p>
        </p:txBody>
      </p:sp>
      <p:pic>
        <p:nvPicPr>
          <p:cNvPr id="175" name="Google Shape;175;p28"/>
          <p:cNvPicPr preferRelativeResize="0"/>
          <p:nvPr/>
        </p:nvPicPr>
        <p:blipFill rotWithShape="1">
          <a:blip r:embed="rId3">
            <a:alphaModFix/>
          </a:blip>
          <a:srcRect b="0" l="27990" r="0" t="0"/>
          <a:stretch/>
        </p:blipFill>
        <p:spPr>
          <a:xfrm>
            <a:off x="4796050" y="762225"/>
            <a:ext cx="4608451" cy="42653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9"/>
          <p:cNvSpPr txBox="1"/>
          <p:nvPr>
            <p:ph type="title"/>
          </p:nvPr>
        </p:nvSpPr>
        <p:spPr>
          <a:xfrm>
            <a:off x="304450" y="157225"/>
            <a:ext cx="5628900" cy="4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DIFFERENT MEMBERSHIP OPTIONS</a:t>
            </a:r>
            <a:endParaRPr/>
          </a:p>
        </p:txBody>
      </p:sp>
      <p:sp>
        <p:nvSpPr>
          <p:cNvPr id="181" name="Google Shape;181;p29"/>
          <p:cNvSpPr txBox="1"/>
          <p:nvPr/>
        </p:nvSpPr>
        <p:spPr>
          <a:xfrm>
            <a:off x="304450" y="508825"/>
            <a:ext cx="4902900" cy="495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51ACFF"/>
                </a:solidFill>
                <a:latin typeface="Montserrat"/>
                <a:ea typeface="Montserrat"/>
                <a:cs typeface="Montserrat"/>
                <a:sym typeface="Montserrat"/>
              </a:rPr>
              <a:t>REGULAR</a:t>
            </a:r>
            <a:endParaRPr b="1" sz="3000">
              <a:solidFill>
                <a:srgbClr val="51ACFF"/>
              </a:solidFill>
              <a:latin typeface="Montserrat"/>
              <a:ea typeface="Montserrat"/>
              <a:cs typeface="Montserrat"/>
              <a:sym typeface="Montserrat"/>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Monthly: </a:t>
            </a:r>
            <a:r>
              <a:rPr b="1" lang="en" sz="1900">
                <a:solidFill>
                  <a:srgbClr val="FFFFFF"/>
                </a:solidFill>
                <a:latin typeface="Lora"/>
                <a:ea typeface="Lora"/>
                <a:cs typeface="Lora"/>
                <a:sym typeface="Lora"/>
              </a:rPr>
              <a:t>$25/Month</a:t>
            </a:r>
            <a:r>
              <a:rPr lang="en" sz="1900">
                <a:solidFill>
                  <a:srgbClr val="FFFFFF"/>
                </a:solidFill>
                <a:latin typeface="Lora"/>
                <a:ea typeface="Lora"/>
                <a:cs typeface="Lora"/>
                <a:sym typeface="Lora"/>
              </a:rPr>
              <a:t>, </a:t>
            </a:r>
            <a:r>
              <a:rPr i="1" lang="en" sz="1900">
                <a:solidFill>
                  <a:srgbClr val="FFFFFF"/>
                </a:solidFill>
                <a:latin typeface="Lora"/>
                <a:ea typeface="Lora"/>
                <a:cs typeface="Lora"/>
                <a:sym typeface="Lora"/>
              </a:rPr>
              <a:t>45 minute rides </a:t>
            </a:r>
            <a:endParaRPr i="1" sz="1900">
              <a:solidFill>
                <a:srgbClr val="FFFFFF"/>
              </a:solidFill>
              <a:latin typeface="Lora"/>
              <a:ea typeface="Lora"/>
              <a:cs typeface="Lora"/>
              <a:sym typeface="Lora"/>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Annual: </a:t>
            </a:r>
            <a:r>
              <a:rPr b="1" lang="en" sz="1900">
                <a:solidFill>
                  <a:srgbClr val="FFFFFF"/>
                </a:solidFill>
                <a:latin typeface="Lora"/>
                <a:ea typeface="Lora"/>
                <a:cs typeface="Lora"/>
                <a:sym typeface="Lora"/>
              </a:rPr>
              <a:t>$132/Year </a:t>
            </a:r>
            <a:r>
              <a:rPr lang="en" sz="1900">
                <a:solidFill>
                  <a:srgbClr val="FFFFFF"/>
                </a:solidFill>
                <a:latin typeface="Lora"/>
                <a:ea typeface="Lora"/>
                <a:cs typeface="Lora"/>
                <a:sym typeface="Lora"/>
              </a:rPr>
              <a:t>or </a:t>
            </a:r>
            <a:r>
              <a:rPr b="1" lang="en" sz="1900">
                <a:solidFill>
                  <a:srgbClr val="FFFFFF"/>
                </a:solidFill>
                <a:latin typeface="Lora"/>
                <a:ea typeface="Lora"/>
                <a:cs typeface="Lora"/>
                <a:sym typeface="Lora"/>
              </a:rPr>
              <a:t>$11/Month</a:t>
            </a:r>
            <a:r>
              <a:rPr lang="en" sz="1900">
                <a:solidFill>
                  <a:srgbClr val="FFFFFF"/>
                </a:solidFill>
                <a:latin typeface="Lora"/>
                <a:ea typeface="Lora"/>
                <a:cs typeface="Lora"/>
                <a:sym typeface="Lora"/>
              </a:rPr>
              <a:t>, </a:t>
            </a:r>
            <a:r>
              <a:rPr i="1" lang="en" sz="1900">
                <a:solidFill>
                  <a:srgbClr val="FFFFFF"/>
                </a:solidFill>
                <a:latin typeface="Lora"/>
                <a:ea typeface="Lora"/>
                <a:cs typeface="Lora"/>
                <a:sym typeface="Lora"/>
              </a:rPr>
              <a:t>45 minute rides</a:t>
            </a:r>
            <a:endParaRPr i="1" sz="1900">
              <a:solidFill>
                <a:srgbClr val="FFFFFF"/>
              </a:solidFill>
              <a:latin typeface="Lora"/>
              <a:ea typeface="Lora"/>
              <a:cs typeface="Lora"/>
              <a:sym typeface="Lora"/>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Annual: </a:t>
            </a:r>
            <a:r>
              <a:rPr b="1" lang="en" sz="1900">
                <a:solidFill>
                  <a:srgbClr val="FFFFFF"/>
                </a:solidFill>
                <a:latin typeface="Lora"/>
                <a:ea typeface="Lora"/>
                <a:cs typeface="Lora"/>
                <a:sym typeface="Lora"/>
              </a:rPr>
              <a:t>$109/Year, </a:t>
            </a:r>
            <a:r>
              <a:rPr i="1" lang="en" sz="1900">
                <a:solidFill>
                  <a:srgbClr val="FFFFFF"/>
                </a:solidFill>
                <a:latin typeface="Lora"/>
                <a:ea typeface="Lora"/>
                <a:cs typeface="Lora"/>
                <a:sym typeface="Lora"/>
              </a:rPr>
              <a:t>45 minute rides</a:t>
            </a:r>
            <a:endParaRPr i="1" sz="1900">
              <a:solidFill>
                <a:srgbClr val="FFFFFF"/>
              </a:solidFill>
              <a:latin typeface="Lora"/>
              <a:ea typeface="Lora"/>
              <a:cs typeface="Lora"/>
              <a:sym typeface="Lora"/>
            </a:endParaRPr>
          </a:p>
          <a:p>
            <a:pPr indent="0" lvl="0" marL="0" rtl="0" algn="l">
              <a:spcBef>
                <a:spcPts val="0"/>
              </a:spcBef>
              <a:spcAft>
                <a:spcPts val="0"/>
              </a:spcAft>
              <a:buNone/>
            </a:pPr>
            <a:r>
              <a:t/>
            </a:r>
            <a:endParaRPr b="1" sz="1900">
              <a:solidFill>
                <a:srgbClr val="FFFFFF"/>
              </a:solidFill>
              <a:latin typeface="Lora"/>
              <a:ea typeface="Lora"/>
              <a:cs typeface="Lora"/>
              <a:sym typeface="Lora"/>
            </a:endParaRPr>
          </a:p>
          <a:p>
            <a:pPr indent="0" lvl="0" marL="0" rtl="0" algn="l">
              <a:spcBef>
                <a:spcPts val="0"/>
              </a:spcBef>
              <a:spcAft>
                <a:spcPts val="0"/>
              </a:spcAft>
              <a:buNone/>
            </a:pPr>
            <a:r>
              <a:rPr b="1" lang="en" sz="3000">
                <a:solidFill>
                  <a:srgbClr val="51ACFF"/>
                </a:solidFill>
                <a:latin typeface="Montserrat"/>
                <a:ea typeface="Montserrat"/>
                <a:cs typeface="Montserrat"/>
                <a:sym typeface="Montserrat"/>
              </a:rPr>
              <a:t>INCOME-ELIGIBLE</a:t>
            </a:r>
            <a:endParaRPr b="1" sz="3000">
              <a:solidFill>
                <a:srgbClr val="51ACFF"/>
              </a:solidFill>
              <a:latin typeface="Montserrat"/>
              <a:ea typeface="Montserrat"/>
              <a:cs typeface="Montserrat"/>
              <a:sym typeface="Montserrat"/>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Monthly: </a:t>
            </a:r>
            <a:r>
              <a:rPr b="1" lang="en" sz="1900">
                <a:solidFill>
                  <a:srgbClr val="FFFFFF"/>
                </a:solidFill>
                <a:latin typeface="Lora"/>
                <a:ea typeface="Lora"/>
                <a:cs typeface="Lora"/>
                <a:sym typeface="Lora"/>
              </a:rPr>
              <a:t>$5/Month, </a:t>
            </a:r>
            <a:r>
              <a:rPr i="1" lang="en" sz="1900">
                <a:solidFill>
                  <a:srgbClr val="FFFFFF"/>
                </a:solidFill>
                <a:latin typeface="Lora"/>
                <a:ea typeface="Lora"/>
                <a:cs typeface="Lora"/>
                <a:sym typeface="Lora"/>
              </a:rPr>
              <a:t>60 minute rides</a:t>
            </a:r>
            <a:endParaRPr b="1" i="1" sz="1900">
              <a:solidFill>
                <a:srgbClr val="FFFFFF"/>
              </a:solidFill>
              <a:latin typeface="Lora"/>
              <a:ea typeface="Lora"/>
              <a:cs typeface="Lora"/>
              <a:sym typeface="Lora"/>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Annual: </a:t>
            </a:r>
            <a:r>
              <a:rPr b="1" lang="en" sz="1900">
                <a:solidFill>
                  <a:srgbClr val="FFFFFF"/>
                </a:solidFill>
                <a:latin typeface="Lora"/>
                <a:ea typeface="Lora"/>
                <a:cs typeface="Lora"/>
                <a:sym typeface="Lora"/>
              </a:rPr>
              <a:t>$50/Year</a:t>
            </a:r>
            <a:r>
              <a:rPr lang="en" sz="1900">
                <a:solidFill>
                  <a:srgbClr val="FFFFFF"/>
                </a:solidFill>
                <a:latin typeface="Lora"/>
                <a:ea typeface="Lora"/>
                <a:cs typeface="Lora"/>
                <a:sym typeface="Lora"/>
              </a:rPr>
              <a:t>,</a:t>
            </a:r>
            <a:r>
              <a:rPr i="1" lang="en" sz="1900">
                <a:solidFill>
                  <a:srgbClr val="FFFFFF"/>
                </a:solidFill>
                <a:latin typeface="Lora"/>
                <a:ea typeface="Lora"/>
                <a:cs typeface="Lora"/>
                <a:sym typeface="Lora"/>
              </a:rPr>
              <a:t> 60 minute rides</a:t>
            </a:r>
            <a:endParaRPr i="1" sz="1900">
              <a:solidFill>
                <a:srgbClr val="FFFFFF"/>
              </a:solidFill>
              <a:latin typeface="Lora"/>
              <a:ea typeface="Lora"/>
              <a:cs typeface="Lora"/>
              <a:sym typeface="Lora"/>
            </a:endParaRPr>
          </a:p>
          <a:p>
            <a:pPr indent="0" lvl="0" marL="0" rtl="0" algn="l">
              <a:spcBef>
                <a:spcPts val="0"/>
              </a:spcBef>
              <a:spcAft>
                <a:spcPts val="0"/>
              </a:spcAft>
              <a:buNone/>
            </a:pPr>
            <a:r>
              <a:t/>
            </a:r>
            <a:endParaRPr i="1" sz="1900">
              <a:solidFill>
                <a:srgbClr val="FFFFFF"/>
              </a:solidFill>
              <a:latin typeface="Lora"/>
              <a:ea typeface="Lora"/>
              <a:cs typeface="Lora"/>
              <a:sym typeface="Lora"/>
            </a:endParaRPr>
          </a:p>
          <a:p>
            <a:pPr indent="0" lvl="0" marL="0" rtl="0" algn="l">
              <a:spcBef>
                <a:spcPts val="0"/>
              </a:spcBef>
              <a:spcAft>
                <a:spcPts val="0"/>
              </a:spcAft>
              <a:buNone/>
            </a:pPr>
            <a:r>
              <a:rPr b="1" lang="en" sz="3000">
                <a:solidFill>
                  <a:srgbClr val="51ACFF"/>
                </a:solidFill>
                <a:latin typeface="Montserrat"/>
                <a:ea typeface="Montserrat"/>
                <a:cs typeface="Montserrat"/>
                <a:sym typeface="Montserrat"/>
              </a:rPr>
              <a:t>TRY IT OUT!</a:t>
            </a:r>
            <a:endParaRPr i="1" sz="1900">
              <a:solidFill>
                <a:srgbClr val="FFFFFF"/>
              </a:solidFill>
              <a:latin typeface="Lora"/>
              <a:ea typeface="Lora"/>
              <a:cs typeface="Lora"/>
              <a:sym typeface="Lora"/>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$2.95 for one 30 minute ride</a:t>
            </a:r>
            <a:endParaRPr b="1" i="1" sz="1900">
              <a:solidFill>
                <a:srgbClr val="FFFFFF"/>
              </a:solidFill>
              <a:latin typeface="Lora"/>
              <a:ea typeface="Lora"/>
              <a:cs typeface="Lora"/>
              <a:sym typeface="Lora"/>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$10 for 24 hours, 30 minute rides</a:t>
            </a:r>
            <a:endParaRPr i="1" sz="1900">
              <a:solidFill>
                <a:srgbClr val="FFFFFF"/>
              </a:solidFill>
              <a:latin typeface="Lora"/>
              <a:ea typeface="Lora"/>
              <a:cs typeface="Lora"/>
              <a:sym typeface="Lora"/>
            </a:endParaRPr>
          </a:p>
          <a:p>
            <a:pPr indent="0" lvl="0" marL="0" rtl="0" algn="l">
              <a:spcBef>
                <a:spcPts val="0"/>
              </a:spcBef>
              <a:spcAft>
                <a:spcPts val="0"/>
              </a:spcAft>
              <a:buNone/>
            </a:pPr>
            <a:r>
              <a:t/>
            </a:r>
            <a:endParaRPr b="1" sz="3000">
              <a:solidFill>
                <a:srgbClr val="51ACFF"/>
              </a:solidFill>
              <a:latin typeface="Montserrat"/>
              <a:ea typeface="Montserrat"/>
              <a:cs typeface="Montserrat"/>
              <a:sym typeface="Montserrat"/>
            </a:endParaRPr>
          </a:p>
        </p:txBody>
      </p:sp>
      <p:pic>
        <p:nvPicPr>
          <p:cNvPr id="182" name="Google Shape;182;p29"/>
          <p:cNvPicPr preferRelativeResize="0"/>
          <p:nvPr/>
        </p:nvPicPr>
        <p:blipFill rotWithShape="1">
          <a:blip r:embed="rId3">
            <a:alphaModFix/>
          </a:blip>
          <a:srcRect b="0" l="16473" r="15844" t="0"/>
          <a:stretch/>
        </p:blipFill>
        <p:spPr>
          <a:xfrm>
            <a:off x="5207350" y="775525"/>
            <a:ext cx="3809902" cy="41972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186" name="Shape 186"/>
        <p:cNvGrpSpPr/>
        <p:nvPr/>
      </p:nvGrpSpPr>
      <p:grpSpPr>
        <a:xfrm>
          <a:off x="0" y="0"/>
          <a:ext cx="0" cy="0"/>
          <a:chOff x="0" y="0"/>
          <a:chExt cx="0" cy="0"/>
        </a:xfrm>
      </p:grpSpPr>
      <p:sp>
        <p:nvSpPr>
          <p:cNvPr id="187" name="Google Shape;187;p30"/>
          <p:cNvSpPr txBox="1"/>
          <p:nvPr>
            <p:ph type="title"/>
          </p:nvPr>
        </p:nvSpPr>
        <p:spPr>
          <a:xfrm>
            <a:off x="-88900" y="124850"/>
            <a:ext cx="5366700" cy="762000"/>
          </a:xfrm>
          <a:prstGeom prst="rect">
            <a:avLst/>
          </a:prstGeom>
          <a:noFill/>
          <a:ln>
            <a:noFill/>
          </a:ln>
        </p:spPr>
        <p:txBody>
          <a:bodyPr anchorCtr="0" anchor="t" bIns="45700" lIns="91425" spcFirstLastPara="1" rIns="91425" wrap="square" tIns="45700">
            <a:noAutofit/>
          </a:bodyPr>
          <a:lstStyle/>
          <a:p>
            <a:pPr indent="0" lvl="0" marL="341312" rtl="0" algn="l">
              <a:spcBef>
                <a:spcPts val="0"/>
              </a:spcBef>
              <a:spcAft>
                <a:spcPts val="0"/>
              </a:spcAft>
              <a:buClr>
                <a:schemeClr val="lt1"/>
              </a:buClr>
              <a:buSzPts val="3600"/>
              <a:buFont typeface="Montserrat"/>
              <a:buNone/>
            </a:pPr>
            <a:r>
              <a:rPr b="1" lang="en" sz="3600">
                <a:solidFill>
                  <a:schemeClr val="lt1"/>
                </a:solidFill>
                <a:latin typeface="Montserrat"/>
                <a:ea typeface="Montserrat"/>
                <a:cs typeface="Montserrat"/>
                <a:sym typeface="Montserrat"/>
              </a:rPr>
              <a:t>THE BIKE</a:t>
            </a:r>
            <a:endParaRPr/>
          </a:p>
        </p:txBody>
      </p:sp>
      <p:sp>
        <p:nvSpPr>
          <p:cNvPr id="188" name="Google Shape;188;p30"/>
          <p:cNvSpPr txBox="1"/>
          <p:nvPr/>
        </p:nvSpPr>
        <p:spPr>
          <a:xfrm>
            <a:off x="285700" y="1115888"/>
            <a:ext cx="2847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3200">
                <a:solidFill>
                  <a:srgbClr val="FFFFFF"/>
                </a:solidFill>
                <a:latin typeface="Lora"/>
                <a:ea typeface="Lora"/>
                <a:cs typeface="Lora"/>
                <a:sym typeface="Lora"/>
              </a:rPr>
              <a:t>A basket</a:t>
            </a:r>
            <a:endParaRPr i="1" sz="3200">
              <a:solidFill>
                <a:srgbClr val="FFFFFF"/>
              </a:solidFill>
              <a:latin typeface="Lora"/>
              <a:ea typeface="Lora"/>
              <a:cs typeface="Lora"/>
              <a:sym typeface="Lora"/>
            </a:endParaRPr>
          </a:p>
        </p:txBody>
      </p:sp>
      <p:pic>
        <p:nvPicPr>
          <p:cNvPr id="189" name="Google Shape;189;p30"/>
          <p:cNvPicPr preferRelativeResize="0"/>
          <p:nvPr/>
        </p:nvPicPr>
        <p:blipFill>
          <a:blip r:embed="rId3">
            <a:alphaModFix/>
          </a:blip>
          <a:stretch>
            <a:fillRect/>
          </a:stretch>
        </p:blipFill>
        <p:spPr>
          <a:xfrm>
            <a:off x="357800" y="1793001"/>
            <a:ext cx="3115176" cy="3858600"/>
          </a:xfrm>
          <a:prstGeom prst="rect">
            <a:avLst/>
          </a:prstGeom>
          <a:noFill/>
          <a:ln>
            <a:noFill/>
          </a:ln>
        </p:spPr>
      </p:pic>
      <p:pic>
        <p:nvPicPr>
          <p:cNvPr id="190" name="Google Shape;190;p30"/>
          <p:cNvPicPr preferRelativeResize="0"/>
          <p:nvPr/>
        </p:nvPicPr>
        <p:blipFill rotWithShape="1">
          <a:blip r:embed="rId4">
            <a:alphaModFix/>
          </a:blip>
          <a:srcRect b="813" l="0" r="31647" t="0"/>
          <a:stretch/>
        </p:blipFill>
        <p:spPr>
          <a:xfrm>
            <a:off x="3181325" y="-1079425"/>
            <a:ext cx="2781350" cy="4740750"/>
          </a:xfrm>
          <a:prstGeom prst="rect">
            <a:avLst/>
          </a:prstGeom>
          <a:noFill/>
          <a:ln>
            <a:noFill/>
          </a:ln>
        </p:spPr>
      </p:pic>
      <p:sp>
        <p:nvSpPr>
          <p:cNvPr id="191" name="Google Shape;191;p30"/>
          <p:cNvSpPr txBox="1"/>
          <p:nvPr/>
        </p:nvSpPr>
        <p:spPr>
          <a:xfrm>
            <a:off x="3616775" y="3858838"/>
            <a:ext cx="2847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3200">
                <a:solidFill>
                  <a:srgbClr val="FFFFFF"/>
                </a:solidFill>
                <a:latin typeface="Lora"/>
                <a:ea typeface="Lora"/>
                <a:cs typeface="Lora"/>
                <a:sym typeface="Lora"/>
              </a:rPr>
              <a:t>Lights &amp; bell</a:t>
            </a:r>
            <a:endParaRPr i="1" sz="3200">
              <a:solidFill>
                <a:srgbClr val="FFFFFF"/>
              </a:solidFill>
              <a:latin typeface="Lora"/>
              <a:ea typeface="Lora"/>
              <a:cs typeface="Lora"/>
              <a:sym typeface="Lora"/>
            </a:endParaRPr>
          </a:p>
        </p:txBody>
      </p:sp>
      <p:pic>
        <p:nvPicPr>
          <p:cNvPr id="192" name="Google Shape;192;p30"/>
          <p:cNvPicPr preferRelativeResize="0"/>
          <p:nvPr/>
        </p:nvPicPr>
        <p:blipFill rotWithShape="1">
          <a:blip r:embed="rId5">
            <a:alphaModFix/>
          </a:blip>
          <a:srcRect b="0" l="60842" r="0" t="4379"/>
          <a:stretch/>
        </p:blipFill>
        <p:spPr>
          <a:xfrm>
            <a:off x="6232600" y="1404550"/>
            <a:ext cx="2847898" cy="4635499"/>
          </a:xfrm>
          <a:prstGeom prst="rect">
            <a:avLst/>
          </a:prstGeom>
          <a:noFill/>
          <a:ln>
            <a:noFill/>
          </a:ln>
        </p:spPr>
      </p:pic>
      <p:sp>
        <p:nvSpPr>
          <p:cNvPr id="193" name="Google Shape;193;p30"/>
          <p:cNvSpPr txBox="1"/>
          <p:nvPr/>
        </p:nvSpPr>
        <p:spPr>
          <a:xfrm>
            <a:off x="6232600" y="264738"/>
            <a:ext cx="28479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3200">
                <a:solidFill>
                  <a:srgbClr val="FFFFFF"/>
                </a:solidFill>
                <a:latin typeface="Lora"/>
                <a:ea typeface="Lora"/>
                <a:cs typeface="Lora"/>
                <a:sym typeface="Lora"/>
              </a:rPr>
              <a:t>Adjustable seats</a:t>
            </a:r>
            <a:endParaRPr i="1" sz="3200">
              <a:solidFill>
                <a:srgbClr val="FFFFFF"/>
              </a:solidFill>
              <a:latin typeface="Lora"/>
              <a:ea typeface="Lora"/>
              <a:cs typeface="Lora"/>
              <a:sym typeface="Lor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1"/>
          <p:cNvSpPr txBox="1"/>
          <p:nvPr>
            <p:ph type="title"/>
          </p:nvPr>
        </p:nvSpPr>
        <p:spPr>
          <a:xfrm>
            <a:off x="304450" y="75800"/>
            <a:ext cx="6775800" cy="51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HOW IT STARTED</a:t>
            </a:r>
            <a:endParaRPr sz="3000"/>
          </a:p>
        </p:txBody>
      </p:sp>
      <p:pic>
        <p:nvPicPr>
          <p:cNvPr id="199" name="Google Shape;199;p31"/>
          <p:cNvPicPr preferRelativeResize="0"/>
          <p:nvPr/>
        </p:nvPicPr>
        <p:blipFill rotWithShape="1">
          <a:blip r:embed="rId3">
            <a:alphaModFix/>
          </a:blip>
          <a:srcRect b="1816" l="17506" r="34985" t="8271"/>
          <a:stretch/>
        </p:blipFill>
        <p:spPr>
          <a:xfrm>
            <a:off x="4399875" y="648200"/>
            <a:ext cx="4376548" cy="4495300"/>
          </a:xfrm>
          <a:prstGeom prst="rect">
            <a:avLst/>
          </a:prstGeom>
          <a:noFill/>
          <a:ln>
            <a:noFill/>
          </a:ln>
        </p:spPr>
      </p:pic>
      <p:sp>
        <p:nvSpPr>
          <p:cNvPr id="200" name="Google Shape;200;p31"/>
          <p:cNvSpPr txBox="1"/>
          <p:nvPr/>
        </p:nvSpPr>
        <p:spPr>
          <a:xfrm>
            <a:off x="4399875" y="648200"/>
            <a:ext cx="1538100" cy="8313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2011 TRIPS</a:t>
            </a:r>
            <a:endParaRPr b="1">
              <a:latin typeface="Montserrat"/>
              <a:ea typeface="Montserrat"/>
              <a:cs typeface="Montserrat"/>
              <a:sym typeface="Montserrat"/>
            </a:endParaRPr>
          </a:p>
          <a:p>
            <a:pPr indent="0" lvl="0" marL="0" rtl="0" algn="l">
              <a:spcBef>
                <a:spcPts val="0"/>
              </a:spcBef>
              <a:spcAft>
                <a:spcPts val="0"/>
              </a:spcAft>
              <a:buNone/>
            </a:pPr>
            <a:r>
              <a:rPr i="1" lang="en">
                <a:latin typeface="Lora"/>
                <a:ea typeface="Lora"/>
                <a:cs typeface="Lora"/>
                <a:sym typeface="Lora"/>
              </a:rPr>
              <a:t>Stations where trips started</a:t>
            </a:r>
            <a:endParaRPr i="1">
              <a:latin typeface="Lora"/>
              <a:ea typeface="Lora"/>
              <a:cs typeface="Lora"/>
              <a:sym typeface="Lora"/>
            </a:endParaRPr>
          </a:p>
        </p:txBody>
      </p:sp>
      <p:sp>
        <p:nvSpPr>
          <p:cNvPr id="201" name="Google Shape;201;p31"/>
          <p:cNvSpPr txBox="1"/>
          <p:nvPr/>
        </p:nvSpPr>
        <p:spPr>
          <a:xfrm>
            <a:off x="386550" y="958600"/>
            <a:ext cx="4013400" cy="1908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60 stations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610 bikes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12</a:t>
            </a:r>
            <a:r>
              <a:rPr lang="en" sz="2800">
                <a:solidFill>
                  <a:srgbClr val="FFFFFF"/>
                </a:solidFill>
                <a:latin typeface="Lora"/>
                <a:ea typeface="Lora"/>
                <a:cs typeface="Lora"/>
                <a:sym typeface="Lora"/>
              </a:rPr>
              <a:t> neighborhoods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141,614 trips </a:t>
            </a:r>
            <a:endParaRPr sz="2800">
              <a:solidFill>
                <a:srgbClr val="FFFFFF"/>
              </a:solidFill>
              <a:latin typeface="Lora"/>
              <a:ea typeface="Lora"/>
              <a:cs typeface="Lora"/>
              <a:sym typeface="Lora"/>
            </a:endParaRPr>
          </a:p>
        </p:txBody>
      </p:sp>
      <p:pic>
        <p:nvPicPr>
          <p:cNvPr id="202" name="Google Shape;202;p31"/>
          <p:cNvPicPr preferRelativeResize="0"/>
          <p:nvPr/>
        </p:nvPicPr>
        <p:blipFill>
          <a:blip r:embed="rId4">
            <a:alphaModFix/>
          </a:blip>
          <a:stretch>
            <a:fillRect/>
          </a:stretch>
        </p:blipFill>
        <p:spPr>
          <a:xfrm>
            <a:off x="6396875" y="3171675"/>
            <a:ext cx="2747136" cy="19718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2"/>
          <p:cNvPicPr preferRelativeResize="0"/>
          <p:nvPr/>
        </p:nvPicPr>
        <p:blipFill rotWithShape="1">
          <a:blip r:embed="rId3">
            <a:alphaModFix/>
          </a:blip>
          <a:srcRect b="2563" l="26301" r="16744" t="8437"/>
          <a:stretch/>
        </p:blipFill>
        <p:spPr>
          <a:xfrm>
            <a:off x="4399875" y="648200"/>
            <a:ext cx="4790899" cy="4788999"/>
          </a:xfrm>
          <a:prstGeom prst="rect">
            <a:avLst/>
          </a:prstGeom>
          <a:noFill/>
          <a:ln>
            <a:noFill/>
          </a:ln>
        </p:spPr>
      </p:pic>
      <p:sp>
        <p:nvSpPr>
          <p:cNvPr id="208" name="Google Shape;208;p32"/>
          <p:cNvSpPr txBox="1"/>
          <p:nvPr>
            <p:ph type="title"/>
          </p:nvPr>
        </p:nvSpPr>
        <p:spPr>
          <a:xfrm>
            <a:off x="304451" y="157226"/>
            <a:ext cx="3641100" cy="4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HOW IT’S GOING</a:t>
            </a:r>
            <a:endParaRPr sz="3000"/>
          </a:p>
        </p:txBody>
      </p:sp>
      <p:sp>
        <p:nvSpPr>
          <p:cNvPr id="209" name="Google Shape;209;p32"/>
          <p:cNvSpPr txBox="1"/>
          <p:nvPr/>
        </p:nvSpPr>
        <p:spPr>
          <a:xfrm>
            <a:off x="4399875" y="648200"/>
            <a:ext cx="1538100" cy="8313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2020 TRIPS</a:t>
            </a:r>
            <a:endParaRPr b="1">
              <a:latin typeface="Montserrat"/>
              <a:ea typeface="Montserrat"/>
              <a:cs typeface="Montserrat"/>
              <a:sym typeface="Montserrat"/>
            </a:endParaRPr>
          </a:p>
          <a:p>
            <a:pPr indent="0" lvl="0" marL="0" rtl="0" algn="l">
              <a:spcBef>
                <a:spcPts val="0"/>
              </a:spcBef>
              <a:spcAft>
                <a:spcPts val="0"/>
              </a:spcAft>
              <a:buNone/>
            </a:pPr>
            <a:r>
              <a:rPr i="1" lang="en">
                <a:latin typeface="Lora"/>
                <a:ea typeface="Lora"/>
                <a:cs typeface="Lora"/>
                <a:sym typeface="Lora"/>
              </a:rPr>
              <a:t>Stations where trips started</a:t>
            </a:r>
            <a:endParaRPr i="1">
              <a:latin typeface="Lora"/>
              <a:ea typeface="Lora"/>
              <a:cs typeface="Lora"/>
              <a:sym typeface="Lora"/>
            </a:endParaRPr>
          </a:p>
        </p:txBody>
      </p:sp>
      <p:sp>
        <p:nvSpPr>
          <p:cNvPr id="210" name="Google Shape;210;p32"/>
          <p:cNvSpPr txBox="1"/>
          <p:nvPr/>
        </p:nvSpPr>
        <p:spPr>
          <a:xfrm>
            <a:off x="386550" y="958600"/>
            <a:ext cx="4013400" cy="36327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330 </a:t>
            </a:r>
            <a:r>
              <a:rPr lang="en" sz="2800">
                <a:solidFill>
                  <a:srgbClr val="FFFFFF"/>
                </a:solidFill>
                <a:latin typeface="Lora"/>
                <a:ea typeface="Lora"/>
                <a:cs typeface="Lora"/>
                <a:sym typeface="Lora"/>
              </a:rPr>
              <a:t>stations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3500 bikes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22 neighborhoods in the City of Boston </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10 municipalities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i="1" lang="en" sz="2800">
                <a:solidFill>
                  <a:srgbClr val="FFFFFF"/>
                </a:solidFill>
                <a:latin typeface="Lora"/>
                <a:ea typeface="Lora"/>
                <a:cs typeface="Lora"/>
                <a:sym typeface="Lora"/>
              </a:rPr>
              <a:t>13,299,281</a:t>
            </a:r>
            <a:r>
              <a:rPr i="1" lang="en" sz="2800">
                <a:solidFill>
                  <a:srgbClr val="FFFFFF"/>
                </a:solidFill>
                <a:latin typeface="Lora"/>
                <a:ea typeface="Lora"/>
                <a:cs typeface="Lora"/>
                <a:sym typeface="Lora"/>
              </a:rPr>
              <a:t>trips to date! </a:t>
            </a:r>
            <a:endParaRPr i="1" sz="2800">
              <a:solidFill>
                <a:srgbClr val="FFFFFF"/>
              </a:solidFill>
              <a:latin typeface="Lora"/>
              <a:ea typeface="Lora"/>
              <a:cs typeface="Lora"/>
              <a:sym typeface="Lo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3"/>
          <p:cNvSpPr txBox="1"/>
          <p:nvPr/>
        </p:nvSpPr>
        <p:spPr>
          <a:xfrm>
            <a:off x="375525" y="988200"/>
            <a:ext cx="2939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FFFF"/>
                </a:solidFill>
                <a:latin typeface="Montserrat"/>
                <a:ea typeface="Montserrat"/>
                <a:cs typeface="Montserrat"/>
                <a:sym typeface="Montserrat"/>
              </a:rPr>
              <a:t>WE’RE NOT DONE YET!</a:t>
            </a:r>
            <a:endParaRPr/>
          </a:p>
        </p:txBody>
      </p:sp>
      <p:pic>
        <p:nvPicPr>
          <p:cNvPr id="216" name="Google Shape;216;p33"/>
          <p:cNvPicPr preferRelativeResize="0"/>
          <p:nvPr/>
        </p:nvPicPr>
        <p:blipFill rotWithShape="1">
          <a:blip r:embed="rId3">
            <a:alphaModFix/>
          </a:blip>
          <a:srcRect b="6296" l="0" r="6976" t="0"/>
          <a:stretch/>
        </p:blipFill>
        <p:spPr>
          <a:xfrm>
            <a:off x="4365650" y="755400"/>
            <a:ext cx="4466002" cy="4185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4"/>
          <p:cNvSpPr txBox="1"/>
          <p:nvPr>
            <p:ph type="title"/>
          </p:nvPr>
        </p:nvSpPr>
        <p:spPr>
          <a:xfrm>
            <a:off x="304450" y="157225"/>
            <a:ext cx="8527200" cy="4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EXPANDING BIKE SHARE IN BOSTON</a:t>
            </a:r>
            <a:endParaRPr sz="3000"/>
          </a:p>
        </p:txBody>
      </p:sp>
      <p:sp>
        <p:nvSpPr>
          <p:cNvPr id="222" name="Google Shape;222;p34"/>
          <p:cNvSpPr txBox="1"/>
          <p:nvPr/>
        </p:nvSpPr>
        <p:spPr>
          <a:xfrm>
            <a:off x="392000" y="755400"/>
            <a:ext cx="39120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rgbClr val="FFFFFF"/>
                </a:solidFill>
                <a:latin typeface="Lora"/>
                <a:ea typeface="Lora"/>
                <a:cs typeface="Lora"/>
                <a:sym typeface="Lora"/>
              </a:rPr>
              <a:t>In neighborhoods, all</a:t>
            </a:r>
            <a:r>
              <a:rPr lang="en" sz="2800">
                <a:solidFill>
                  <a:srgbClr val="FFFFFF"/>
                </a:solidFill>
                <a:latin typeface="Lora"/>
                <a:ea typeface="Lora"/>
                <a:cs typeface="Lora"/>
                <a:sym typeface="Lora"/>
              </a:rPr>
              <a:t> bike share stations are within a </a:t>
            </a:r>
            <a:r>
              <a:rPr b="1" i="1" lang="en" sz="2800">
                <a:solidFill>
                  <a:srgbClr val="51ACFF"/>
                </a:solidFill>
                <a:latin typeface="Lora"/>
                <a:ea typeface="Lora"/>
                <a:cs typeface="Lora"/>
                <a:sym typeface="Lora"/>
              </a:rPr>
              <a:t>10 minute walk </a:t>
            </a:r>
            <a:r>
              <a:rPr lang="en" sz="2800">
                <a:solidFill>
                  <a:srgbClr val="FFFFFF"/>
                </a:solidFill>
                <a:latin typeface="Lora"/>
                <a:ea typeface="Lora"/>
                <a:cs typeface="Lora"/>
                <a:sym typeface="Lora"/>
              </a:rPr>
              <a:t>of each other.</a:t>
            </a:r>
            <a:endParaRPr sz="2800">
              <a:solidFill>
                <a:srgbClr val="FFFFFF"/>
              </a:solidFill>
              <a:latin typeface="Lora"/>
              <a:ea typeface="Lora"/>
              <a:cs typeface="Lora"/>
              <a:sym typeface="Lora"/>
            </a:endParaRPr>
          </a:p>
          <a:p>
            <a:pPr indent="0" lvl="0" marL="0" rtl="0" algn="l">
              <a:spcBef>
                <a:spcPts val="0"/>
              </a:spcBef>
              <a:spcAft>
                <a:spcPts val="0"/>
              </a:spcAft>
              <a:buNone/>
            </a:pPr>
            <a:r>
              <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Convenient</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More available bikes and docks</a:t>
            </a:r>
            <a:endParaRPr i="1" sz="2800">
              <a:solidFill>
                <a:srgbClr val="FFFFFF"/>
              </a:solidFill>
              <a:latin typeface="Lora"/>
              <a:ea typeface="Lora"/>
              <a:cs typeface="Lora"/>
              <a:sym typeface="Lora"/>
            </a:endParaRPr>
          </a:p>
          <a:p>
            <a:pPr indent="0" lvl="0" marL="0" rtl="0" algn="l">
              <a:spcBef>
                <a:spcPts val="0"/>
              </a:spcBef>
              <a:spcAft>
                <a:spcPts val="0"/>
              </a:spcAft>
              <a:buNone/>
            </a:pPr>
            <a:r>
              <a:t/>
            </a:r>
            <a:endParaRPr i="1" sz="2800">
              <a:solidFill>
                <a:srgbClr val="FFFFFF"/>
              </a:solidFill>
              <a:latin typeface="Lora"/>
              <a:ea typeface="Lora"/>
              <a:cs typeface="Lora"/>
              <a:sym typeface="Lora"/>
            </a:endParaRPr>
          </a:p>
          <a:p>
            <a:pPr indent="0" lvl="0" marL="0" rtl="0" algn="l">
              <a:spcBef>
                <a:spcPts val="0"/>
              </a:spcBef>
              <a:spcAft>
                <a:spcPts val="0"/>
              </a:spcAft>
              <a:buNone/>
            </a:pPr>
            <a:r>
              <a:t/>
            </a:r>
            <a:endParaRPr sz="2800">
              <a:solidFill>
                <a:srgbClr val="FFFFFF"/>
              </a:solidFill>
              <a:latin typeface="Lora"/>
              <a:ea typeface="Lora"/>
              <a:cs typeface="Lora"/>
              <a:sym typeface="Lora"/>
            </a:endParaRPr>
          </a:p>
        </p:txBody>
      </p:sp>
      <p:pic>
        <p:nvPicPr>
          <p:cNvPr id="223" name="Google Shape;223;p34"/>
          <p:cNvPicPr preferRelativeResize="0"/>
          <p:nvPr/>
        </p:nvPicPr>
        <p:blipFill rotWithShape="1">
          <a:blip r:embed="rId3">
            <a:alphaModFix/>
          </a:blip>
          <a:srcRect b="6296" l="0" r="6976" t="0"/>
          <a:stretch/>
        </p:blipFill>
        <p:spPr>
          <a:xfrm>
            <a:off x="4365650" y="755400"/>
            <a:ext cx="4466002" cy="4185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5"/>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600"/>
              <a:buFont typeface="Montserrat"/>
              <a:buNone/>
            </a:pPr>
            <a:r>
              <a:rPr lang="en" sz="2600"/>
              <a:t>OFF-STREET STATIONS</a:t>
            </a:r>
            <a:endParaRPr sz="2600"/>
          </a:p>
        </p:txBody>
      </p:sp>
      <p:grpSp>
        <p:nvGrpSpPr>
          <p:cNvPr id="229" name="Google Shape;229;p35"/>
          <p:cNvGrpSpPr/>
          <p:nvPr/>
        </p:nvGrpSpPr>
        <p:grpSpPr>
          <a:xfrm>
            <a:off x="634290" y="865194"/>
            <a:ext cx="7875399" cy="4067312"/>
            <a:chOff x="818431" y="895348"/>
            <a:chExt cx="7229116" cy="3433490"/>
          </a:xfrm>
        </p:grpSpPr>
        <p:pic>
          <p:nvPicPr>
            <p:cNvPr id="230" name="Google Shape;230;p35"/>
            <p:cNvPicPr preferRelativeResize="0"/>
            <p:nvPr/>
          </p:nvPicPr>
          <p:blipFill rotWithShape="1">
            <a:blip r:embed="rId3">
              <a:alphaModFix/>
            </a:blip>
            <a:srcRect b="38583" l="20108" r="0" t="16724"/>
            <a:stretch/>
          </p:blipFill>
          <p:spPr>
            <a:xfrm>
              <a:off x="818431" y="895349"/>
              <a:ext cx="4603120" cy="3433487"/>
            </a:xfrm>
            <a:prstGeom prst="rect">
              <a:avLst/>
            </a:prstGeom>
            <a:noFill/>
            <a:ln>
              <a:noFill/>
            </a:ln>
          </p:spPr>
        </p:pic>
        <p:pic>
          <p:nvPicPr>
            <p:cNvPr id="231" name="Google Shape;231;p35"/>
            <p:cNvPicPr preferRelativeResize="0"/>
            <p:nvPr/>
          </p:nvPicPr>
          <p:blipFill rotWithShape="1">
            <a:blip r:embed="rId4">
              <a:alphaModFix/>
            </a:blip>
            <a:srcRect b="0" l="41174" r="6772" t="0"/>
            <a:stretch/>
          </p:blipFill>
          <p:spPr>
            <a:xfrm>
              <a:off x="5571047" y="895348"/>
              <a:ext cx="2382998" cy="3433490"/>
            </a:xfrm>
            <a:prstGeom prst="rect">
              <a:avLst/>
            </a:prstGeom>
            <a:noFill/>
            <a:ln>
              <a:noFill/>
            </a:ln>
          </p:spPr>
        </p:pic>
        <p:cxnSp>
          <p:nvCxnSpPr>
            <p:cNvPr id="232" name="Google Shape;232;p35"/>
            <p:cNvCxnSpPr/>
            <p:nvPr/>
          </p:nvCxnSpPr>
          <p:spPr>
            <a:xfrm>
              <a:off x="7018847" y="2999319"/>
              <a:ext cx="762000" cy="0"/>
            </a:xfrm>
            <a:prstGeom prst="straightConnector1">
              <a:avLst/>
            </a:prstGeom>
            <a:noFill/>
            <a:ln cap="flat" cmpd="sng" w="38100">
              <a:solidFill>
                <a:srgbClr val="091F2F"/>
              </a:solidFill>
              <a:prstDash val="solid"/>
              <a:round/>
              <a:headEnd len="med" w="med" type="stealth"/>
              <a:tailEnd len="med" w="med" type="stealth"/>
            </a:ln>
          </p:spPr>
        </p:cxnSp>
        <p:sp>
          <p:nvSpPr>
            <p:cNvPr id="233" name="Google Shape;233;p35"/>
            <p:cNvSpPr txBox="1"/>
            <p:nvPr/>
          </p:nvSpPr>
          <p:spPr>
            <a:xfrm>
              <a:off x="6752147" y="3071003"/>
              <a:ext cx="12954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091F2F"/>
                  </a:solidFill>
                  <a:latin typeface="Montserrat"/>
                  <a:ea typeface="Montserrat"/>
                  <a:cs typeface="Montserrat"/>
                  <a:sym typeface="Montserrat"/>
                </a:rPr>
                <a:t>5’ – 6’</a:t>
              </a:r>
              <a:endParaRPr b="1" i="0" sz="1800" u="none" cap="none" strike="noStrike">
                <a:solidFill>
                  <a:srgbClr val="091F2F"/>
                </a:solidFill>
                <a:latin typeface="Montserrat"/>
                <a:ea typeface="Montserrat"/>
                <a:cs typeface="Montserrat"/>
                <a:sym typeface="Montserrat"/>
              </a:endParaRPr>
            </a:p>
          </p:txBody>
        </p:sp>
        <p:cxnSp>
          <p:nvCxnSpPr>
            <p:cNvPr id="234" name="Google Shape;234;p35"/>
            <p:cNvCxnSpPr/>
            <p:nvPr/>
          </p:nvCxnSpPr>
          <p:spPr>
            <a:xfrm>
              <a:off x="3285047" y="3756803"/>
              <a:ext cx="914400" cy="0"/>
            </a:xfrm>
            <a:prstGeom prst="straightConnector1">
              <a:avLst/>
            </a:prstGeom>
            <a:noFill/>
            <a:ln cap="flat" cmpd="sng" w="38100">
              <a:solidFill>
                <a:srgbClr val="091F2F"/>
              </a:solidFill>
              <a:prstDash val="solid"/>
              <a:round/>
              <a:headEnd len="med" w="med" type="stealth"/>
              <a:tailEnd len="med" w="med" type="stealth"/>
            </a:ln>
          </p:spPr>
        </p:cxnSp>
        <p:sp>
          <p:nvSpPr>
            <p:cNvPr id="235" name="Google Shape;235;p35"/>
            <p:cNvSpPr txBox="1"/>
            <p:nvPr/>
          </p:nvSpPr>
          <p:spPr>
            <a:xfrm>
              <a:off x="3150798" y="3756803"/>
              <a:ext cx="12954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091F2F"/>
                  </a:solidFill>
                  <a:latin typeface="Montserrat"/>
                  <a:ea typeface="Montserrat"/>
                  <a:cs typeface="Montserrat"/>
                  <a:sym typeface="Montserrat"/>
                </a:rPr>
                <a:t>1.5’ – 3’</a:t>
              </a:r>
              <a:endParaRPr b="1" i="0" sz="1800" u="none" cap="none" strike="noStrike">
                <a:solidFill>
                  <a:srgbClr val="091F2F"/>
                </a:solidFill>
                <a:latin typeface="Montserrat"/>
                <a:ea typeface="Montserrat"/>
                <a:cs typeface="Montserrat"/>
                <a:sym typeface="Montserrat"/>
              </a:endParaRPr>
            </a:p>
          </p:txBody>
        </p:sp>
      </p:grpSp>
      <p:sp>
        <p:nvSpPr>
          <p:cNvPr id="236" name="Google Shape;236;p35"/>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COB Template">
  <a:themeElements>
    <a:clrScheme name="City of Boston">
      <a:dk1>
        <a:srgbClr val="091F2F"/>
      </a:dk1>
      <a:lt1>
        <a:srgbClr val="FFFFFF"/>
      </a:lt1>
      <a:dk2>
        <a:srgbClr val="091F2F"/>
      </a:dk2>
      <a:lt2>
        <a:srgbClr val="FFFFFF"/>
      </a:lt2>
      <a:accent1>
        <a:srgbClr val="288BE4"/>
      </a:accent1>
      <a:accent2>
        <a:srgbClr val="FB4D42"/>
      </a:accent2>
      <a:accent3>
        <a:srgbClr val="288BE4"/>
      </a:accent3>
      <a:accent4>
        <a:srgbClr val="8064A2"/>
      </a:accent4>
      <a:accent5>
        <a:srgbClr val="4BACC6"/>
      </a:accent5>
      <a:accent6>
        <a:srgbClr val="F79646"/>
      </a:accent6>
      <a:hlink>
        <a:srgbClr val="84C1E0"/>
      </a:hlink>
      <a:folHlink>
        <a:srgbClr val="2672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ity of Boston">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