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  <p:sldMasterId id="2147483735" r:id="rId5"/>
  </p:sldMasterIdLst>
  <p:notesMasterIdLst>
    <p:notesMasterId r:id="rId12"/>
  </p:notesMasterIdLst>
  <p:sldIdLst>
    <p:sldId id="491" r:id="rId6"/>
    <p:sldId id="273" r:id="rId7"/>
    <p:sldId id="271" r:id="rId8"/>
    <p:sldId id="275" r:id="rId9"/>
    <p:sldId id="321" r:id="rId10"/>
    <p:sldId id="3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ssica Bolton" initials="JB" lastIdx="3" clrIdx="0"/>
  <p:cmAuthor id="1" name="Jillian Morra" initials="JM" lastIdx="1" clrIdx="1">
    <p:extLst>
      <p:ext uri="{19B8F6BF-5375-455C-9EA6-DF929625EA0E}">
        <p15:presenceInfo xmlns:p15="http://schemas.microsoft.com/office/powerpoint/2012/main" userId="S::JMorra@ALLWaysHealth.org::e52d3807-ee09-4bed-b2e8-a7f3f5da41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2F4"/>
    <a:srgbClr val="007396"/>
    <a:srgbClr val="009FDA"/>
    <a:srgbClr val="ABE9FF"/>
    <a:srgbClr val="CC0000"/>
    <a:srgbClr val="838E19"/>
    <a:srgbClr val="C1EFFF"/>
    <a:srgbClr val="93E3FF"/>
    <a:srgbClr val="5DD5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483BCF-3323-416D-A8AB-9C3650845D59}" v="3" dt="2021-06-08T13:17:54.21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0692" autoAdjust="0"/>
  </p:normalViewPr>
  <p:slideViewPr>
    <p:cSldViewPr showGuides="1">
      <p:cViewPr varScale="1">
        <p:scale>
          <a:sx n="70" d="100"/>
          <a:sy n="70" d="100"/>
        </p:scale>
        <p:origin x="1118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F266E-C4E7-4AA6-BD9B-B09072293027}" type="datetimeFigureOut">
              <a:rPr lang="en-US" smtClean="0"/>
              <a:t>6/8/2021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27369-4C90-4DFB-A3FD-E1699B9273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46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7369-4C90-4DFB-A3FD-E1699B927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7369-4C90-4DFB-A3FD-E1699B92731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065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7369-4C90-4DFB-A3FD-E1699B92731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55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27369-4C90-4DFB-A3FD-E1699B92731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578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Partners Log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838200" y="3733800"/>
            <a:ext cx="5715000" cy="1551346"/>
          </a:xfrm>
        </p:spPr>
        <p:txBody>
          <a:bodyPr anchor="b">
            <a:noAutofit/>
          </a:bodyPr>
          <a:lstStyle>
            <a:lvl1pPr algn="l">
              <a:defRPr sz="3200" b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Cover Slide T1</a:t>
            </a:r>
          </a:p>
        </p:txBody>
      </p:sp>
      <p:sp>
        <p:nvSpPr>
          <p:cNvPr id="12" name="Text Placeholder 11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838200" y="5635238"/>
            <a:ext cx="4165600" cy="55962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0">
                <a:solidFill>
                  <a:schemeClr val="accent2"/>
                </a:solidFill>
              </a:defRPr>
            </a:lvl2pPr>
            <a:lvl3pPr marL="914400" indent="0">
              <a:buFontTx/>
              <a:buNone/>
              <a:defRPr sz="2400" b="1">
                <a:solidFill>
                  <a:schemeClr val="accent2"/>
                </a:solidFill>
              </a:defRPr>
            </a:lvl3pPr>
            <a:lvl4pPr marL="1371600" indent="0">
              <a:buFontTx/>
              <a:buNone/>
              <a:defRPr sz="2400" b="1">
                <a:solidFill>
                  <a:schemeClr val="accent2"/>
                </a:solidFill>
              </a:defRPr>
            </a:lvl4pPr>
            <a:lvl5pPr marL="1828800" indent="0">
              <a:buFontTx/>
              <a:buNone/>
              <a:defRPr sz="24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MONTH YEAR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4A454B-56B9-4F0A-90A9-CA952AE0A0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81423" y="6290962"/>
            <a:ext cx="1679909" cy="27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73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41AD061-42E6-47DE-A72A-902064785737}"/>
              </a:ext>
            </a:extLst>
          </p:cNvPr>
          <p:cNvSpPr/>
          <p:nvPr userDrawn="1"/>
        </p:nvSpPr>
        <p:spPr>
          <a:xfrm>
            <a:off x="3733800" y="0"/>
            <a:ext cx="84582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474F4-4F84-49AB-9A3C-A7CC3BCDF8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828800"/>
            <a:ext cx="3124200" cy="19050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Divider 2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32D72-AF69-49D0-B1F2-4B2477D720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91000" y="1828800"/>
            <a:ext cx="6023919" cy="4343400"/>
          </a:xfrm>
        </p:spPr>
        <p:txBody>
          <a:bodyPr>
            <a:normAutofit/>
          </a:bodyPr>
          <a:lstStyle>
            <a:lvl1pPr marL="457200" indent="-457200">
              <a:buClr>
                <a:schemeClr val="bg1"/>
              </a:buClr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800">
                <a:solidFill>
                  <a:schemeClr val="bg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 marL="1371600" indent="0">
              <a:buNone/>
              <a:defRPr sz="2800">
                <a:solidFill>
                  <a:schemeClr val="bg1"/>
                </a:solidFill>
              </a:defRPr>
            </a:lvl4pPr>
            <a:lvl5pPr marL="1828800" indent="0">
              <a:buNone/>
              <a:defRPr sz="2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bulleted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1DF235-0143-4B6A-A8B5-5FA2ED59A8DF}"/>
              </a:ext>
            </a:extLst>
          </p:cNvPr>
          <p:cNvSpPr txBox="1"/>
          <p:nvPr userDrawn="1"/>
        </p:nvSpPr>
        <p:spPr>
          <a:xfrm>
            <a:off x="4114800" y="6446520"/>
            <a:ext cx="807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AllWays Health Partners includes AllWays Health Partners, Inc. and AllWays Health Partners Insurance Company.</a:t>
            </a:r>
          </a:p>
        </p:txBody>
      </p:sp>
    </p:spTree>
    <p:extLst>
      <p:ext uri="{BB962C8B-B14F-4D97-AF65-F5344CB8AC3E}">
        <p14:creationId xmlns:p14="http://schemas.microsoft.com/office/powerpoint/2010/main" val="864315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838200" y="3733800"/>
            <a:ext cx="5715000" cy="1551346"/>
          </a:xfrm>
        </p:spPr>
        <p:txBody>
          <a:bodyPr anchor="b">
            <a:noAutofit/>
          </a:bodyPr>
          <a:lstStyle>
            <a:lvl1pPr algn="l">
              <a:defRPr sz="3200" b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Cover Slide T1</a:t>
            </a:r>
          </a:p>
        </p:txBody>
      </p:sp>
      <p:sp>
        <p:nvSpPr>
          <p:cNvPr id="12" name="Text Placeholder 11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838200" y="5635238"/>
            <a:ext cx="4165600" cy="55962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0">
                <a:solidFill>
                  <a:schemeClr val="accent2"/>
                </a:solidFill>
              </a:defRPr>
            </a:lvl2pPr>
            <a:lvl3pPr marL="914400" indent="0">
              <a:buFontTx/>
              <a:buNone/>
              <a:defRPr sz="2400" b="1">
                <a:solidFill>
                  <a:schemeClr val="accent2"/>
                </a:solidFill>
              </a:defRPr>
            </a:lvl3pPr>
            <a:lvl4pPr marL="1371600" indent="0">
              <a:buFontTx/>
              <a:buNone/>
              <a:defRPr sz="2400" b="1">
                <a:solidFill>
                  <a:schemeClr val="accent2"/>
                </a:solidFill>
              </a:defRPr>
            </a:lvl4pPr>
            <a:lvl5pPr marL="1828800" indent="0">
              <a:buFontTx/>
              <a:buNone/>
              <a:defRPr sz="24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MONTH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79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74F4-4F84-49AB-9A3C-A7CC3BCDF8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828800"/>
            <a:ext cx="2971800" cy="19050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Agenda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32D72-AF69-49D0-B1F2-4B2477D720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05400" y="1828800"/>
            <a:ext cx="6023919" cy="434340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>
                <a:solidFill>
                  <a:schemeClr val="bg1"/>
                </a:solidFill>
              </a:defRPr>
            </a:lvl2pPr>
            <a:lvl3pPr marL="914400" indent="0">
              <a:buNone/>
              <a:defRPr sz="2800">
                <a:solidFill>
                  <a:schemeClr val="bg1"/>
                </a:solidFill>
              </a:defRPr>
            </a:lvl3pPr>
            <a:lvl4pPr marL="1371600" indent="0">
              <a:buNone/>
              <a:defRPr sz="2800">
                <a:solidFill>
                  <a:schemeClr val="bg1"/>
                </a:solidFill>
              </a:defRPr>
            </a:lvl4pPr>
            <a:lvl5pPr marL="1828800" indent="0">
              <a:buNone/>
              <a:defRPr sz="2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agenda items</a:t>
            </a:r>
          </a:p>
        </p:txBody>
      </p:sp>
    </p:spTree>
    <p:extLst>
      <p:ext uri="{BB962C8B-B14F-4D97-AF65-F5344CB8AC3E}">
        <p14:creationId xmlns:p14="http://schemas.microsoft.com/office/powerpoint/2010/main" val="309962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38100-7C0B-4AE0-8DC0-E27368D5D7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05000" y="2971800"/>
            <a:ext cx="10287000" cy="63976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Divider 1 Title</a:t>
            </a:r>
          </a:p>
        </p:txBody>
      </p:sp>
    </p:spTree>
    <p:extLst>
      <p:ext uri="{BB962C8B-B14F-4D97-AF65-F5344CB8AC3E}">
        <p14:creationId xmlns:p14="http://schemas.microsoft.com/office/powerpoint/2010/main" val="335690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274638"/>
            <a:ext cx="10363200" cy="10207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Single column slide T2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10363200" cy="422116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67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9956800" cy="639762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362200"/>
            <a:ext cx="4777317" cy="395128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1" y="2362200"/>
            <a:ext cx="4779193" cy="395128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F244ADA-ECC8-450D-B5A2-B96FA3A8C5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274638"/>
            <a:ext cx="10363200" cy="10207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Comparison Layout slide T2</a:t>
            </a:r>
          </a:p>
        </p:txBody>
      </p:sp>
    </p:spTree>
    <p:extLst>
      <p:ext uri="{BB962C8B-B14F-4D97-AF65-F5344CB8AC3E}">
        <p14:creationId xmlns:p14="http://schemas.microsoft.com/office/powerpoint/2010/main" val="342936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9956800" cy="639762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362200"/>
            <a:ext cx="4777317" cy="395128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604000" y="2438400"/>
            <a:ext cx="3962400" cy="27432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00" y="5334000"/>
            <a:ext cx="3962400" cy="979488"/>
          </a:xfrm>
        </p:spPr>
        <p:txBody>
          <a:bodyPr>
            <a:noAutofit/>
          </a:bodyPr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Caption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16DFB9-570B-4E90-BE40-9E8656D6CD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274638"/>
            <a:ext cx="10363200" cy="10207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Image Comparison Layout slide T2</a:t>
            </a:r>
          </a:p>
        </p:txBody>
      </p:sp>
    </p:spTree>
    <p:extLst>
      <p:ext uri="{BB962C8B-B14F-4D97-AF65-F5344CB8AC3E}">
        <p14:creationId xmlns:p14="http://schemas.microsoft.com/office/powerpoint/2010/main" val="147311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914400" y="1066800"/>
            <a:ext cx="10439400" cy="50022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5940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019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1"/>
            <a:ext cx="1036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7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52" r:id="rId2"/>
    <p:sldLayoutId id="2147483747" r:id="rId3"/>
    <p:sldLayoutId id="214748374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accent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1"/>
            <a:ext cx="1036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FE92BD-7B2B-4427-A629-72ACCEF62F2B}"/>
              </a:ext>
            </a:extLst>
          </p:cNvPr>
          <p:cNvSpPr txBox="1"/>
          <p:nvPr userDrawn="1"/>
        </p:nvSpPr>
        <p:spPr>
          <a:xfrm>
            <a:off x="10820400" y="6400800"/>
            <a:ext cx="60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5F8722-B222-40FC-9900-1BD1AEBF12E3}" type="slidenum">
              <a:rPr lang="en-US" sz="1400" smtClean="0">
                <a:solidFill>
                  <a:schemeClr val="accent6">
                    <a:lumMod val="50000"/>
                  </a:schemeClr>
                </a:solidFill>
              </a:rPr>
              <a:pPr algn="r"/>
              <a:t>‹#›</a:t>
            </a:fld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67968E-0130-40DB-BE09-BC23AF7160B1}"/>
              </a:ext>
            </a:extLst>
          </p:cNvPr>
          <p:cNvSpPr txBox="1"/>
          <p:nvPr userDrawn="1"/>
        </p:nvSpPr>
        <p:spPr>
          <a:xfrm>
            <a:off x="822960" y="6446520"/>
            <a:ext cx="8977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AllWays Health Partners includes AllWays Health Partners, Inc. and AllWays Health Partners Insurance Company.</a:t>
            </a:r>
          </a:p>
        </p:txBody>
      </p:sp>
    </p:spTree>
    <p:extLst>
      <p:ext uri="{BB962C8B-B14F-4D97-AF65-F5344CB8AC3E}">
        <p14:creationId xmlns:p14="http://schemas.microsoft.com/office/powerpoint/2010/main" val="4837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8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accent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Clr>
          <a:schemeClr val="tx1"/>
        </a:buClr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353538-DD0E-4D17-8B40-00317060A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5715000" cy="2590800"/>
          </a:xfrm>
        </p:spPr>
        <p:txBody>
          <a:bodyPr/>
          <a:lstStyle/>
          <a:p>
            <a:br>
              <a:rPr lang="en-US" strike="sngStrike" dirty="0"/>
            </a:br>
            <a:r>
              <a:rPr lang="en-US" dirty="0"/>
              <a:t>Introducing: Value HMO for City of Boston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387503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F3CEE148-0203-4171-874A-B3A8A2D29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9956800" cy="639762"/>
          </a:xfrm>
        </p:spPr>
        <p:txBody>
          <a:bodyPr>
            <a:normAutofit/>
          </a:bodyPr>
          <a:lstStyle/>
          <a:p>
            <a:r>
              <a:rPr lang="en-US" dirty="0"/>
              <a:t>Available to City of Boston employees only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903A3-953D-4262-85B0-9CF7CD630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2362200"/>
            <a:ext cx="4777317" cy="3951288"/>
          </a:xfrm>
        </p:spPr>
        <p:txBody>
          <a:bodyPr>
            <a:normAutofit/>
          </a:bodyPr>
          <a:lstStyle/>
          <a:p>
            <a:r>
              <a:rPr lang="en-US" sz="1600" dirty="0"/>
              <a:t>Network focused on high quality/high performance/more efficient providers in Massachusetts</a:t>
            </a:r>
          </a:p>
          <a:p>
            <a:r>
              <a:rPr lang="en-US" sz="1600" dirty="0"/>
              <a:t>Designed to help ensure access to the highest quality care with the greatest value for City of Boston employees and retirees</a:t>
            </a:r>
          </a:p>
          <a:p>
            <a:r>
              <a:rPr lang="en-US" sz="1600" dirty="0"/>
              <a:t>Massachusetts based:</a:t>
            </a:r>
          </a:p>
          <a:p>
            <a:pPr lvl="1"/>
            <a:r>
              <a:rPr lang="en-US" sz="1600" dirty="0"/>
              <a:t>Ancillary facilities – use full network</a:t>
            </a:r>
          </a:p>
          <a:p>
            <a:pPr lvl="1"/>
            <a:r>
              <a:rPr lang="en-US" sz="1600" dirty="0"/>
              <a:t>Urgent Care and Limited-Service Clinics (Minute Clinic) – no exclusions </a:t>
            </a:r>
          </a:p>
          <a:p>
            <a:r>
              <a:rPr lang="en-US" sz="1600" dirty="0"/>
              <a:t>PCPs and specialty referrals are required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1F2C90-D88E-44ED-ABEE-D9411D0754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553" y="2362200"/>
            <a:ext cx="3951288" cy="3951288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911541-39F2-4E59-AF32-4049EDCE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020762"/>
          </a:xfrm>
        </p:spPr>
        <p:txBody>
          <a:bodyPr anchor="b">
            <a:normAutofit/>
          </a:bodyPr>
          <a:lstStyle/>
          <a:p>
            <a:r>
              <a:rPr lang="en-US" dirty="0"/>
              <a:t>Value HMO</a:t>
            </a:r>
          </a:p>
        </p:txBody>
      </p:sp>
    </p:spTree>
    <p:extLst>
      <p:ext uri="{BB962C8B-B14F-4D97-AF65-F5344CB8AC3E}">
        <p14:creationId xmlns:p14="http://schemas.microsoft.com/office/powerpoint/2010/main" val="138270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2A339-54A2-4FD2-97E7-6DD2B5065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62800" y="1524000"/>
            <a:ext cx="4876800" cy="4778375"/>
          </a:xfrm>
          <a:solidFill>
            <a:srgbClr val="F0F2F4"/>
          </a:solidFill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Massachusetts General Hospital (including the Mass General Cancer Center, Mass General Hospital for Children)</a:t>
            </a:r>
          </a:p>
          <a:p>
            <a:pPr lvl="0"/>
            <a:r>
              <a:rPr lang="en-US" dirty="0"/>
              <a:t>Mass Eye and Ear</a:t>
            </a:r>
          </a:p>
          <a:p>
            <a:pPr lvl="0"/>
            <a:r>
              <a:rPr lang="en-US" dirty="0" err="1"/>
              <a:t>Atrius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Beth Israel Deaconess Medical Center</a:t>
            </a:r>
          </a:p>
          <a:p>
            <a:pPr lvl="0"/>
            <a:r>
              <a:rPr lang="en-US" dirty="0"/>
              <a:t>Boston Medical Center</a:t>
            </a:r>
          </a:p>
          <a:p>
            <a:pPr lvl="0"/>
            <a:r>
              <a:rPr lang="en-US" dirty="0"/>
              <a:t>Brigham and Women’s Hospital</a:t>
            </a:r>
          </a:p>
          <a:p>
            <a:pPr lvl="0"/>
            <a:r>
              <a:rPr lang="en-US" dirty="0"/>
              <a:t>Lahey Clinic</a:t>
            </a:r>
          </a:p>
          <a:p>
            <a:pPr lvl="0"/>
            <a:r>
              <a:rPr lang="en-US" dirty="0"/>
              <a:t>Mass Eye and Ear</a:t>
            </a:r>
          </a:p>
          <a:p>
            <a:pPr lvl="0"/>
            <a:r>
              <a:rPr lang="en-US" dirty="0"/>
              <a:t>Newton-Wellesley Hospital</a:t>
            </a:r>
          </a:p>
          <a:p>
            <a:pPr lvl="0"/>
            <a:r>
              <a:rPr lang="en-US" dirty="0"/>
              <a:t>North Shore Medical Center</a:t>
            </a:r>
          </a:p>
          <a:p>
            <a:r>
              <a:rPr lang="en-US" dirty="0"/>
              <a:t>South Shore Hospital </a:t>
            </a:r>
          </a:p>
          <a:p>
            <a:pPr lvl="0"/>
            <a:r>
              <a:rPr lang="en-US" dirty="0"/>
              <a:t>Steward Carney Hospital</a:t>
            </a:r>
          </a:p>
          <a:p>
            <a:pPr lvl="0"/>
            <a:r>
              <a:rPr lang="en-US" dirty="0"/>
              <a:t>Spaulding Rehab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C93E4-B0A2-49AF-B806-C894F102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Network Inclusions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032DB1-31AC-4C75-BEAD-036D31397FF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6" r="1088" b="40632"/>
          <a:stretch/>
        </p:blipFill>
        <p:spPr bwMode="auto">
          <a:xfrm>
            <a:off x="341811" y="1579771"/>
            <a:ext cx="6629400" cy="362193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16832B-CB86-4632-A53C-9AD1E9C7AEAD}"/>
              </a:ext>
            </a:extLst>
          </p:cNvPr>
          <p:cNvSpPr/>
          <p:nvPr/>
        </p:nvSpPr>
        <p:spPr>
          <a:xfrm>
            <a:off x="661851" y="4034311"/>
            <a:ext cx="2540726" cy="2668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38F2A3-5FB3-49CD-8409-68BD638A745E}"/>
              </a:ext>
            </a:extLst>
          </p:cNvPr>
          <p:cNvSpPr/>
          <p:nvPr/>
        </p:nvSpPr>
        <p:spPr>
          <a:xfrm>
            <a:off x="304800" y="5344180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</a:t>
            </a:r>
            <a:r>
              <a:rPr lang="en-US" sz="1100" i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not an all-inclusive list and identifies systems only. Always consult the Provider Directory.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82335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4C4E0-4E42-4851-9622-EC1A398CC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Experience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3FF36-AD48-43AD-B37F-D5A0AFD5F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47800"/>
            <a:ext cx="10896600" cy="4983161"/>
          </a:xfrm>
        </p:spPr>
        <p:txBody>
          <a:bodyPr>
            <a:normAutofit/>
          </a:bodyPr>
          <a:lstStyle/>
          <a:p>
            <a:r>
              <a:rPr lang="en-US" dirty="0"/>
              <a:t>Plan benefits for the City of Boston plan are not changing; including behavioral health. </a:t>
            </a:r>
          </a:p>
          <a:p>
            <a:pPr lvl="1"/>
            <a:r>
              <a:rPr lang="en-US" dirty="0"/>
              <a:t>All current contracted behavioral health providers will be in the Value HMO network. Members will continue to use Optum as they do today. </a:t>
            </a:r>
          </a:p>
          <a:p>
            <a:r>
              <a:rPr lang="en-US" dirty="0"/>
              <a:t>Value HMO plan has lower premium and copayments, as well as </a:t>
            </a:r>
            <a:r>
              <a:rPr lang="en-US" b="1" dirty="0"/>
              <a:t>no deductible.</a:t>
            </a:r>
          </a:p>
          <a:p>
            <a:r>
              <a:rPr lang="en-US" dirty="0"/>
              <a:t>Current AllWays Health Partners members do NOT need to take any action to remain a member. </a:t>
            </a:r>
          </a:p>
          <a:p>
            <a:pPr lvl="1"/>
            <a:r>
              <a:rPr lang="en-US" dirty="0"/>
              <a:t>They will be automatically enrolled in the Value HMO</a:t>
            </a:r>
          </a:p>
          <a:p>
            <a:pPr lvl="1"/>
            <a:r>
              <a:rPr lang="en-US" dirty="0"/>
              <a:t>Members who wished to change their carrier needed to take action during Annual Enrollment</a:t>
            </a:r>
          </a:p>
          <a:p>
            <a:pPr lvl="1"/>
            <a:r>
              <a:rPr lang="en-US" dirty="0"/>
              <a:t>All members will receive a new welcome guide and new ID Cards.</a:t>
            </a:r>
          </a:p>
          <a:p>
            <a:r>
              <a:rPr lang="en-US" dirty="0"/>
              <a:t>Letters have been sent to members whose PCP is no longer in the network.</a:t>
            </a:r>
          </a:p>
          <a:p>
            <a:r>
              <a:rPr lang="en-US" dirty="0"/>
              <a:t>We have a dedicated Member Service line for City of Boston Members/Prospective members to ensure that questions are answered efficiently and thoroughly.  </a:t>
            </a:r>
          </a:p>
        </p:txBody>
      </p:sp>
    </p:spTree>
    <p:extLst>
      <p:ext uri="{BB962C8B-B14F-4D97-AF65-F5344CB8AC3E}">
        <p14:creationId xmlns:p14="http://schemas.microsoft.com/office/powerpoint/2010/main" val="3009838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620320" y="2590800"/>
            <a:ext cx="1714820" cy="3352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52400" dist="25400" algn="ctr" rotWithShape="0">
              <a:schemeClr val="accent6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2476180" y="2590800"/>
            <a:ext cx="1714820" cy="3352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52400" dist="25400" algn="ctr" rotWithShape="0">
              <a:schemeClr val="accent6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321320" y="2590800"/>
            <a:ext cx="1714820" cy="3352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52400" dist="25400" algn="ctr" rotWithShape="0">
              <a:schemeClr val="accent6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77180" y="2590800"/>
            <a:ext cx="1714820" cy="3352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52400" dist="25400" algn="ctr" rotWithShape="0">
              <a:schemeClr val="accent6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8033040" y="2590800"/>
            <a:ext cx="1714820" cy="3352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52400" dist="25400" algn="ctr" rotWithShape="0">
              <a:schemeClr val="accent6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9888898" y="2590800"/>
            <a:ext cx="1714820" cy="3352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52400" dist="25400" algn="ctr" rotWithShape="0">
              <a:schemeClr val="accent6">
                <a:lumMod val="75000"/>
                <a:alpha val="8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Arrow: Down 20"/>
          <p:cNvSpPr/>
          <p:nvPr/>
        </p:nvSpPr>
        <p:spPr>
          <a:xfrm>
            <a:off x="6460213" y="2927743"/>
            <a:ext cx="1295400" cy="2126711"/>
          </a:xfrm>
          <a:prstGeom prst="downArrow">
            <a:avLst>
              <a:gd name="adj1" fmla="val 59882"/>
              <a:gd name="adj2" fmla="val 5000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547831" y="5235005"/>
            <a:ext cx="453053" cy="38374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</a:t>
            </a:r>
          </a:p>
        </p:txBody>
      </p:sp>
      <p:sp>
        <p:nvSpPr>
          <p:cNvPr id="18" name="Arrow: Down 17"/>
          <p:cNvSpPr/>
          <p:nvPr/>
        </p:nvSpPr>
        <p:spPr>
          <a:xfrm>
            <a:off x="4548380" y="2934171"/>
            <a:ext cx="1295400" cy="2126711"/>
          </a:xfrm>
          <a:prstGeom prst="downArrow">
            <a:avLst>
              <a:gd name="adj1" fmla="val 59882"/>
              <a:gd name="adj2" fmla="val 5000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72720" y="2778938"/>
            <a:ext cx="990600" cy="9906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413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85FA50D7-66BA-421C-9DF3-6BFD35A60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4638"/>
            <a:ext cx="10556275" cy="1020762"/>
          </a:xfrm>
        </p:spPr>
        <p:txBody>
          <a:bodyPr>
            <a:normAutofit/>
          </a:bodyPr>
          <a:lstStyle/>
          <a:p>
            <a:r>
              <a:rPr lang="en-US" dirty="0"/>
              <a:t>iHeart Champion, smart clinical innovation </a:t>
            </a:r>
            <a:br>
              <a:rPr lang="en-US" dirty="0"/>
            </a:br>
            <a:r>
              <a:rPr lang="en-US" sz="2400" b="0" dirty="0"/>
              <a:t>For members managing high blood pressure and high cholesterol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320" y="1600202"/>
            <a:ext cx="10657280" cy="8055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accent4"/>
                </a:solidFill>
              </a:rPr>
              <a:t>Collaborative approach supported by leading-edge technology and delivered through the member’s preferred communication method</a:t>
            </a:r>
            <a:endParaRPr lang="en-US" sz="2400" dirty="0">
              <a:solidFill>
                <a:schemeClr val="accent4"/>
              </a:solidFill>
            </a:endParaRPr>
          </a:p>
        </p:txBody>
      </p:sp>
      <p:sp>
        <p:nvSpPr>
          <p:cNvPr id="4" name="Partial Circle 3"/>
          <p:cNvSpPr/>
          <p:nvPr/>
        </p:nvSpPr>
        <p:spPr>
          <a:xfrm>
            <a:off x="772720" y="2778938"/>
            <a:ext cx="990600" cy="990600"/>
          </a:xfrm>
          <a:prstGeom prst="pie">
            <a:avLst>
              <a:gd name="adj1" fmla="val 16114342"/>
              <a:gd name="adj2" fmla="val 2151106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0319" y="4350095"/>
            <a:ext cx="1687489" cy="1282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pPr algn="ctr">
              <a:lnSpc>
                <a:spcPts val="1900"/>
              </a:lnSpc>
            </a:pPr>
            <a:r>
              <a:rPr lang="en-US" sz="1400" dirty="0"/>
              <a:t>of population has high cholesterol or hypertension</a:t>
            </a: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474033" y="3081624"/>
            <a:ext cx="1465758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1900"/>
              </a:lnSpc>
              <a:defRPr/>
            </a:lvl1pPr>
          </a:lstStyle>
          <a:p>
            <a:pPr algn="ctr"/>
            <a:r>
              <a:rPr lang="en-US" sz="1400" dirty="0">
                <a:latin typeface="+mj-lt"/>
              </a:rPr>
              <a:t>Reduces </a:t>
            </a:r>
            <a:br>
              <a:rPr lang="en-US" sz="1400" dirty="0">
                <a:latin typeface="+mj-lt"/>
              </a:rPr>
            </a:br>
            <a:r>
              <a:rPr lang="en-US" sz="1400" dirty="0">
                <a:latin typeface="+mj-lt"/>
              </a:rPr>
              <a:t>diagnosis </a:t>
            </a:r>
            <a:br>
              <a:rPr lang="en-US" sz="1400" dirty="0">
                <a:latin typeface="+mj-lt"/>
              </a:rPr>
            </a:br>
            <a:r>
              <a:rPr lang="en-US" sz="1400" dirty="0">
                <a:latin typeface="+mj-lt"/>
              </a:rPr>
              <a:t>of statin intolerance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41067" y="4058156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00324" y="4974278"/>
            <a:ext cx="1731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kern="800" spc="-300" dirty="0">
                <a:solidFill>
                  <a:schemeClr val="tx2"/>
                </a:solidFill>
                <a:latin typeface="+mj-lt"/>
              </a:rPr>
              <a:t>95%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898" y="2890709"/>
            <a:ext cx="1080030" cy="64801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224393" y="3555118"/>
            <a:ext cx="1327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800" kern="800" spc="-3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85%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33038" y="4420773"/>
            <a:ext cx="1710115" cy="1038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dirty="0"/>
              <a:t>engagement rate for provider-driven outreach </a:t>
            </a:r>
          </a:p>
          <a:p>
            <a:pPr algn="ctr"/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10099075" y="352914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reduction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8502751" y="3031796"/>
            <a:ext cx="123463" cy="12643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8947381" y="3027372"/>
            <a:ext cx="123463" cy="12643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/>
          <p:cNvSpPr/>
          <p:nvPr/>
        </p:nvSpPr>
        <p:spPr>
          <a:xfrm>
            <a:off x="7027027" y="5188091"/>
            <a:ext cx="408561" cy="338846"/>
          </a:xfrm>
          <a:custGeom>
            <a:avLst/>
            <a:gdLst>
              <a:gd name="connsiteX0" fmla="*/ 119974 w 408561"/>
              <a:gd name="connsiteY0" fmla="*/ 0 h 338846"/>
              <a:gd name="connsiteX1" fmla="*/ 69714 w 408561"/>
              <a:gd name="connsiteY1" fmla="*/ 37289 h 338846"/>
              <a:gd name="connsiteX2" fmla="*/ 40531 w 408561"/>
              <a:gd name="connsiteY2" fmla="*/ 84306 h 338846"/>
              <a:gd name="connsiteX3" fmla="*/ 11348 w 408561"/>
              <a:gd name="connsiteY3" fmla="*/ 145914 h 338846"/>
              <a:gd name="connsiteX4" fmla="*/ 0 w 408561"/>
              <a:gd name="connsiteY4" fmla="*/ 202659 h 338846"/>
              <a:gd name="connsiteX5" fmla="*/ 254540 w 408561"/>
              <a:gd name="connsiteY5" fmla="*/ 330740 h 338846"/>
              <a:gd name="connsiteX6" fmla="*/ 306421 w 408561"/>
              <a:gd name="connsiteY6" fmla="*/ 338846 h 338846"/>
              <a:gd name="connsiteX7" fmla="*/ 345331 w 408561"/>
              <a:gd name="connsiteY7" fmla="*/ 327497 h 338846"/>
              <a:gd name="connsiteX8" fmla="*/ 374514 w 408561"/>
              <a:gd name="connsiteY8" fmla="*/ 299936 h 338846"/>
              <a:gd name="connsiteX9" fmla="*/ 390727 w 408561"/>
              <a:gd name="connsiteY9" fmla="*/ 275617 h 338846"/>
              <a:gd name="connsiteX10" fmla="*/ 403697 w 408561"/>
              <a:gd name="connsiteY10" fmla="*/ 236706 h 338846"/>
              <a:gd name="connsiteX11" fmla="*/ 408561 w 408561"/>
              <a:gd name="connsiteY11" fmla="*/ 186446 h 338846"/>
              <a:gd name="connsiteX12" fmla="*/ 371272 w 408561"/>
              <a:gd name="connsiteY12" fmla="*/ 137808 h 338846"/>
              <a:gd name="connsiteX13" fmla="*/ 330740 w 408561"/>
              <a:gd name="connsiteY13" fmla="*/ 105383 h 338846"/>
              <a:gd name="connsiteX14" fmla="*/ 119974 w 408561"/>
              <a:gd name="connsiteY14" fmla="*/ 0 h 338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8561" h="338846">
                <a:moveTo>
                  <a:pt x="119974" y="0"/>
                </a:moveTo>
                <a:lnTo>
                  <a:pt x="69714" y="37289"/>
                </a:lnTo>
                <a:lnTo>
                  <a:pt x="40531" y="84306"/>
                </a:lnTo>
                <a:lnTo>
                  <a:pt x="11348" y="145914"/>
                </a:lnTo>
                <a:lnTo>
                  <a:pt x="0" y="202659"/>
                </a:lnTo>
                <a:lnTo>
                  <a:pt x="254540" y="330740"/>
                </a:lnTo>
                <a:lnTo>
                  <a:pt x="306421" y="338846"/>
                </a:lnTo>
                <a:lnTo>
                  <a:pt x="345331" y="327497"/>
                </a:lnTo>
                <a:lnTo>
                  <a:pt x="374514" y="299936"/>
                </a:lnTo>
                <a:lnTo>
                  <a:pt x="390727" y="275617"/>
                </a:lnTo>
                <a:lnTo>
                  <a:pt x="403697" y="236706"/>
                </a:lnTo>
                <a:lnTo>
                  <a:pt x="408561" y="186446"/>
                </a:lnTo>
                <a:lnTo>
                  <a:pt x="371272" y="137808"/>
                </a:lnTo>
                <a:lnTo>
                  <a:pt x="330740" y="105383"/>
                </a:lnTo>
                <a:lnTo>
                  <a:pt x="11997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/>
          <p:cNvSpPr/>
          <p:nvPr/>
        </p:nvSpPr>
        <p:spPr>
          <a:xfrm>
            <a:off x="6718984" y="5022720"/>
            <a:ext cx="376136" cy="194554"/>
          </a:xfrm>
          <a:custGeom>
            <a:avLst/>
            <a:gdLst>
              <a:gd name="connsiteX0" fmla="*/ 376136 w 376136"/>
              <a:gd name="connsiteY0" fmla="*/ 123217 h 194554"/>
              <a:gd name="connsiteX1" fmla="*/ 158885 w 376136"/>
              <a:gd name="connsiteY1" fmla="*/ 11349 h 194554"/>
              <a:gd name="connsiteX2" fmla="*/ 121596 w 376136"/>
              <a:gd name="connsiteY2" fmla="*/ 0 h 194554"/>
              <a:gd name="connsiteX3" fmla="*/ 74579 w 376136"/>
              <a:gd name="connsiteY3" fmla="*/ 8107 h 194554"/>
              <a:gd name="connsiteX4" fmla="*/ 21077 w 376136"/>
              <a:gd name="connsiteY4" fmla="*/ 43775 h 194554"/>
              <a:gd name="connsiteX5" fmla="*/ 0 w 376136"/>
              <a:gd name="connsiteY5" fmla="*/ 74579 h 194554"/>
              <a:gd name="connsiteX6" fmla="*/ 0 w 376136"/>
              <a:gd name="connsiteY6" fmla="*/ 100519 h 194554"/>
              <a:gd name="connsiteX7" fmla="*/ 3243 w 376136"/>
              <a:gd name="connsiteY7" fmla="*/ 144294 h 194554"/>
              <a:gd name="connsiteX8" fmla="*/ 14591 w 376136"/>
              <a:gd name="connsiteY8" fmla="*/ 162128 h 194554"/>
              <a:gd name="connsiteX9" fmla="*/ 118353 w 376136"/>
              <a:gd name="connsiteY9" fmla="*/ 107005 h 194554"/>
              <a:gd name="connsiteX10" fmla="*/ 235085 w 376136"/>
              <a:gd name="connsiteY10" fmla="*/ 139430 h 194554"/>
              <a:gd name="connsiteX11" fmla="*/ 319391 w 376136"/>
              <a:gd name="connsiteY11" fmla="*/ 194554 h 194554"/>
              <a:gd name="connsiteX12" fmla="*/ 376136 w 376136"/>
              <a:gd name="connsiteY12" fmla="*/ 123217 h 194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6136" h="194554">
                <a:moveTo>
                  <a:pt x="376136" y="123217"/>
                </a:moveTo>
                <a:lnTo>
                  <a:pt x="158885" y="11349"/>
                </a:lnTo>
                <a:lnTo>
                  <a:pt x="121596" y="0"/>
                </a:lnTo>
                <a:lnTo>
                  <a:pt x="74579" y="8107"/>
                </a:lnTo>
                <a:lnTo>
                  <a:pt x="21077" y="43775"/>
                </a:lnTo>
                <a:lnTo>
                  <a:pt x="0" y="74579"/>
                </a:lnTo>
                <a:lnTo>
                  <a:pt x="0" y="100519"/>
                </a:lnTo>
                <a:lnTo>
                  <a:pt x="3243" y="144294"/>
                </a:lnTo>
                <a:lnTo>
                  <a:pt x="14591" y="162128"/>
                </a:lnTo>
                <a:lnTo>
                  <a:pt x="118353" y="107005"/>
                </a:lnTo>
                <a:lnTo>
                  <a:pt x="235085" y="139430"/>
                </a:lnTo>
                <a:lnTo>
                  <a:pt x="319391" y="194554"/>
                </a:lnTo>
                <a:lnTo>
                  <a:pt x="376136" y="1232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9900159" y="4052983"/>
            <a:ext cx="1703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 LDL cholesterol</a:t>
            </a:r>
          </a:p>
          <a:p>
            <a:endParaRPr lang="en-US" sz="1400" dirty="0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366" y="4646145"/>
            <a:ext cx="896726" cy="88148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448847" y="4974277"/>
            <a:ext cx="1714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pc="-140" dirty="0">
                <a:solidFill>
                  <a:schemeClr val="tx2"/>
                </a:solidFill>
                <a:latin typeface="+mj-lt"/>
              </a:rPr>
              <a:t>20</a:t>
            </a:r>
            <a:r>
              <a:rPr lang="en-US" sz="4800" dirty="0">
                <a:solidFill>
                  <a:schemeClr val="tx2"/>
                </a:solidFill>
                <a:latin typeface="+mj-lt"/>
              </a:rPr>
              <a:t>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407943" y="2917362"/>
            <a:ext cx="1807606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/>
            </a:lvl1pPr>
          </a:lstStyle>
          <a:p>
            <a:pPr algn="ctr">
              <a:lnSpc>
                <a:spcPts val="1700"/>
              </a:lnSpc>
            </a:pPr>
            <a:r>
              <a:rPr lang="en-US" sz="1400" dirty="0">
                <a:latin typeface="+mj-lt"/>
              </a:rPr>
              <a:t>One-in-five </a:t>
            </a:r>
            <a:br>
              <a:rPr lang="en-US" sz="1400" dirty="0">
                <a:latin typeface="+mj-lt"/>
              </a:rPr>
            </a:br>
            <a:r>
              <a:rPr lang="en-US" sz="1400" dirty="0">
                <a:latin typeface="+mj-lt"/>
              </a:rPr>
              <a:t>people with high cholesterol or hypertension were diagnosed with statin intolerance</a:t>
            </a:r>
          </a:p>
          <a:p>
            <a:pPr algn="ctr"/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753" y="4523478"/>
            <a:ext cx="1138796" cy="478537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23D4144-8869-4B07-AF33-46EBF74BFC72}"/>
              </a:ext>
            </a:extLst>
          </p:cNvPr>
          <p:cNvSpPr txBox="1"/>
          <p:nvPr/>
        </p:nvSpPr>
        <p:spPr>
          <a:xfrm>
            <a:off x="977246" y="3395616"/>
            <a:ext cx="1327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pc="-140" dirty="0">
                <a:solidFill>
                  <a:schemeClr val="accent3"/>
                </a:solidFill>
                <a:latin typeface="+mj-lt"/>
              </a:rPr>
              <a:t>25</a:t>
            </a:r>
            <a:r>
              <a:rPr lang="en-US" sz="4800" dirty="0">
                <a:solidFill>
                  <a:schemeClr val="accent3"/>
                </a:solidFill>
                <a:latin typeface="+mj-lt"/>
              </a:rPr>
              <a:t>%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7E5A505-3928-4B23-AD24-29CF006A9BBA}"/>
              </a:ext>
            </a:extLst>
          </p:cNvPr>
          <p:cNvSpPr txBox="1"/>
          <p:nvPr/>
        </p:nvSpPr>
        <p:spPr>
          <a:xfrm>
            <a:off x="10069027" y="2920578"/>
            <a:ext cx="1327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pc="-140" dirty="0">
                <a:solidFill>
                  <a:schemeClr val="accent3"/>
                </a:solidFill>
                <a:latin typeface="+mj-lt"/>
              </a:rPr>
              <a:t>40</a:t>
            </a:r>
            <a:r>
              <a:rPr lang="en-US" sz="4800" dirty="0">
                <a:solidFill>
                  <a:schemeClr val="accent3"/>
                </a:solidFill>
                <a:latin typeface="+mj-lt"/>
              </a:rPr>
              <a:t>%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7D75174-9A6B-4F41-9E92-B7E0C012109E}"/>
              </a:ext>
            </a:extLst>
          </p:cNvPr>
          <p:cNvGrpSpPr/>
          <p:nvPr/>
        </p:nvGrpSpPr>
        <p:grpSpPr>
          <a:xfrm>
            <a:off x="10668000" y="1"/>
            <a:ext cx="1341763" cy="1020763"/>
            <a:chOff x="10168526" y="1"/>
            <a:chExt cx="1341763" cy="1020763"/>
          </a:xfrm>
        </p:grpSpPr>
        <p:sp>
          <p:nvSpPr>
            <p:cNvPr id="52" name="Arrow: Pentagon 51">
              <a:extLst>
                <a:ext uri="{FF2B5EF4-FFF2-40B4-BE49-F238E27FC236}">
                  <a16:creationId xmlns:a16="http://schemas.microsoft.com/office/drawing/2014/main" id="{9A600563-DDBC-4224-906B-96C33C1FF92A}"/>
                </a:ext>
              </a:extLst>
            </p:cNvPr>
            <p:cNvSpPr/>
            <p:nvPr/>
          </p:nvSpPr>
          <p:spPr>
            <a:xfrm rot="5400000">
              <a:off x="10329027" y="34174"/>
              <a:ext cx="1020763" cy="952418"/>
            </a:xfrm>
            <a:prstGeom prst="homePlate">
              <a:avLst>
                <a:gd name="adj" fmla="val 3014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E269AE3-0983-4368-8C1D-0746447C61B8}"/>
                </a:ext>
              </a:extLst>
            </p:cNvPr>
            <p:cNvSpPr txBox="1"/>
            <p:nvPr/>
          </p:nvSpPr>
          <p:spPr>
            <a:xfrm>
              <a:off x="10168526" y="50820"/>
              <a:ext cx="1341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EXCLUSIVE</a:t>
              </a:r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64180662-E111-4FA0-8B18-A69A3ED4D2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98135" y="356382"/>
              <a:ext cx="482544" cy="460668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C5F52CD-F6B9-4DAE-8874-B845E317A7B5}"/>
              </a:ext>
            </a:extLst>
          </p:cNvPr>
          <p:cNvSpPr txBox="1"/>
          <p:nvPr/>
        </p:nvSpPr>
        <p:spPr>
          <a:xfrm>
            <a:off x="6262360" y="2575655"/>
            <a:ext cx="154445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+mj-lt"/>
              </a:rPr>
              <a:t>Reduces systolic by </a:t>
            </a:r>
            <a:br>
              <a:rPr lang="en-US" sz="1400" dirty="0">
                <a:latin typeface="+mj-lt"/>
              </a:rPr>
            </a:br>
            <a:r>
              <a:rPr lang="en-US" dirty="0">
                <a:latin typeface="+mj-lt"/>
              </a:rPr>
              <a:t>20 mm Hg </a:t>
            </a:r>
            <a:r>
              <a:rPr lang="en-US" sz="1200" dirty="0">
                <a:latin typeface="+mj-lt"/>
              </a:rPr>
              <a:t>(upper number) </a:t>
            </a:r>
            <a:r>
              <a:rPr lang="en-US" sz="1400" dirty="0">
                <a:latin typeface="+mj-lt"/>
              </a:rPr>
              <a:t>and </a:t>
            </a:r>
            <a:br>
              <a:rPr lang="en-US" sz="1400" dirty="0">
                <a:latin typeface="+mj-lt"/>
              </a:rPr>
            </a:br>
            <a:r>
              <a:rPr lang="en-US" sz="1400" dirty="0">
                <a:latin typeface="+mj-lt"/>
              </a:rPr>
              <a:t>diastolic by </a:t>
            </a:r>
            <a:br>
              <a:rPr lang="en-US" sz="1400" dirty="0">
                <a:latin typeface="+mj-lt"/>
              </a:rPr>
            </a:br>
            <a:r>
              <a:rPr lang="en-US" dirty="0">
                <a:latin typeface="+mj-lt"/>
              </a:rPr>
              <a:t>6 mm Hg</a:t>
            </a:r>
            <a:br>
              <a:rPr lang="en-US" sz="1400" dirty="0">
                <a:latin typeface="+mj-lt"/>
              </a:rPr>
            </a:br>
            <a:r>
              <a:rPr lang="en-US" sz="1200" dirty="0"/>
              <a:t>(lower number)</a:t>
            </a:r>
            <a:br>
              <a:rPr lang="en-US" sz="1400" dirty="0">
                <a:latin typeface="+mj-lt"/>
              </a:rPr>
            </a:br>
            <a:endParaRPr lang="en-US" sz="1400" dirty="0">
              <a:latin typeface="+mj-lt"/>
            </a:endParaRPr>
          </a:p>
          <a:p>
            <a:pPr algn="ctr"/>
            <a:endParaRPr lang="en-US" sz="1400" dirty="0">
              <a:latin typeface="+mj-lt"/>
            </a:endParaRPr>
          </a:p>
          <a:p>
            <a:pPr algn="ctr"/>
            <a:endParaRPr lang="en-US" sz="1000" dirty="0">
              <a:latin typeface="+mj-lt"/>
            </a:endParaRPr>
          </a:p>
          <a:p>
            <a:pPr algn="ctr"/>
            <a:br>
              <a:rPr lang="en-US" sz="1200" dirty="0">
                <a:latin typeface="+mj-lt"/>
              </a:rPr>
            </a:br>
            <a:endParaRPr lang="en-US" sz="1200" dirty="0">
              <a:latin typeface="+mj-lt"/>
            </a:endParaRPr>
          </a:p>
          <a:p>
            <a:pPr algn="ctr"/>
            <a:r>
              <a:rPr lang="en-US" sz="1200" dirty="0">
                <a:latin typeface="+mj-lt"/>
              </a:rPr>
              <a:t>Healthy blood pressure is around 110/70</a:t>
            </a:r>
          </a:p>
          <a:p>
            <a:pPr algn="ctr"/>
            <a:endParaRPr lang="en-US" b="1" dirty="0"/>
          </a:p>
        </p:txBody>
      </p:sp>
      <p:pic>
        <p:nvPicPr>
          <p:cNvPr id="9" name="Picture 8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84CF93F3-AF80-4E69-956C-E537414A51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7" y="4464872"/>
            <a:ext cx="970025" cy="81383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FB11743-B010-41AF-A6F2-608AB3FCCB90}"/>
              </a:ext>
            </a:extLst>
          </p:cNvPr>
          <p:cNvSpPr/>
          <p:nvPr/>
        </p:nvSpPr>
        <p:spPr>
          <a:xfrm>
            <a:off x="559492" y="6078258"/>
            <a:ext cx="10953295" cy="325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1400" dirty="0"/>
              <a:t>Cost for self-funded groups: $450 per year for members who enroll in program (claim is submitted)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53478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4">
            <a:extLst>
              <a:ext uri="{FF2B5EF4-FFF2-40B4-BE49-F238E27FC236}">
                <a16:creationId xmlns:a16="http://schemas.microsoft.com/office/drawing/2014/main" id="{E5425697-B9A7-4877-BCBF-312BD5DF6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1870075"/>
            <a:ext cx="83820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ct val="0"/>
              </a:spcAft>
              <a:buClrTx/>
              <a:buFontTx/>
              <a:buNone/>
            </a:pPr>
            <a:r>
              <a:rPr lang="en-US" altLang="en-US" sz="15000" dirty="0">
                <a:solidFill>
                  <a:schemeClr val="tx2"/>
                </a:solidFill>
              </a:rPr>
              <a:t>Q</a:t>
            </a:r>
            <a:r>
              <a:rPr lang="en-US" altLang="en-US" sz="15000" dirty="0">
                <a:solidFill>
                  <a:srgbClr val="E9741C"/>
                </a:solidFill>
              </a:rPr>
              <a:t>&amp;</a:t>
            </a:r>
            <a:r>
              <a:rPr lang="en-US" altLang="en-US" sz="15000" dirty="0">
                <a:solidFill>
                  <a:schemeClr val="tx2"/>
                </a:solidFill>
              </a:rPr>
              <a:t>A</a:t>
            </a:r>
          </a:p>
        </p:txBody>
      </p:sp>
      <p:pic>
        <p:nvPicPr>
          <p:cNvPr id="30723" name="Picture 2">
            <a:extLst>
              <a:ext uri="{FF2B5EF4-FFF2-40B4-BE49-F238E27FC236}">
                <a16:creationId xmlns:a16="http://schemas.microsoft.com/office/drawing/2014/main" id="{FCE08E84-593D-4B1A-BF55-4DAC41B7F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562600"/>
            <a:ext cx="24384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. General Slides">
  <a:themeElements>
    <a:clrScheme name="Custom 11">
      <a:dk1>
        <a:sysClr val="windowText" lastClr="000000"/>
      </a:dk1>
      <a:lt1>
        <a:sysClr val="window" lastClr="FFFFFF"/>
      </a:lt1>
      <a:dk2>
        <a:srgbClr val="002F6C"/>
      </a:dk2>
      <a:lt2>
        <a:srgbClr val="7F7F7F"/>
      </a:lt2>
      <a:accent1>
        <a:srgbClr val="002F6C"/>
      </a:accent1>
      <a:accent2>
        <a:srgbClr val="002F6C"/>
      </a:accent2>
      <a:accent3>
        <a:srgbClr val="E9741C"/>
      </a:accent3>
      <a:accent4>
        <a:srgbClr val="007396"/>
      </a:accent4>
      <a:accent5>
        <a:srgbClr val="7F7F7F"/>
      </a:accent5>
      <a:accent6>
        <a:srgbClr val="D8D8D8"/>
      </a:accent6>
      <a:hlink>
        <a:srgbClr val="0070C0"/>
      </a:hlink>
      <a:folHlink>
        <a:srgbClr val="0070C0"/>
      </a:folHlink>
    </a:clrScheme>
    <a:fontScheme name="AllWay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DB86BAC-E7AD-4D39-BADD-02D5E6E9216D}" vid="{6A7B7449-366B-4F4A-8CDA-C865439E6DDB}"/>
    </a:ext>
  </a:extLst>
</a:theme>
</file>

<file path=ppt/theme/theme2.xml><?xml version="1.0" encoding="utf-8"?>
<a:theme xmlns:a="http://schemas.openxmlformats.org/drawingml/2006/main" name="2. Default/ Audience: Generic">
  <a:themeElements>
    <a:clrScheme name="Custom 11">
      <a:dk1>
        <a:sysClr val="windowText" lastClr="000000"/>
      </a:dk1>
      <a:lt1>
        <a:sysClr val="window" lastClr="FFFFFF"/>
      </a:lt1>
      <a:dk2>
        <a:srgbClr val="002F6C"/>
      </a:dk2>
      <a:lt2>
        <a:srgbClr val="7F7F7F"/>
      </a:lt2>
      <a:accent1>
        <a:srgbClr val="002F6C"/>
      </a:accent1>
      <a:accent2>
        <a:srgbClr val="002F6C"/>
      </a:accent2>
      <a:accent3>
        <a:srgbClr val="E9741C"/>
      </a:accent3>
      <a:accent4>
        <a:srgbClr val="007396"/>
      </a:accent4>
      <a:accent5>
        <a:srgbClr val="7F7F7F"/>
      </a:accent5>
      <a:accent6>
        <a:srgbClr val="D8D8D8"/>
      </a:accent6>
      <a:hlink>
        <a:srgbClr val="0070C0"/>
      </a:hlink>
      <a:folHlink>
        <a:srgbClr val="0070C0"/>
      </a:folHlink>
    </a:clrScheme>
    <a:fontScheme name="AllWay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DB86BAC-E7AD-4D39-BADD-02D5E6E9216D}" vid="{6A7B7449-366B-4F4A-8CDA-C865439E6DD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72C66B1D897745928181CBC299D9A4" ma:contentTypeVersion="12" ma:contentTypeDescription="Create a new document." ma:contentTypeScope="" ma:versionID="0b1dd00398bc513f228225148bd846bc">
  <xsd:schema xmlns:xsd="http://www.w3.org/2001/XMLSchema" xmlns:xs="http://www.w3.org/2001/XMLSchema" xmlns:p="http://schemas.microsoft.com/office/2006/metadata/properties" xmlns:ns3="a52f592e-58ef-4058-8013-d4d3c3af6a5c" xmlns:ns4="e4d8d728-4638-42c1-bd40-13cfaf57c0da" targetNamespace="http://schemas.microsoft.com/office/2006/metadata/properties" ma:root="true" ma:fieldsID="7d90b66f08007e8e7c0c60162c4f3d2e" ns3:_="" ns4:_="">
    <xsd:import namespace="a52f592e-58ef-4058-8013-d4d3c3af6a5c"/>
    <xsd:import namespace="e4d8d728-4638-42c1-bd40-13cfaf57c0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2f592e-58ef-4058-8013-d4d3c3af6a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d8d728-4638-42c1-bd40-13cfaf57c0d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EC63E3-2CF1-44B3-8EDB-77EDD4B4E9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CD2CDF-0AF7-47BC-BCCA-DF7EEA1FB13D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e4d8d728-4638-42c1-bd40-13cfaf57c0da"/>
    <ds:schemaRef ds:uri="a52f592e-58ef-4058-8013-d4d3c3af6a5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288C193-6CBC-4E7C-AB81-3954D0E9D6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2f592e-58ef-4058-8013-d4d3c3af6a5c"/>
    <ds:schemaRef ds:uri="e4d8d728-4638-42c1-bd40-13cfaf57c0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PPT_AllWaysTemplate_092018_final</Template>
  <TotalTime>1068</TotalTime>
  <Words>443</Words>
  <Application>Microsoft Office PowerPoint</Application>
  <PresentationFormat>Widescreen</PresentationFormat>
  <Paragraphs>61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1. General Slides</vt:lpstr>
      <vt:lpstr>2. Default/ Audience: Generic</vt:lpstr>
      <vt:lpstr> Introducing: Value HMO for City of Boston</vt:lpstr>
      <vt:lpstr>Value HMO</vt:lpstr>
      <vt:lpstr>Network Inclusions</vt:lpstr>
      <vt:lpstr>Member Experience </vt:lpstr>
      <vt:lpstr>iHeart Champion, smart clinical innovation  For members managing high blood pressure and high cholesterol</vt:lpstr>
      <vt:lpstr>PowerPoint Presentation</vt:lpstr>
    </vt:vector>
  </TitlesOfParts>
  <Company>Neighborhood Health Plan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PPT_Template_AllWaysHealthPartners_2019_Default</dc:title>
  <dc:creator>Jason Hashkes</dc:creator>
  <cp:keywords>powerpoint, template, MGB</cp:keywords>
  <dc:description/>
  <cp:lastModifiedBy>Marianna Gil</cp:lastModifiedBy>
  <cp:revision>51</cp:revision>
  <dcterms:created xsi:type="dcterms:W3CDTF">2018-11-02T18:01:09Z</dcterms:created>
  <dcterms:modified xsi:type="dcterms:W3CDTF">2021-06-08T15:39:53Z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0x0101004D72C66B1D897745928181CBC299D9A4</vt:lpwstr>
  </property>
</Properties>
</file>