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</p:sldMasterIdLst>
  <p:notesMasterIdLst>
    <p:notesMasterId r:id="rId40"/>
  </p:notesMasterIdLst>
  <p:sldIdLst>
    <p:sldId id="256" r:id="rId3"/>
    <p:sldId id="257" r:id="rId4"/>
    <p:sldId id="258" r:id="rId5"/>
    <p:sldId id="29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90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6" autoAdjust="0"/>
    <p:restoredTop sz="94665"/>
  </p:normalViewPr>
  <p:slideViewPr>
    <p:cSldViewPr snapToGrid="0">
      <p:cViewPr varScale="1">
        <p:scale>
          <a:sx n="109" d="100"/>
          <a:sy n="109" d="100"/>
        </p:scale>
        <p:origin x="227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c1bb5b1f2_0_1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c1bb5b1f2_0_1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9aa743b0e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9aa743b0e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9aa743b0e_1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99aa743b0e_1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99aa743b0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99aa743b0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99aa743b0e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99aa743b0e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9aa743b0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99aa743b0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99aa743b0e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99aa743b0e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99b70e95f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99b70e95f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99aa743b0e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99aa743b0e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9aa743b0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99aa743b0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99aa743b0e_1_10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99aa743b0e_1_10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4c0780d81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4c0780d81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99aa743b0e_1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99aa743b0e_1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99aa743b0e_1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99aa743b0e_1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99aa743b0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99aa743b0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99aa743b0e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99aa743b0e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99aa743b0e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99aa743b0e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99aa743b0e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99aa743b0e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9aa743b0e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9aa743b0e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9aa743b0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9aa743b0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9aa743b0e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9aa743b0e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99aa743b0e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99aa743b0e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9aa743b0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9aa743b0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99aa743b0e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99aa743b0e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99b70e95f1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99b70e95f1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99aa743b0e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99aa743b0e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8c1bb5b1f2_0_1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8c1bb5b1f2_0_1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8c1bb5b1f2_0_1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8c1bb5b1f2_0_1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c1bb5b1f2_0_1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c1bb5b1f2_0_1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9afba4b45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9afba4b459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74b486860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74b4868601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9afba4b45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9afba4b459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17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c1bb5b1f2_0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c1bb5b1f2_0_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c1bb5b1f2_0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c1bb5b1f2_0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c1bb5b1f2_0_1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c1bb5b1f2_0_1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8c1bb5b1f2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8c1bb5b1f2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99aa743b0e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99aa743b0e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: With Photo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25" y="0"/>
            <a:ext cx="7913027" cy="514204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>
            <a:off x="0" y="1868381"/>
            <a:ext cx="7310400" cy="1402800"/>
          </a:xfrm>
          <a:prstGeom prst="rect">
            <a:avLst/>
          </a:prstGeom>
          <a:solidFill>
            <a:srgbClr val="091F2F">
              <a:alpha val="5077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0" y="4758694"/>
            <a:ext cx="7914900" cy="3306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 txBox="1"/>
          <p:nvPr/>
        </p:nvSpPr>
        <p:spPr>
          <a:xfrm>
            <a:off x="289366" y="4758694"/>
            <a:ext cx="25149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Mayor Martin J. Walsh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880" y="0"/>
            <a:ext cx="122872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13"/>
          <p:cNvGrpSpPr/>
          <p:nvPr/>
        </p:nvGrpSpPr>
        <p:grpSpPr>
          <a:xfrm>
            <a:off x="7310351" y="1868376"/>
            <a:ext cx="1212180" cy="1402891"/>
            <a:chOff x="6568475" y="1210300"/>
            <a:chExt cx="481425" cy="557300"/>
          </a:xfrm>
        </p:grpSpPr>
        <p:sp>
          <p:nvSpPr>
            <p:cNvPr id="57" name="Google Shape;57;p13"/>
            <p:cNvSpPr/>
            <p:nvPr/>
          </p:nvSpPr>
          <p:spPr>
            <a:xfrm>
              <a:off x="6568475" y="1210300"/>
              <a:ext cx="481425" cy="557300"/>
            </a:xfrm>
            <a:custGeom>
              <a:avLst/>
              <a:gdLst/>
              <a:ahLst/>
              <a:cxnLst/>
              <a:rect l="l" t="t" r="r" b="b"/>
              <a:pathLst>
                <a:path w="19257" h="22292" extrusionOk="0">
                  <a:moveTo>
                    <a:pt x="1" y="1"/>
                  </a:moveTo>
                  <a:lnTo>
                    <a:pt x="1" y="22292"/>
                  </a:lnTo>
                  <a:lnTo>
                    <a:pt x="19256" y="22292"/>
                  </a:lnTo>
                  <a:lnTo>
                    <a:pt x="19256" y="1"/>
                  </a:lnTo>
                  <a:close/>
                </a:path>
              </a:pathLst>
            </a:custGeom>
            <a:solidFill>
              <a:srgbClr val="091F2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6694775" y="1306025"/>
              <a:ext cx="235625" cy="272425"/>
            </a:xfrm>
            <a:custGeom>
              <a:avLst/>
              <a:gdLst/>
              <a:ahLst/>
              <a:cxnLst/>
              <a:rect l="l" t="t" r="r" b="b"/>
              <a:pathLst>
                <a:path w="9425" h="10897" extrusionOk="0">
                  <a:moveTo>
                    <a:pt x="4916" y="1994"/>
                  </a:moveTo>
                  <a:cubicBezTo>
                    <a:pt x="5460" y="1994"/>
                    <a:pt x="6366" y="2062"/>
                    <a:pt x="6366" y="3104"/>
                  </a:cubicBezTo>
                  <a:cubicBezTo>
                    <a:pt x="6366" y="4236"/>
                    <a:pt x="5347" y="4282"/>
                    <a:pt x="4735" y="4304"/>
                  </a:cubicBezTo>
                  <a:lnTo>
                    <a:pt x="2651" y="4304"/>
                  </a:lnTo>
                  <a:lnTo>
                    <a:pt x="2651" y="2039"/>
                  </a:lnTo>
                  <a:lnTo>
                    <a:pt x="2651" y="1994"/>
                  </a:lnTo>
                  <a:close/>
                  <a:moveTo>
                    <a:pt x="5075" y="6252"/>
                  </a:moveTo>
                  <a:cubicBezTo>
                    <a:pt x="5641" y="6275"/>
                    <a:pt x="6706" y="6320"/>
                    <a:pt x="6706" y="7612"/>
                  </a:cubicBezTo>
                  <a:cubicBezTo>
                    <a:pt x="6706" y="8858"/>
                    <a:pt x="5483" y="8880"/>
                    <a:pt x="4577" y="8926"/>
                  </a:cubicBezTo>
                  <a:lnTo>
                    <a:pt x="2651" y="8926"/>
                  </a:lnTo>
                  <a:lnTo>
                    <a:pt x="2651" y="6275"/>
                  </a:lnTo>
                  <a:lnTo>
                    <a:pt x="2651" y="6252"/>
                  </a:lnTo>
                  <a:close/>
                  <a:moveTo>
                    <a:pt x="1" y="0"/>
                  </a:moveTo>
                  <a:lnTo>
                    <a:pt x="1" y="10896"/>
                  </a:lnTo>
                  <a:lnTo>
                    <a:pt x="4644" y="10896"/>
                  </a:lnTo>
                  <a:cubicBezTo>
                    <a:pt x="5913" y="10896"/>
                    <a:pt x="6797" y="10874"/>
                    <a:pt x="7612" y="10489"/>
                  </a:cubicBezTo>
                  <a:cubicBezTo>
                    <a:pt x="8971" y="9900"/>
                    <a:pt x="9424" y="8722"/>
                    <a:pt x="9424" y="7861"/>
                  </a:cubicBezTo>
                  <a:cubicBezTo>
                    <a:pt x="9424" y="7249"/>
                    <a:pt x="9220" y="6660"/>
                    <a:pt x="8835" y="6230"/>
                  </a:cubicBezTo>
                  <a:cubicBezTo>
                    <a:pt x="8246" y="5550"/>
                    <a:pt x="7363" y="5414"/>
                    <a:pt x="6683" y="5301"/>
                  </a:cubicBezTo>
                  <a:cubicBezTo>
                    <a:pt x="7272" y="5188"/>
                    <a:pt x="8314" y="4961"/>
                    <a:pt x="8835" y="3851"/>
                  </a:cubicBezTo>
                  <a:cubicBezTo>
                    <a:pt x="8881" y="3738"/>
                    <a:pt x="9039" y="3398"/>
                    <a:pt x="9039" y="2809"/>
                  </a:cubicBezTo>
                  <a:cubicBezTo>
                    <a:pt x="9039" y="1744"/>
                    <a:pt x="8496" y="680"/>
                    <a:pt x="7136" y="249"/>
                  </a:cubicBezTo>
                  <a:cubicBezTo>
                    <a:pt x="6457" y="45"/>
                    <a:pt x="5437" y="0"/>
                    <a:pt x="4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6695350" y="1618625"/>
              <a:ext cx="235050" cy="53275"/>
            </a:xfrm>
            <a:custGeom>
              <a:avLst/>
              <a:gdLst/>
              <a:ahLst/>
              <a:cxnLst/>
              <a:rect l="l" t="t" r="r" b="b"/>
              <a:pathLst>
                <a:path w="9402" h="2131" extrusionOk="0">
                  <a:moveTo>
                    <a:pt x="0" y="1"/>
                  </a:moveTo>
                  <a:lnTo>
                    <a:pt x="0" y="2130"/>
                  </a:lnTo>
                  <a:lnTo>
                    <a:pt x="9401" y="2130"/>
                  </a:lnTo>
                  <a:lnTo>
                    <a:pt x="9401" y="1"/>
                  </a:lnTo>
                  <a:close/>
                </a:path>
              </a:pathLst>
            </a:custGeom>
            <a:solidFill>
              <a:srgbClr val="FB4D4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sp>
        <p:nvSpPr>
          <p:cNvPr id="60" name="Google Shape;60;p13"/>
          <p:cNvSpPr/>
          <p:nvPr/>
        </p:nvSpPr>
        <p:spPr>
          <a:xfrm>
            <a:off x="0" y="5089444"/>
            <a:ext cx="9144000" cy="525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254539" y="257738"/>
            <a:ext cx="7120500" cy="25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254539" y="2592901"/>
            <a:ext cx="712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l" rtl="0">
              <a:spcBef>
                <a:spcPts val="1600"/>
              </a:spcBef>
              <a:spcAft>
                <a:spcPts val="160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"/>
            <a:ext cx="9141715" cy="51422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1229032" y="1868381"/>
            <a:ext cx="7914900" cy="1402800"/>
          </a:xfrm>
          <a:prstGeom prst="rect">
            <a:avLst/>
          </a:prstGeom>
          <a:solidFill>
            <a:srgbClr val="091F2F">
              <a:alpha val="5077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872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14"/>
          <p:cNvGrpSpPr/>
          <p:nvPr/>
        </p:nvGrpSpPr>
        <p:grpSpPr>
          <a:xfrm>
            <a:off x="-195" y="1868381"/>
            <a:ext cx="1229029" cy="1402891"/>
            <a:chOff x="6561788" y="1210302"/>
            <a:chExt cx="488117" cy="557300"/>
          </a:xfrm>
        </p:grpSpPr>
        <p:sp>
          <p:nvSpPr>
            <p:cNvPr id="68" name="Google Shape;68;p14"/>
            <p:cNvSpPr/>
            <p:nvPr/>
          </p:nvSpPr>
          <p:spPr>
            <a:xfrm>
              <a:off x="6561788" y="1210302"/>
              <a:ext cx="488117" cy="557300"/>
            </a:xfrm>
            <a:custGeom>
              <a:avLst/>
              <a:gdLst/>
              <a:ahLst/>
              <a:cxnLst/>
              <a:rect l="l" t="t" r="r" b="b"/>
              <a:pathLst>
                <a:path w="19257" h="22292" extrusionOk="0">
                  <a:moveTo>
                    <a:pt x="1" y="1"/>
                  </a:moveTo>
                  <a:lnTo>
                    <a:pt x="1" y="22292"/>
                  </a:lnTo>
                  <a:lnTo>
                    <a:pt x="19256" y="22292"/>
                  </a:lnTo>
                  <a:lnTo>
                    <a:pt x="19256" y="1"/>
                  </a:lnTo>
                  <a:close/>
                </a:path>
              </a:pathLst>
            </a:custGeom>
            <a:solidFill>
              <a:srgbClr val="091F2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6694775" y="1306025"/>
              <a:ext cx="235625" cy="272425"/>
            </a:xfrm>
            <a:custGeom>
              <a:avLst/>
              <a:gdLst/>
              <a:ahLst/>
              <a:cxnLst/>
              <a:rect l="l" t="t" r="r" b="b"/>
              <a:pathLst>
                <a:path w="9425" h="10897" extrusionOk="0">
                  <a:moveTo>
                    <a:pt x="4916" y="1994"/>
                  </a:moveTo>
                  <a:cubicBezTo>
                    <a:pt x="5460" y="1994"/>
                    <a:pt x="6366" y="2062"/>
                    <a:pt x="6366" y="3104"/>
                  </a:cubicBezTo>
                  <a:cubicBezTo>
                    <a:pt x="6366" y="4236"/>
                    <a:pt x="5347" y="4282"/>
                    <a:pt x="4735" y="4304"/>
                  </a:cubicBezTo>
                  <a:lnTo>
                    <a:pt x="2651" y="4304"/>
                  </a:lnTo>
                  <a:lnTo>
                    <a:pt x="2651" y="2039"/>
                  </a:lnTo>
                  <a:lnTo>
                    <a:pt x="2651" y="1994"/>
                  </a:lnTo>
                  <a:close/>
                  <a:moveTo>
                    <a:pt x="5075" y="6252"/>
                  </a:moveTo>
                  <a:cubicBezTo>
                    <a:pt x="5641" y="6275"/>
                    <a:pt x="6706" y="6320"/>
                    <a:pt x="6706" y="7612"/>
                  </a:cubicBezTo>
                  <a:cubicBezTo>
                    <a:pt x="6706" y="8858"/>
                    <a:pt x="5483" y="8880"/>
                    <a:pt x="4577" y="8926"/>
                  </a:cubicBezTo>
                  <a:lnTo>
                    <a:pt x="2651" y="8926"/>
                  </a:lnTo>
                  <a:lnTo>
                    <a:pt x="2651" y="6275"/>
                  </a:lnTo>
                  <a:lnTo>
                    <a:pt x="2651" y="6252"/>
                  </a:lnTo>
                  <a:close/>
                  <a:moveTo>
                    <a:pt x="1" y="0"/>
                  </a:moveTo>
                  <a:lnTo>
                    <a:pt x="1" y="10896"/>
                  </a:lnTo>
                  <a:lnTo>
                    <a:pt x="4644" y="10896"/>
                  </a:lnTo>
                  <a:cubicBezTo>
                    <a:pt x="5913" y="10896"/>
                    <a:pt x="6797" y="10874"/>
                    <a:pt x="7612" y="10489"/>
                  </a:cubicBezTo>
                  <a:cubicBezTo>
                    <a:pt x="8971" y="9900"/>
                    <a:pt x="9424" y="8722"/>
                    <a:pt x="9424" y="7861"/>
                  </a:cubicBezTo>
                  <a:cubicBezTo>
                    <a:pt x="9424" y="7249"/>
                    <a:pt x="9220" y="6660"/>
                    <a:pt x="8835" y="6230"/>
                  </a:cubicBezTo>
                  <a:cubicBezTo>
                    <a:pt x="8246" y="5550"/>
                    <a:pt x="7363" y="5414"/>
                    <a:pt x="6683" y="5301"/>
                  </a:cubicBezTo>
                  <a:cubicBezTo>
                    <a:pt x="7272" y="5188"/>
                    <a:pt x="8314" y="4961"/>
                    <a:pt x="8835" y="3851"/>
                  </a:cubicBezTo>
                  <a:cubicBezTo>
                    <a:pt x="8881" y="3738"/>
                    <a:pt x="9039" y="3398"/>
                    <a:pt x="9039" y="2809"/>
                  </a:cubicBezTo>
                  <a:cubicBezTo>
                    <a:pt x="9039" y="1744"/>
                    <a:pt x="8496" y="680"/>
                    <a:pt x="7136" y="249"/>
                  </a:cubicBezTo>
                  <a:cubicBezTo>
                    <a:pt x="6457" y="45"/>
                    <a:pt x="5437" y="0"/>
                    <a:pt x="4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6695350" y="1618625"/>
              <a:ext cx="235050" cy="53275"/>
            </a:xfrm>
            <a:custGeom>
              <a:avLst/>
              <a:gdLst/>
              <a:ahLst/>
              <a:cxnLst/>
              <a:rect l="l" t="t" r="r" b="b"/>
              <a:pathLst>
                <a:path w="9402" h="2131" extrusionOk="0">
                  <a:moveTo>
                    <a:pt x="0" y="1"/>
                  </a:moveTo>
                  <a:lnTo>
                    <a:pt x="0" y="2130"/>
                  </a:lnTo>
                  <a:lnTo>
                    <a:pt x="9401" y="2130"/>
                  </a:lnTo>
                  <a:lnTo>
                    <a:pt x="9401" y="1"/>
                  </a:lnTo>
                  <a:close/>
                </a:path>
              </a:pathLst>
            </a:custGeom>
            <a:solidFill>
              <a:srgbClr val="FB4D4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1432652" y="4701544"/>
            <a:ext cx="25149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Mayor Martin J. Walsh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-19" y="5089444"/>
            <a:ext cx="9144000" cy="525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ctrTitle"/>
          </p:nvPr>
        </p:nvSpPr>
        <p:spPr>
          <a:xfrm>
            <a:off x="1397825" y="257738"/>
            <a:ext cx="7120500" cy="25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397825" y="2592901"/>
            <a:ext cx="712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l" rtl="0">
              <a:spcBef>
                <a:spcPts val="1600"/>
              </a:spcBef>
              <a:spcAft>
                <a:spcPts val="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l" rtl="0">
              <a:spcBef>
                <a:spcPts val="1600"/>
              </a:spcBef>
              <a:spcAft>
                <a:spcPts val="1600"/>
              </a:spcAft>
              <a:buNone/>
              <a:defRPr sz="20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">
  <p:cSld name="TITLE_AND_BODY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22712" y="184481"/>
            <a:ext cx="777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2300"/>
              <a:buFont typeface="Montserrat"/>
              <a:buNone/>
              <a:defRPr sz="23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222712" y="1323919"/>
            <a:ext cx="849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4D42"/>
              </a:buClr>
              <a:buSzPts val="1200"/>
              <a:buFont typeface="Montserrat"/>
              <a:buChar char="●"/>
              <a:defRPr sz="20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B4D42"/>
              </a:buClr>
              <a:buSzPts val="800"/>
              <a:buFont typeface="Lora"/>
              <a:buChar char="●"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222712" y="576375"/>
            <a:ext cx="77751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 b="0"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grpSp>
        <p:nvGrpSpPr>
          <p:cNvPr id="79" name="Google Shape;79;p15"/>
          <p:cNvGrpSpPr/>
          <p:nvPr/>
        </p:nvGrpSpPr>
        <p:grpSpPr>
          <a:xfrm>
            <a:off x="8498970" y="8"/>
            <a:ext cx="645302" cy="746838"/>
            <a:chOff x="6568475" y="1210300"/>
            <a:chExt cx="481425" cy="557300"/>
          </a:xfrm>
        </p:grpSpPr>
        <p:sp>
          <p:nvSpPr>
            <p:cNvPr id="80" name="Google Shape;80;p15"/>
            <p:cNvSpPr/>
            <p:nvPr/>
          </p:nvSpPr>
          <p:spPr>
            <a:xfrm>
              <a:off x="6568475" y="1210300"/>
              <a:ext cx="481425" cy="557300"/>
            </a:xfrm>
            <a:custGeom>
              <a:avLst/>
              <a:gdLst/>
              <a:ahLst/>
              <a:cxnLst/>
              <a:rect l="l" t="t" r="r" b="b"/>
              <a:pathLst>
                <a:path w="19257" h="22292" extrusionOk="0">
                  <a:moveTo>
                    <a:pt x="1" y="1"/>
                  </a:moveTo>
                  <a:lnTo>
                    <a:pt x="1" y="22292"/>
                  </a:lnTo>
                  <a:lnTo>
                    <a:pt x="19256" y="22292"/>
                  </a:lnTo>
                  <a:lnTo>
                    <a:pt x="19256" y="1"/>
                  </a:lnTo>
                  <a:close/>
                </a:path>
              </a:pathLst>
            </a:custGeom>
            <a:solidFill>
              <a:srgbClr val="091F2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694775" y="1306025"/>
              <a:ext cx="235625" cy="272425"/>
            </a:xfrm>
            <a:custGeom>
              <a:avLst/>
              <a:gdLst/>
              <a:ahLst/>
              <a:cxnLst/>
              <a:rect l="l" t="t" r="r" b="b"/>
              <a:pathLst>
                <a:path w="9425" h="10897" extrusionOk="0">
                  <a:moveTo>
                    <a:pt x="4916" y="1994"/>
                  </a:moveTo>
                  <a:cubicBezTo>
                    <a:pt x="5460" y="1994"/>
                    <a:pt x="6366" y="2062"/>
                    <a:pt x="6366" y="3104"/>
                  </a:cubicBezTo>
                  <a:cubicBezTo>
                    <a:pt x="6366" y="4236"/>
                    <a:pt x="5347" y="4282"/>
                    <a:pt x="4735" y="4304"/>
                  </a:cubicBezTo>
                  <a:lnTo>
                    <a:pt x="2651" y="4304"/>
                  </a:lnTo>
                  <a:lnTo>
                    <a:pt x="2651" y="2039"/>
                  </a:lnTo>
                  <a:lnTo>
                    <a:pt x="2651" y="1994"/>
                  </a:lnTo>
                  <a:close/>
                  <a:moveTo>
                    <a:pt x="5075" y="6252"/>
                  </a:moveTo>
                  <a:cubicBezTo>
                    <a:pt x="5641" y="6275"/>
                    <a:pt x="6706" y="6320"/>
                    <a:pt x="6706" y="7612"/>
                  </a:cubicBezTo>
                  <a:cubicBezTo>
                    <a:pt x="6706" y="8858"/>
                    <a:pt x="5483" y="8880"/>
                    <a:pt x="4577" y="8926"/>
                  </a:cubicBezTo>
                  <a:lnTo>
                    <a:pt x="2651" y="8926"/>
                  </a:lnTo>
                  <a:lnTo>
                    <a:pt x="2651" y="6275"/>
                  </a:lnTo>
                  <a:lnTo>
                    <a:pt x="2651" y="6252"/>
                  </a:lnTo>
                  <a:close/>
                  <a:moveTo>
                    <a:pt x="1" y="0"/>
                  </a:moveTo>
                  <a:lnTo>
                    <a:pt x="1" y="10896"/>
                  </a:lnTo>
                  <a:lnTo>
                    <a:pt x="4644" y="10896"/>
                  </a:lnTo>
                  <a:cubicBezTo>
                    <a:pt x="5913" y="10896"/>
                    <a:pt x="6797" y="10874"/>
                    <a:pt x="7612" y="10489"/>
                  </a:cubicBezTo>
                  <a:cubicBezTo>
                    <a:pt x="8971" y="9900"/>
                    <a:pt x="9424" y="8722"/>
                    <a:pt x="9424" y="7861"/>
                  </a:cubicBezTo>
                  <a:cubicBezTo>
                    <a:pt x="9424" y="7249"/>
                    <a:pt x="9220" y="6660"/>
                    <a:pt x="8835" y="6230"/>
                  </a:cubicBezTo>
                  <a:cubicBezTo>
                    <a:pt x="8246" y="5550"/>
                    <a:pt x="7363" y="5414"/>
                    <a:pt x="6683" y="5301"/>
                  </a:cubicBezTo>
                  <a:cubicBezTo>
                    <a:pt x="7272" y="5188"/>
                    <a:pt x="8314" y="4961"/>
                    <a:pt x="8835" y="3851"/>
                  </a:cubicBezTo>
                  <a:cubicBezTo>
                    <a:pt x="8881" y="3738"/>
                    <a:pt x="9039" y="3398"/>
                    <a:pt x="9039" y="2809"/>
                  </a:cubicBezTo>
                  <a:cubicBezTo>
                    <a:pt x="9039" y="1744"/>
                    <a:pt x="8496" y="680"/>
                    <a:pt x="7136" y="249"/>
                  </a:cubicBezTo>
                  <a:cubicBezTo>
                    <a:pt x="6457" y="45"/>
                    <a:pt x="5437" y="0"/>
                    <a:pt x="4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6695350" y="1618625"/>
              <a:ext cx="235050" cy="53275"/>
            </a:xfrm>
            <a:custGeom>
              <a:avLst/>
              <a:gdLst/>
              <a:ahLst/>
              <a:cxnLst/>
              <a:rect l="l" t="t" r="r" b="b"/>
              <a:pathLst>
                <a:path w="9402" h="2131" extrusionOk="0">
                  <a:moveTo>
                    <a:pt x="0" y="1"/>
                  </a:moveTo>
                  <a:lnTo>
                    <a:pt x="0" y="2130"/>
                  </a:lnTo>
                  <a:lnTo>
                    <a:pt x="9401" y="2130"/>
                  </a:lnTo>
                  <a:lnTo>
                    <a:pt x="9401" y="1"/>
                  </a:lnTo>
                  <a:close/>
                </a:path>
              </a:pathLst>
            </a:custGeom>
            <a:solidFill>
              <a:srgbClr val="FB4D4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criptive Copy">
  <p:cSld name="TITLE_AND_BODY_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222712" y="1095319"/>
            <a:ext cx="849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4D42"/>
              </a:buClr>
              <a:buSzPts val="1200"/>
              <a:buFont typeface="Montserrat"/>
              <a:buChar char="●"/>
              <a:defRPr sz="20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B4D42"/>
              </a:buClr>
              <a:buSzPts val="1400"/>
              <a:buFont typeface="Montserrat Light"/>
              <a:buChar char="●"/>
              <a:defRPr sz="1400" i="0">
                <a:solidFill>
                  <a:srgbClr val="091F2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3620" y="0"/>
            <a:ext cx="8495100" cy="7467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22712" y="30150"/>
            <a:ext cx="777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  <a:defRPr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ontserrat"/>
              <a:buNone/>
              <a:defRPr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2"/>
          </p:nvPr>
        </p:nvSpPr>
        <p:spPr>
          <a:xfrm>
            <a:off x="222712" y="343631"/>
            <a:ext cx="77751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 b="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grpSp>
        <p:nvGrpSpPr>
          <p:cNvPr id="88" name="Google Shape;88;p16"/>
          <p:cNvGrpSpPr/>
          <p:nvPr/>
        </p:nvGrpSpPr>
        <p:grpSpPr>
          <a:xfrm>
            <a:off x="8498970" y="8"/>
            <a:ext cx="645302" cy="746838"/>
            <a:chOff x="6568475" y="1210300"/>
            <a:chExt cx="481425" cy="557300"/>
          </a:xfrm>
        </p:grpSpPr>
        <p:sp>
          <p:nvSpPr>
            <p:cNvPr id="89" name="Google Shape;89;p16"/>
            <p:cNvSpPr/>
            <p:nvPr/>
          </p:nvSpPr>
          <p:spPr>
            <a:xfrm>
              <a:off x="6568475" y="1210300"/>
              <a:ext cx="481425" cy="557300"/>
            </a:xfrm>
            <a:custGeom>
              <a:avLst/>
              <a:gdLst/>
              <a:ahLst/>
              <a:cxnLst/>
              <a:rect l="l" t="t" r="r" b="b"/>
              <a:pathLst>
                <a:path w="19257" h="22292" extrusionOk="0">
                  <a:moveTo>
                    <a:pt x="1" y="1"/>
                  </a:moveTo>
                  <a:lnTo>
                    <a:pt x="1" y="22292"/>
                  </a:lnTo>
                  <a:lnTo>
                    <a:pt x="19256" y="22292"/>
                  </a:lnTo>
                  <a:lnTo>
                    <a:pt x="19256" y="1"/>
                  </a:lnTo>
                  <a:close/>
                </a:path>
              </a:pathLst>
            </a:custGeom>
            <a:solidFill>
              <a:srgbClr val="091F2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694775" y="1306025"/>
              <a:ext cx="235625" cy="272425"/>
            </a:xfrm>
            <a:custGeom>
              <a:avLst/>
              <a:gdLst/>
              <a:ahLst/>
              <a:cxnLst/>
              <a:rect l="l" t="t" r="r" b="b"/>
              <a:pathLst>
                <a:path w="9425" h="10897" extrusionOk="0">
                  <a:moveTo>
                    <a:pt x="4916" y="1994"/>
                  </a:moveTo>
                  <a:cubicBezTo>
                    <a:pt x="5460" y="1994"/>
                    <a:pt x="6366" y="2062"/>
                    <a:pt x="6366" y="3104"/>
                  </a:cubicBezTo>
                  <a:cubicBezTo>
                    <a:pt x="6366" y="4236"/>
                    <a:pt x="5347" y="4282"/>
                    <a:pt x="4735" y="4304"/>
                  </a:cubicBezTo>
                  <a:lnTo>
                    <a:pt x="2651" y="4304"/>
                  </a:lnTo>
                  <a:lnTo>
                    <a:pt x="2651" y="2039"/>
                  </a:lnTo>
                  <a:lnTo>
                    <a:pt x="2651" y="1994"/>
                  </a:lnTo>
                  <a:close/>
                  <a:moveTo>
                    <a:pt x="5075" y="6252"/>
                  </a:moveTo>
                  <a:cubicBezTo>
                    <a:pt x="5641" y="6275"/>
                    <a:pt x="6706" y="6320"/>
                    <a:pt x="6706" y="7612"/>
                  </a:cubicBezTo>
                  <a:cubicBezTo>
                    <a:pt x="6706" y="8858"/>
                    <a:pt x="5483" y="8880"/>
                    <a:pt x="4577" y="8926"/>
                  </a:cubicBezTo>
                  <a:lnTo>
                    <a:pt x="2651" y="8926"/>
                  </a:lnTo>
                  <a:lnTo>
                    <a:pt x="2651" y="6275"/>
                  </a:lnTo>
                  <a:lnTo>
                    <a:pt x="2651" y="6252"/>
                  </a:lnTo>
                  <a:close/>
                  <a:moveTo>
                    <a:pt x="1" y="0"/>
                  </a:moveTo>
                  <a:lnTo>
                    <a:pt x="1" y="10896"/>
                  </a:lnTo>
                  <a:lnTo>
                    <a:pt x="4644" y="10896"/>
                  </a:lnTo>
                  <a:cubicBezTo>
                    <a:pt x="5913" y="10896"/>
                    <a:pt x="6797" y="10874"/>
                    <a:pt x="7612" y="10489"/>
                  </a:cubicBezTo>
                  <a:cubicBezTo>
                    <a:pt x="8971" y="9900"/>
                    <a:pt x="9424" y="8722"/>
                    <a:pt x="9424" y="7861"/>
                  </a:cubicBezTo>
                  <a:cubicBezTo>
                    <a:pt x="9424" y="7249"/>
                    <a:pt x="9220" y="6660"/>
                    <a:pt x="8835" y="6230"/>
                  </a:cubicBezTo>
                  <a:cubicBezTo>
                    <a:pt x="8246" y="5550"/>
                    <a:pt x="7363" y="5414"/>
                    <a:pt x="6683" y="5301"/>
                  </a:cubicBezTo>
                  <a:cubicBezTo>
                    <a:pt x="7272" y="5188"/>
                    <a:pt x="8314" y="4961"/>
                    <a:pt x="8835" y="3851"/>
                  </a:cubicBezTo>
                  <a:cubicBezTo>
                    <a:pt x="8881" y="3738"/>
                    <a:pt x="9039" y="3398"/>
                    <a:pt x="9039" y="2809"/>
                  </a:cubicBezTo>
                  <a:cubicBezTo>
                    <a:pt x="9039" y="1744"/>
                    <a:pt x="8496" y="680"/>
                    <a:pt x="7136" y="249"/>
                  </a:cubicBezTo>
                  <a:cubicBezTo>
                    <a:pt x="6457" y="45"/>
                    <a:pt x="5437" y="0"/>
                    <a:pt x="4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6695350" y="1618625"/>
              <a:ext cx="235050" cy="53275"/>
            </a:xfrm>
            <a:custGeom>
              <a:avLst/>
              <a:gdLst/>
              <a:ahLst/>
              <a:cxnLst/>
              <a:rect l="l" t="t" r="r" b="b"/>
              <a:pathLst>
                <a:path w="9402" h="2131" extrusionOk="0">
                  <a:moveTo>
                    <a:pt x="0" y="1"/>
                  </a:moveTo>
                  <a:lnTo>
                    <a:pt x="0" y="2130"/>
                  </a:lnTo>
                  <a:lnTo>
                    <a:pt x="9401" y="2130"/>
                  </a:lnTo>
                  <a:lnTo>
                    <a:pt x="9401" y="1"/>
                  </a:lnTo>
                  <a:close/>
                </a:path>
              </a:pathLst>
            </a:custGeom>
            <a:solidFill>
              <a:srgbClr val="FB4D4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troduction">
  <p:cSld name="CUSTOM_4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p1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96" name="Google Shape;96;p17"/>
          <p:cNvCxnSpPr/>
          <p:nvPr/>
        </p:nvCxnSpPr>
        <p:spPr>
          <a:xfrm>
            <a:off x="55372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7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99" name="Google Shape;99;p17"/>
          <p:cNvCxnSpPr/>
          <p:nvPr/>
        </p:nvCxnSpPr>
        <p:spPr>
          <a:xfrm>
            <a:off x="2796950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7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02" name="Google Shape;102;p17"/>
          <p:cNvCxnSpPr/>
          <p:nvPr/>
        </p:nvCxnSpPr>
        <p:spPr>
          <a:xfrm>
            <a:off x="5114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7"/>
          <p:cNvCxnSpPr/>
          <p:nvPr/>
        </p:nvCxnSpPr>
        <p:spPr>
          <a:xfrm>
            <a:off x="7232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7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ne" type="title">
  <p:cSld name="TITLE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4215450" y="4439975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9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6117" y="4556115"/>
            <a:ext cx="331769" cy="51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9250" y="-179550"/>
            <a:ext cx="10619050" cy="55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9250" y="-179550"/>
            <a:ext cx="10590175" cy="56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 descr="boston tea part long.jpg"/>
          <p:cNvPicPr preferRelativeResize="0"/>
          <p:nvPr/>
        </p:nvPicPr>
        <p:blipFill rotWithShape="1">
          <a:blip r:embed="rId2">
            <a:alphaModFix/>
          </a:blip>
          <a:srcRect r="7817"/>
          <a:stretch/>
        </p:blipFill>
        <p:spPr>
          <a:xfrm>
            <a:off x="-78150" y="-87900"/>
            <a:ext cx="9300301" cy="52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150" y="-87900"/>
            <a:ext cx="9300300" cy="52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-78150" y="4433625"/>
            <a:ext cx="93003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3" y="4562477"/>
            <a:ext cx="1831082" cy="4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331" y="4562473"/>
            <a:ext cx="1831082" cy="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175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2"/>
          </p:nvPr>
        </p:nvSpPr>
        <p:spPr>
          <a:xfrm>
            <a:off x="267789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">
  <p:cSld name="CUSTOM_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21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troduction">
  <p:cSld name="CUSTOM_4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Google Shape;131;p22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1"/>
          </p:nvPr>
        </p:nvSpPr>
        <p:spPr>
          <a:xfrm>
            <a:off x="22860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34" name="Google Shape;134;p22"/>
          <p:cNvCxnSpPr/>
          <p:nvPr/>
        </p:nvCxnSpPr>
        <p:spPr>
          <a:xfrm>
            <a:off x="55372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22860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2471825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37" name="Google Shape;137;p22"/>
          <p:cNvCxnSpPr/>
          <p:nvPr/>
        </p:nvCxnSpPr>
        <p:spPr>
          <a:xfrm>
            <a:off x="2796950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22"/>
          <p:cNvSpPr txBox="1">
            <a:spLocks noGrp="1"/>
          </p:cNvSpPr>
          <p:nvPr>
            <p:ph type="title" idx="4"/>
          </p:nvPr>
        </p:nvSpPr>
        <p:spPr>
          <a:xfrm>
            <a:off x="2471825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5"/>
          </p:nvPr>
        </p:nvSpPr>
        <p:spPr>
          <a:xfrm>
            <a:off x="4789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40" name="Google Shape;140;p22"/>
          <p:cNvCxnSpPr/>
          <p:nvPr/>
        </p:nvCxnSpPr>
        <p:spPr>
          <a:xfrm>
            <a:off x="5114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22"/>
          <p:cNvSpPr txBox="1">
            <a:spLocks noGrp="1"/>
          </p:cNvSpPr>
          <p:nvPr>
            <p:ph type="title" idx="6"/>
          </p:nvPr>
        </p:nvSpPr>
        <p:spPr>
          <a:xfrm>
            <a:off x="4789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7"/>
          </p:nvPr>
        </p:nvSpPr>
        <p:spPr>
          <a:xfrm>
            <a:off x="6907750" y="3768050"/>
            <a:ext cx="19995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43" name="Google Shape;143;p22"/>
          <p:cNvCxnSpPr/>
          <p:nvPr/>
        </p:nvCxnSpPr>
        <p:spPr>
          <a:xfrm>
            <a:off x="7232875" y="3774825"/>
            <a:ext cx="13044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22"/>
          <p:cNvSpPr txBox="1">
            <a:spLocks noGrp="1"/>
          </p:cNvSpPr>
          <p:nvPr>
            <p:ph type="title" idx="8"/>
          </p:nvPr>
        </p:nvSpPr>
        <p:spPr>
          <a:xfrm>
            <a:off x="6907750" y="3163000"/>
            <a:ext cx="192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5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Google Shape;146;p23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48" name="Google Shape;148;p23"/>
          <p:cNvCxnSpPr/>
          <p:nvPr/>
        </p:nvCxnSpPr>
        <p:spPr>
          <a:xfrm>
            <a:off x="420075" y="2790116"/>
            <a:ext cx="833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">
  <p:cSld name="CUSTOM_6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 descr="DSC_013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166025" y="-205412"/>
            <a:ext cx="9603422" cy="540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025" y="-205412"/>
            <a:ext cx="9603425" cy="540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4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160" name="Google Shape;160;p25"/>
          <p:cNvSpPr/>
          <p:nvPr/>
        </p:nvSpPr>
        <p:spPr>
          <a:xfrm>
            <a:off x="3044777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161" name="Google Shape;161;p25"/>
          <p:cNvSpPr/>
          <p:nvPr/>
        </p:nvSpPr>
        <p:spPr>
          <a:xfrm>
            <a:off x="5948502" y="1304875"/>
            <a:ext cx="2760600" cy="607800"/>
          </a:xfrm>
          <a:prstGeom prst="chevron">
            <a:avLst>
              <a:gd name="adj" fmla="val 50000"/>
            </a:avLst>
          </a:prstGeom>
          <a:solidFill>
            <a:srgbClr val="091F2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>
              <a:solidFill>
                <a:srgbClr val="091F2F"/>
              </a:solidFill>
            </a:endParaRPr>
          </a:p>
        </p:txBody>
      </p:sp>
      <p:cxnSp>
        <p:nvCxnSpPr>
          <p:cNvPr id="162" name="Google Shape;162;p25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25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4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5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6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7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1"/>
          </p:nvPr>
        </p:nvSpPr>
        <p:spPr>
          <a:xfrm>
            <a:off x="434024" y="2281471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8"/>
          </p:nvPr>
        </p:nvSpPr>
        <p:spPr>
          <a:xfrm>
            <a:off x="33441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9"/>
          </p:nvPr>
        </p:nvSpPr>
        <p:spPr>
          <a:xfrm>
            <a:off x="6277525" y="2278896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bg>
      <p:bgPr>
        <a:solidFill>
          <a:srgbClr val="FF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/>
        </p:nvSpPr>
        <p:spPr>
          <a:xfrm>
            <a:off x="3247850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6136350" y="1381075"/>
            <a:ext cx="26325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6"/>
          <p:cNvSpPr txBox="1"/>
          <p:nvPr/>
        </p:nvSpPr>
        <p:spPr>
          <a:xfrm>
            <a:off x="355725" y="1381075"/>
            <a:ext cx="2628900" cy="4641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26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6"/>
          <p:cNvSpPr txBox="1">
            <a:spLocks noGrp="1"/>
          </p:cNvSpPr>
          <p:nvPr>
            <p:ph type="title" idx="2"/>
          </p:nvPr>
        </p:nvSpPr>
        <p:spPr>
          <a:xfrm>
            <a:off x="4323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title" idx="3"/>
          </p:nvPr>
        </p:nvSpPr>
        <p:spPr>
          <a:xfrm>
            <a:off x="6254225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title" idx="4"/>
          </p:nvPr>
        </p:nvSpPr>
        <p:spPr>
          <a:xfrm>
            <a:off x="4323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idx="5"/>
          </p:nvPr>
        </p:nvSpPr>
        <p:spPr>
          <a:xfrm>
            <a:off x="3336150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 idx="6"/>
          </p:nvPr>
        </p:nvSpPr>
        <p:spPr>
          <a:xfrm>
            <a:off x="6254225" y="2169050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1"/>
          </p:nvPr>
        </p:nvSpPr>
        <p:spPr>
          <a:xfrm>
            <a:off x="434024" y="2364603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7"/>
          </p:nvPr>
        </p:nvSpPr>
        <p:spPr>
          <a:xfrm>
            <a:off x="33441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8"/>
          </p:nvPr>
        </p:nvSpPr>
        <p:spPr>
          <a:xfrm>
            <a:off x="6277525" y="2362028"/>
            <a:ext cx="2383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9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page with B">
  <p:cSld name="TITLE_1">
    <p:bg>
      <p:bgPr>
        <a:solidFill>
          <a:srgbClr val="FFFFF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0" name="Google Shape;190;p27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7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7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/>
          <p:nvPr/>
        </p:nvSpPr>
        <p:spPr>
          <a:xfrm>
            <a:off x="4572000" y="-107575"/>
            <a:ext cx="4638300" cy="5379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" name="Google Shape;197;p28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8463" y="1562450"/>
            <a:ext cx="1219074" cy="1882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432350" y="18711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434950" y="2325325"/>
            <a:ext cx="362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">
  <p:cSld name="CUSTOM_7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>
            <a:off x="4572000" y="0"/>
            <a:ext cx="4638300" cy="5143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title"/>
          </p:nvPr>
        </p:nvSpPr>
        <p:spPr>
          <a:xfrm>
            <a:off x="432350" y="2400250"/>
            <a:ext cx="362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91F2F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1"/>
          </p:nvPr>
        </p:nvSpPr>
        <p:spPr>
          <a:xfrm>
            <a:off x="434950" y="2721449"/>
            <a:ext cx="3627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i="1"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1983251" y="1765817"/>
            <a:ext cx="530400" cy="53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9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5061" y="1852195"/>
            <a:ext cx="246756" cy="38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 txBox="1">
            <a:spLocks noGrp="1"/>
          </p:cNvSpPr>
          <p:nvPr>
            <p:ph type="title" idx="2"/>
          </p:nvPr>
        </p:nvSpPr>
        <p:spPr>
          <a:xfrm>
            <a:off x="4773300" y="1765825"/>
            <a:ext cx="42357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/ big point 2">
  <p:cSld name="CUSTOM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0" descr="DSC_0043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207825" y="-116900"/>
            <a:ext cx="9559649" cy="537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7825" y="-174275"/>
            <a:ext cx="9559650" cy="5434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0"/>
          <p:cNvCxnSpPr/>
          <p:nvPr/>
        </p:nvCxnSpPr>
        <p:spPr>
          <a:xfrm>
            <a:off x="379585" y="596900"/>
            <a:ext cx="8360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title" idx="2"/>
          </p:nvPr>
        </p:nvSpPr>
        <p:spPr>
          <a:xfrm>
            <a:off x="311700" y="798307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title" idx="3"/>
          </p:nvPr>
        </p:nvSpPr>
        <p:spPr>
          <a:xfrm>
            <a:off x="343994" y="1770473"/>
            <a:ext cx="39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">
  <p:cSld name="ONE_COLUM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/>
          <p:nvPr/>
        </p:nvSpPr>
        <p:spPr>
          <a:xfrm>
            <a:off x="8430900" y="4420200"/>
            <a:ext cx="713100" cy="723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31" descr="COB_B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1567" y="4536340"/>
            <a:ext cx="331769" cy="5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MAIN_POINT"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 type="blank">
  <p:cSld name="BLANK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33" descr="DSC_0075.JPG"/>
          <p:cNvPicPr preferRelativeResize="0"/>
          <p:nvPr/>
        </p:nvPicPr>
        <p:blipFill rotWithShape="1">
          <a:blip r:embed="rId2">
            <a:alphaModFix/>
          </a:blip>
          <a:srcRect t="7982" b="7990"/>
          <a:stretch/>
        </p:blipFill>
        <p:spPr>
          <a:xfrm>
            <a:off x="-30675" y="0"/>
            <a:ext cx="9238698" cy="519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675" y="0"/>
            <a:ext cx="9238700" cy="51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311700" y="345725"/>
            <a:ext cx="43803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/>
          <p:nvPr/>
        </p:nvSpPr>
        <p:spPr>
          <a:xfrm>
            <a:off x="0" y="-5850"/>
            <a:ext cx="9144000" cy="533100"/>
          </a:xfrm>
          <a:prstGeom prst="rect">
            <a:avLst/>
          </a:prstGeom>
          <a:solidFill>
            <a:srgbClr val="E159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9900"/>
              </a:highlight>
            </a:endParaRPr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05684" y="64501"/>
            <a:ext cx="1145142" cy="3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vineet.gupta@boston.go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/>
          <p:nvPr/>
        </p:nvSpPr>
        <p:spPr>
          <a:xfrm>
            <a:off x="8297700" y="4306513"/>
            <a:ext cx="846300" cy="8370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ctrTitle"/>
          </p:nvPr>
        </p:nvSpPr>
        <p:spPr>
          <a:xfrm>
            <a:off x="1397825" y="1780294"/>
            <a:ext cx="7484400" cy="13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BLUE HILL AVE</a:t>
            </a:r>
            <a:r>
              <a:rPr lang="en" sz="2200" dirty="0">
                <a:latin typeface="Lora"/>
                <a:ea typeface="Lora"/>
                <a:cs typeface="Lora"/>
                <a:sym typeface="Lora"/>
              </a:rPr>
              <a:t> </a:t>
            </a:r>
            <a:endParaRPr sz="2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Lora"/>
                <a:ea typeface="Lora"/>
                <a:cs typeface="Lora"/>
                <a:sym typeface="Lora"/>
              </a:rPr>
              <a:t>Plan de Acción para el Transporte y Actualización de la Visión</a:t>
            </a:r>
            <a:endParaRPr sz="22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4" name="Google Shape;234;p35"/>
          <p:cNvSpPr/>
          <p:nvPr/>
        </p:nvSpPr>
        <p:spPr>
          <a:xfrm>
            <a:off x="0" y="0"/>
            <a:ext cx="846300" cy="837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63" y="145088"/>
            <a:ext cx="539152" cy="5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7448" y="4451613"/>
            <a:ext cx="546814" cy="54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37" y="42200"/>
            <a:ext cx="598225" cy="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/>
          <p:nvPr/>
        </p:nvSpPr>
        <p:spPr>
          <a:xfrm>
            <a:off x="41550" y="1936650"/>
            <a:ext cx="1137900" cy="12702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5"/>
          <p:cNvSpPr txBox="1"/>
          <p:nvPr/>
        </p:nvSpPr>
        <p:spPr>
          <a:xfrm>
            <a:off x="1397825" y="3336350"/>
            <a:ext cx="46836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30 de  septiembre de 2020</a:t>
            </a:r>
            <a:endParaRPr i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0" name="Google Shape;240;p35"/>
          <p:cNvSpPr txBox="1">
            <a:spLocks noGrp="1"/>
          </p:cNvSpPr>
          <p:nvPr>
            <p:ph type="ctrTitle"/>
          </p:nvPr>
        </p:nvSpPr>
        <p:spPr>
          <a:xfrm>
            <a:off x="1397825" y="-288306"/>
            <a:ext cx="7484400" cy="13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i="1" dirty="0">
                <a:latin typeface="Lora"/>
                <a:ea typeface="Lora"/>
                <a:cs typeface="Lora"/>
                <a:sym typeface="Lora"/>
              </a:rPr>
              <a:t>¡Bienvenidos a la reunión! Comenzamos a las 6:05. </a:t>
            </a:r>
            <a:endParaRPr sz="900" i="1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/>
        </p:nvSpPr>
        <p:spPr>
          <a:xfrm>
            <a:off x="76200" y="64500"/>
            <a:ext cx="4434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PLAN: MATTAPAN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44"/>
          <p:cNvCxnSpPr/>
          <p:nvPr/>
        </p:nvCxnSpPr>
        <p:spPr>
          <a:xfrm flipH="1">
            <a:off x="5724400" y="1622288"/>
            <a:ext cx="211500" cy="319200"/>
          </a:xfrm>
          <a:prstGeom prst="straightConnector1">
            <a:avLst/>
          </a:prstGeom>
          <a:noFill/>
          <a:ln w="19050" cap="flat" cmpd="sng">
            <a:solidFill>
              <a:srgbClr val="F15D2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7" name="Google Shape;347;p44"/>
          <p:cNvSpPr txBox="1"/>
          <p:nvPr/>
        </p:nvSpPr>
        <p:spPr>
          <a:xfrm>
            <a:off x="5882800" y="1536950"/>
            <a:ext cx="12729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15D2A"/>
                </a:solidFill>
                <a:latin typeface="Open Sans"/>
                <a:ea typeface="Open Sans"/>
                <a:cs typeface="Open Sans"/>
                <a:sym typeface="Open Sans"/>
              </a:rPr>
              <a:t>We are here</a:t>
            </a:r>
            <a:endParaRPr b="1">
              <a:solidFill>
                <a:srgbClr val="F15D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p44"/>
          <p:cNvSpPr/>
          <p:nvPr/>
        </p:nvSpPr>
        <p:spPr>
          <a:xfrm>
            <a:off x="28300" y="4683625"/>
            <a:ext cx="643800" cy="45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4"/>
          <p:cNvSpPr txBox="1"/>
          <p:nvPr/>
        </p:nvSpPr>
        <p:spPr>
          <a:xfrm>
            <a:off x="201925" y="3890725"/>
            <a:ext cx="3021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ED6F21"/>
                </a:solidFill>
                <a:latin typeface="Open Sans"/>
                <a:ea typeface="Open Sans"/>
                <a:cs typeface="Open Sans"/>
                <a:sym typeface="Open Sans"/>
              </a:rPr>
              <a:t>Suscríbase al boletín de noticias y manténgase al día:</a:t>
            </a:r>
            <a:br>
              <a:rPr lang="en" sz="1500" b="1" dirty="0">
                <a:solidFill>
                  <a:srgbClr val="ED6F2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500" dirty="0">
                <a:solidFill>
                  <a:srgbClr val="383838"/>
                </a:solidFill>
                <a:latin typeface="Open Sans SemiBold"/>
                <a:ea typeface="Open Sans"/>
                <a:cs typeface="Open Sans"/>
                <a:sym typeface="Open Sans SemiBold"/>
              </a:rPr>
              <a:t>Sitio W</a:t>
            </a:r>
            <a:r>
              <a:rPr lang="en" sz="1500" dirty="0">
                <a:solidFill>
                  <a:srgbClr val="38383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eb: bit.ly/PlanMattapan</a:t>
            </a:r>
            <a:endParaRPr sz="1500" b="1" dirty="0">
              <a:solidFill>
                <a:srgbClr val="ED6F2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ED6F2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ED6F2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44"/>
          <p:cNvSpPr txBox="1"/>
          <p:nvPr/>
        </p:nvSpPr>
        <p:spPr>
          <a:xfrm>
            <a:off x="3335125" y="3890725"/>
            <a:ext cx="56841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200" dirty="0">
                <a:solidFill>
                  <a:srgbClr val="353535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Esta iniciativa de planificación urbana procura asegurar la preservación prudente, la mejora equitativa y el crecimiento inclusivo. El equipo está trabajando con la comunidad para crear una visión integral para el área de planificación de </a:t>
            </a:r>
            <a:r>
              <a:rPr lang="es-US" sz="1200" dirty="0" err="1">
                <a:solidFill>
                  <a:srgbClr val="353535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Mattapan</a:t>
            </a:r>
            <a:r>
              <a:rPr lang="es-US" sz="1200" dirty="0">
                <a:solidFill>
                  <a:srgbClr val="353535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y dirigir el crecimiento futuro y las inversiones.</a:t>
            </a:r>
            <a:endParaRPr lang="es-US" sz="1500" b="1" dirty="0">
              <a:solidFill>
                <a:srgbClr val="ED6F2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ED6F2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ED6F2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1" name="Google Shape;351;p44"/>
          <p:cNvCxnSpPr/>
          <p:nvPr/>
        </p:nvCxnSpPr>
        <p:spPr>
          <a:xfrm>
            <a:off x="3223600" y="3876850"/>
            <a:ext cx="0" cy="10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2" name="Google Shape;3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96746"/>
            <a:ext cx="9143999" cy="284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D1CBA-B3FA-4A7F-B5B7-8344F48D060C}"/>
              </a:ext>
            </a:extLst>
          </p:cNvPr>
          <p:cNvSpPr txBox="1"/>
          <p:nvPr/>
        </p:nvSpPr>
        <p:spPr>
          <a:xfrm>
            <a:off x="5935900" y="1494746"/>
            <a:ext cx="1414212" cy="33855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600" b="1" dirty="0">
                <a:solidFill>
                  <a:srgbClr val="E019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Estamos</a:t>
            </a:r>
            <a:r>
              <a:rPr lang="es-US" sz="16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S" sz="1600" b="1" dirty="0">
                <a:solidFill>
                  <a:srgbClr val="E019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aquí</a:t>
            </a:r>
            <a:endParaRPr lang="en-US" sz="1600" b="1" dirty="0">
              <a:solidFill>
                <a:srgbClr val="E019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84919-B88A-45FA-94F2-444EEC554F3D}"/>
              </a:ext>
            </a:extLst>
          </p:cNvPr>
          <p:cNvSpPr txBox="1"/>
          <p:nvPr/>
        </p:nvSpPr>
        <p:spPr>
          <a:xfrm>
            <a:off x="6583680" y="2503483"/>
            <a:ext cx="2215662" cy="16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tIns="0" bIns="0" rtlCol="0">
            <a:spAutoFit/>
          </a:bodyPr>
          <a:lstStyle/>
          <a:p>
            <a:pPr algn="ctr"/>
            <a:r>
              <a:rPr lang="es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Redactando recomendaciones</a:t>
            </a:r>
            <a:r>
              <a:rPr lang="es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7F87A-01F1-4D0C-98D1-E14DB0DB1061}"/>
              </a:ext>
            </a:extLst>
          </p:cNvPr>
          <p:cNvSpPr txBox="1"/>
          <p:nvPr/>
        </p:nvSpPr>
        <p:spPr>
          <a:xfrm>
            <a:off x="3223525" y="2300068"/>
            <a:ext cx="2319146" cy="16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tIns="0" bIns="0" rtlCol="0">
            <a:spAutoFit/>
          </a:bodyPr>
          <a:lstStyle/>
          <a:p>
            <a:pPr algn="ctr"/>
            <a:r>
              <a:rPr lang="es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 tópicos para talleres</a:t>
            </a:r>
            <a:endParaRPr lang="en-US" sz="11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2CCB9-8A76-4358-B273-A294B754FEBA}"/>
              </a:ext>
            </a:extLst>
          </p:cNvPr>
          <p:cNvSpPr txBox="1"/>
          <p:nvPr/>
        </p:nvSpPr>
        <p:spPr>
          <a:xfrm>
            <a:off x="279535" y="2012713"/>
            <a:ext cx="2287817" cy="1692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tIns="0" bIns="0" rtlCol="0">
            <a:spAutoFit/>
          </a:bodyPr>
          <a:lstStyle/>
          <a:p>
            <a:pPr algn="ctr"/>
            <a:r>
              <a:rPr lang="es-US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Pre-planificación</a:t>
            </a:r>
            <a:r>
              <a:rPr lang="es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talleres</a:t>
            </a:r>
            <a:r>
              <a:rPr lang="es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959E7-CACD-4B24-8C64-643A20D2FFDD}"/>
              </a:ext>
            </a:extLst>
          </p:cNvPr>
          <p:cNvSpPr txBox="1"/>
          <p:nvPr/>
        </p:nvSpPr>
        <p:spPr>
          <a:xfrm>
            <a:off x="76200" y="894007"/>
            <a:ext cx="2215662" cy="16927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tIns="0" bIns="0" rtlCol="0">
            <a:spAutoFit/>
          </a:bodyPr>
          <a:lstStyle/>
          <a:p>
            <a:pPr algn="ctr"/>
            <a:r>
              <a:rPr lang="es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otoño 2018       principios 2019</a:t>
            </a:r>
            <a:endParaRPr lang="en-US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AC693-2527-4FBC-93F5-A6F2AE44DA5C}"/>
              </a:ext>
            </a:extLst>
          </p:cNvPr>
          <p:cNvSpPr txBox="1"/>
          <p:nvPr/>
        </p:nvSpPr>
        <p:spPr>
          <a:xfrm>
            <a:off x="2922563" y="1188399"/>
            <a:ext cx="2215662" cy="16927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tIns="0" bIns="0" rtlCol="0">
            <a:spAutoFit/>
          </a:bodyPr>
          <a:lstStyle/>
          <a:p>
            <a:pPr algn="ctr"/>
            <a:r>
              <a:rPr lang="es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finales 2019       invierno 2020</a:t>
            </a:r>
            <a:endParaRPr lang="en-US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2D279-DB21-40C3-8174-334C55114F5D}"/>
              </a:ext>
            </a:extLst>
          </p:cNvPr>
          <p:cNvSpPr txBox="1"/>
          <p:nvPr/>
        </p:nvSpPr>
        <p:spPr>
          <a:xfrm>
            <a:off x="5847630" y="1928074"/>
            <a:ext cx="1502482" cy="16927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tIns="0" bIns="0" rtlCol="0">
            <a:spAutoFit/>
          </a:bodyPr>
          <a:lstStyle/>
          <a:p>
            <a:pPr algn="ctr"/>
            <a:r>
              <a:rPr lang="es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PROCESO FUTURO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5272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PROYECTOS AFINES - FAIRMOUNT LINE</a:t>
            </a:r>
            <a:endParaRPr dirty="0"/>
          </a:p>
        </p:txBody>
      </p:sp>
      <p:sp>
        <p:nvSpPr>
          <p:cNvPr id="358" name="Google Shape;358;p45"/>
          <p:cNvSpPr txBox="1">
            <a:spLocks noGrp="1"/>
          </p:cNvSpPr>
          <p:nvPr>
            <p:ph type="title" idx="2"/>
          </p:nvPr>
        </p:nvSpPr>
        <p:spPr>
          <a:xfrm>
            <a:off x="455775" y="1366375"/>
            <a:ext cx="233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MEJORAS AL SERVICIO</a:t>
            </a:r>
            <a:endParaRPr dirty="0"/>
          </a:p>
        </p:txBody>
      </p:sp>
      <p:sp>
        <p:nvSpPr>
          <p:cNvPr id="359" name="Google Shape;359;p45"/>
          <p:cNvSpPr txBox="1">
            <a:spLocks noGrp="1"/>
          </p:cNvSpPr>
          <p:nvPr>
            <p:ph type="title" idx="3"/>
          </p:nvPr>
        </p:nvSpPr>
        <p:spPr>
          <a:xfrm>
            <a:off x="3336150" y="1366375"/>
            <a:ext cx="233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CAMPAÑA CHARLIE CARD </a:t>
            </a:r>
            <a:endParaRPr dirty="0"/>
          </a:p>
        </p:txBody>
      </p:sp>
      <p:sp>
        <p:nvSpPr>
          <p:cNvPr id="360" name="Google Shape;360;p45"/>
          <p:cNvSpPr txBox="1">
            <a:spLocks noGrp="1"/>
          </p:cNvSpPr>
          <p:nvPr>
            <p:ph type="title" idx="4"/>
          </p:nvPr>
        </p:nvSpPr>
        <p:spPr>
          <a:xfrm>
            <a:off x="6216525" y="1366375"/>
            <a:ext cx="2339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VISIÓN FUTURA</a:t>
            </a:r>
            <a:endParaRPr dirty="0"/>
          </a:p>
        </p:txBody>
      </p:sp>
      <p:sp>
        <p:nvSpPr>
          <p:cNvPr id="361" name="Google Shape;361;p45"/>
          <p:cNvSpPr txBox="1"/>
          <p:nvPr/>
        </p:nvSpPr>
        <p:spPr>
          <a:xfrm>
            <a:off x="567374" y="2183175"/>
            <a:ext cx="2175825" cy="17910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8 viajes semanales añadidos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Aumento total de 20%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Servicio más temprano y más tarde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2" name="Google Shape;362;p45"/>
          <p:cNvSpPr txBox="1"/>
          <p:nvPr/>
        </p:nvSpPr>
        <p:spPr>
          <a:xfrm>
            <a:off x="3410800" y="2183175"/>
            <a:ext cx="2116500" cy="17910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¡Use la Charlie </a:t>
            </a:r>
            <a:r>
              <a:rPr lang="es-US" b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Card</a:t>
            </a: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para viajar en la línea Fairmount!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Transferencias gratis por 2 horas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3" name="Google Shape;363;p45"/>
          <p:cNvSpPr txBox="1"/>
          <p:nvPr/>
        </p:nvSpPr>
        <p:spPr>
          <a:xfrm>
            <a:off x="6254225" y="2183175"/>
            <a:ext cx="2116500" cy="17910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u="sng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Consideraciones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ora"/>
              <a:buChar char="●"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Electrificación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ora"/>
              <a:buChar char="●"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Estudios para diseños de estación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ora"/>
              <a:buChar char="●"/>
            </a:pPr>
            <a:r>
              <a:rPr lang="es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Integración de la red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Lora"/>
                <a:ea typeface="Lora"/>
                <a:cs typeface="Lora"/>
                <a:sym typeface="Lora"/>
              </a:rPr>
              <a:t> </a:t>
            </a: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6"/>
          <p:cNvPicPr preferRelativeResize="0"/>
          <p:nvPr/>
        </p:nvPicPr>
        <p:blipFill rotWithShape="1">
          <a:blip r:embed="rId3">
            <a:alphaModFix amt="56000"/>
          </a:blip>
          <a:srcRect t="3831" b="3840"/>
          <a:stretch/>
        </p:blipFill>
        <p:spPr>
          <a:xfrm>
            <a:off x="-66150" y="-370750"/>
            <a:ext cx="9220826" cy="5661575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369" name="Google Shape;369;p46"/>
          <p:cNvSpPr/>
          <p:nvPr/>
        </p:nvSpPr>
        <p:spPr>
          <a:xfrm>
            <a:off x="-233025" y="3771125"/>
            <a:ext cx="6012300" cy="9978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85475" y="3722475"/>
            <a:ext cx="6079500" cy="9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ANTECEDENTES DEL PROYECTO</a:t>
            </a:r>
            <a:endParaRPr sz="33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7"/>
          <p:cNvSpPr txBox="1">
            <a:spLocks noGrp="1"/>
          </p:cNvSpPr>
          <p:nvPr>
            <p:ph type="title"/>
          </p:nvPr>
        </p:nvSpPr>
        <p:spPr>
          <a:xfrm>
            <a:off x="330476" y="157226"/>
            <a:ext cx="36411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MISIÓN DEL PROYECTO</a:t>
            </a:r>
            <a:endParaRPr dirty="0"/>
          </a:p>
        </p:txBody>
      </p:sp>
      <p:sp>
        <p:nvSpPr>
          <p:cNvPr id="376" name="Google Shape;376;p47"/>
          <p:cNvSpPr txBox="1"/>
          <p:nvPr/>
        </p:nvSpPr>
        <p:spPr>
          <a:xfrm>
            <a:off x="393625" y="862825"/>
            <a:ext cx="3514800" cy="19653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El Plan de Acción para el Transporte en Blue Hill Ave. procura </a:t>
            </a:r>
            <a:r>
              <a:rPr lang="en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mejorar la calidad de vida </a:t>
            </a:r>
            <a:r>
              <a:rPr lang="en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para los usuarios de la ruta así como mejorar la situación actual  de </a:t>
            </a:r>
            <a:r>
              <a:rPr lang="en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desigualdad </a:t>
            </a:r>
            <a:r>
              <a:rPr lang="en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en la ciudad </a:t>
            </a:r>
            <a:r>
              <a:rPr lang="en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en cuanto al transporte </a:t>
            </a:r>
            <a:r>
              <a:rPr lang="en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y reimaginar  el funcionamiento de todo lo que queda comprendido entre la avenida y las aceras.</a:t>
            </a:r>
            <a:endParaRPr i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77" name="Google Shape;37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2705" y="862825"/>
            <a:ext cx="2948850" cy="196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440" y="862826"/>
            <a:ext cx="1644244" cy="19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7"/>
          <p:cNvPicPr preferRelativeResize="0"/>
          <p:nvPr/>
        </p:nvPicPr>
        <p:blipFill rotWithShape="1">
          <a:blip r:embed="rId5">
            <a:alphaModFix/>
          </a:blip>
          <a:srcRect l="6690" t="6690"/>
          <a:stretch/>
        </p:blipFill>
        <p:spPr>
          <a:xfrm>
            <a:off x="3353552" y="2953810"/>
            <a:ext cx="2828999" cy="188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7"/>
          <p:cNvPicPr preferRelativeResize="0"/>
          <p:nvPr/>
        </p:nvPicPr>
        <p:blipFill rotWithShape="1">
          <a:blip r:embed="rId6">
            <a:alphaModFix/>
          </a:blip>
          <a:srcRect l="4039" t="18659"/>
          <a:stretch/>
        </p:blipFill>
        <p:spPr>
          <a:xfrm>
            <a:off x="6313475" y="2954098"/>
            <a:ext cx="2457699" cy="188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624" y="2953805"/>
            <a:ext cx="2829000" cy="1886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/>
          <p:nvPr/>
        </p:nvSpPr>
        <p:spPr>
          <a:xfrm>
            <a:off x="271650" y="3319550"/>
            <a:ext cx="4299000" cy="91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" name="Google Shape;38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389" y="743205"/>
            <a:ext cx="2437824" cy="426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293600" y="157225"/>
            <a:ext cx="39894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ORIENTACIÓN</a:t>
            </a:r>
            <a:endParaRPr dirty="0"/>
          </a:p>
        </p:txBody>
      </p:sp>
      <p:sp>
        <p:nvSpPr>
          <p:cNvPr id="389" name="Google Shape;389;p48"/>
          <p:cNvSpPr/>
          <p:nvPr/>
        </p:nvSpPr>
        <p:spPr>
          <a:xfrm>
            <a:off x="4750175" y="-52200"/>
            <a:ext cx="4535400" cy="52479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8"/>
          <p:cNvSpPr txBox="1"/>
          <p:nvPr/>
        </p:nvSpPr>
        <p:spPr>
          <a:xfrm>
            <a:off x="5420400" y="1346850"/>
            <a:ext cx="3182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Extensión del proyecto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Blue Hill Avenue: al sur de la intersección de la Warren Street y la Blue Hill Ave. con Grove Hall y el norte de </a:t>
            </a:r>
            <a:r>
              <a:rPr lang="es-US" i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Mattapan</a:t>
            </a:r>
            <a:r>
              <a:rPr lang="es-US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Square.</a:t>
            </a:r>
          </a:p>
        </p:txBody>
      </p:sp>
      <p:sp>
        <p:nvSpPr>
          <p:cNvPr id="391" name="Google Shape;391;p48"/>
          <p:cNvSpPr/>
          <p:nvPr/>
        </p:nvSpPr>
        <p:spPr>
          <a:xfrm>
            <a:off x="5106852" y="3059696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2" name="Google Shape;392;p48"/>
          <p:cNvCxnSpPr/>
          <p:nvPr/>
        </p:nvCxnSpPr>
        <p:spPr>
          <a:xfrm>
            <a:off x="5527875" y="2705105"/>
            <a:ext cx="3199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48"/>
          <p:cNvSpPr/>
          <p:nvPr/>
        </p:nvSpPr>
        <p:spPr>
          <a:xfrm rot="767479">
            <a:off x="2215187" y="1315479"/>
            <a:ext cx="411923" cy="3206383"/>
          </a:xfrm>
          <a:prstGeom prst="rect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8"/>
          <p:cNvSpPr/>
          <p:nvPr/>
        </p:nvSpPr>
        <p:spPr>
          <a:xfrm>
            <a:off x="2763425" y="1145325"/>
            <a:ext cx="135000" cy="135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91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8"/>
          <p:cNvSpPr/>
          <p:nvPr/>
        </p:nvSpPr>
        <p:spPr>
          <a:xfrm>
            <a:off x="2076780" y="4650905"/>
            <a:ext cx="135000" cy="135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91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8"/>
          <p:cNvSpPr txBox="1"/>
          <p:nvPr/>
        </p:nvSpPr>
        <p:spPr>
          <a:xfrm>
            <a:off x="1659342" y="906766"/>
            <a:ext cx="125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Intersección con Warren St.</a:t>
            </a:r>
            <a:endParaRPr sz="1100" b="1" i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7" name="Google Shape;397;p48"/>
          <p:cNvSpPr txBox="1"/>
          <p:nvPr/>
        </p:nvSpPr>
        <p:spPr>
          <a:xfrm>
            <a:off x="1272248" y="4530954"/>
            <a:ext cx="8250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Mattapan Square</a:t>
            </a:r>
            <a:endParaRPr sz="1100" b="1" i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8" name="Google Shape;398;p48"/>
          <p:cNvSpPr txBox="1"/>
          <p:nvPr/>
        </p:nvSpPr>
        <p:spPr>
          <a:xfrm>
            <a:off x="5420400" y="2817363"/>
            <a:ext cx="3182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Proyectos  vinculados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BTD</a:t>
            </a:r>
            <a:r>
              <a:rPr lang="es-US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 lidera actualmente proyectos a los largo de la Warren Street y en  </a:t>
            </a:r>
            <a:r>
              <a:rPr lang="es-US" i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Mattapan</a:t>
            </a:r>
            <a:r>
              <a:rPr lang="es-US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Square.</a:t>
            </a:r>
          </a:p>
        </p:txBody>
      </p:sp>
      <p:sp>
        <p:nvSpPr>
          <p:cNvPr id="399" name="Google Shape;399;p48"/>
          <p:cNvSpPr/>
          <p:nvPr/>
        </p:nvSpPr>
        <p:spPr>
          <a:xfrm>
            <a:off x="5106852" y="1640496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67680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BLUE HILL AVE – POR CIFRAS</a:t>
            </a:r>
            <a:endParaRPr dirty="0"/>
          </a:p>
        </p:txBody>
      </p:sp>
      <p:sp>
        <p:nvSpPr>
          <p:cNvPr id="405" name="Google Shape;405;p49"/>
          <p:cNvSpPr txBox="1"/>
          <p:nvPr/>
        </p:nvSpPr>
        <p:spPr>
          <a:xfrm>
            <a:off x="404554" y="3005036"/>
            <a:ext cx="2512800" cy="10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20,000</a:t>
            </a:r>
            <a:endParaRPr sz="3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Pasajeros diarios los días entre semana en autobús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06" name="Google Shape;406;p49"/>
          <p:cNvSpPr txBox="1"/>
          <p:nvPr/>
        </p:nvSpPr>
        <p:spPr>
          <a:xfrm>
            <a:off x="3169753" y="3009432"/>
            <a:ext cx="2617125" cy="129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52%</a:t>
            </a:r>
            <a:endParaRPr sz="3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Porción de usuarios de carreteras en períodos pico que viajan en autobús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07" name="Google Shape;407;p49"/>
          <p:cNvSpPr txBox="1"/>
          <p:nvPr/>
        </p:nvSpPr>
        <p:spPr>
          <a:xfrm>
            <a:off x="5786878" y="3020423"/>
            <a:ext cx="2952567" cy="142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25 mins</a:t>
            </a:r>
            <a:endParaRPr sz="3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Los pasajeros de autobuses en períodos pico tienen retrasos de hasta 25 minutos en ambas direcciones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08" name="Google Shape;4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776" y="1242650"/>
            <a:ext cx="1776774" cy="1776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49"/>
          <p:cNvCxnSpPr/>
          <p:nvPr/>
        </p:nvCxnSpPr>
        <p:spPr>
          <a:xfrm>
            <a:off x="636600" y="2867025"/>
            <a:ext cx="20487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9"/>
          <p:cNvCxnSpPr/>
          <p:nvPr/>
        </p:nvCxnSpPr>
        <p:spPr>
          <a:xfrm>
            <a:off x="3368810" y="2867025"/>
            <a:ext cx="20487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49"/>
          <p:cNvCxnSpPr/>
          <p:nvPr/>
        </p:nvCxnSpPr>
        <p:spPr>
          <a:xfrm>
            <a:off x="6123000" y="2867025"/>
            <a:ext cx="20487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2" name="Google Shape;41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9925" y="1595438"/>
            <a:ext cx="1000026" cy="100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963" y="1574197"/>
            <a:ext cx="1000026" cy="100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0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MOTIVACIÓN PARA EL PROYECTO</a:t>
            </a:r>
          </a:p>
        </p:txBody>
      </p:sp>
      <p:pic>
        <p:nvPicPr>
          <p:cNvPr id="419" name="Google Shape;4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464" y="1086355"/>
            <a:ext cx="2637536" cy="34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75" y="1043450"/>
            <a:ext cx="2699927" cy="349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6300" y="1104900"/>
            <a:ext cx="2581625" cy="33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 txBox="1"/>
          <p:nvPr/>
        </p:nvSpPr>
        <p:spPr>
          <a:xfrm>
            <a:off x="524850" y="766575"/>
            <a:ext cx="2545200" cy="376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Graves preocupaciones de seguridad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50"/>
          <p:cNvSpPr txBox="1"/>
          <p:nvPr/>
        </p:nvSpPr>
        <p:spPr>
          <a:xfrm>
            <a:off x="3202625" y="769497"/>
            <a:ext cx="2581500" cy="376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Desigualdad en tiempos de viaje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50"/>
          <p:cNvSpPr txBox="1"/>
          <p:nvPr/>
        </p:nvSpPr>
        <p:spPr>
          <a:xfrm>
            <a:off x="5936425" y="766575"/>
            <a:ext cx="2581500" cy="376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Deseos de la comunidad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4987049" y="3535900"/>
            <a:ext cx="648300" cy="6483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0"/>
          <p:cNvSpPr txBox="1"/>
          <p:nvPr/>
        </p:nvSpPr>
        <p:spPr>
          <a:xfrm>
            <a:off x="4857509" y="3525387"/>
            <a:ext cx="8883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+15</a:t>
            </a:r>
            <a:endParaRPr sz="1800" b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minutos</a:t>
            </a:r>
            <a:endParaRPr sz="1000" i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7" name="Google Shape;427;p50"/>
          <p:cNvSpPr/>
          <p:nvPr/>
        </p:nvSpPr>
        <p:spPr>
          <a:xfrm rot="765934">
            <a:off x="1757938" y="2290657"/>
            <a:ext cx="157493" cy="906235"/>
          </a:xfrm>
          <a:prstGeom prst="rect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104BB-6DA4-4FCD-93B8-E8505A852BDC}"/>
              </a:ext>
            </a:extLst>
          </p:cNvPr>
          <p:cNvSpPr txBox="1"/>
          <p:nvPr/>
        </p:nvSpPr>
        <p:spPr>
          <a:xfrm>
            <a:off x="524849" y="1143397"/>
            <a:ext cx="1537631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de rutas con más choques en Boston</a:t>
            </a:r>
          </a:p>
          <a:p>
            <a:r>
              <a:rPr lang="es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~7% de las calles(~60 millas)</a:t>
            </a:r>
          </a:p>
          <a:p>
            <a:r>
              <a:rPr lang="es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– 2017</a:t>
            </a:r>
          </a:p>
          <a:p>
            <a:r>
              <a:rPr lang="es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 modo de transporte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"/>
          <p:cNvSpPr txBox="1">
            <a:spLocks noGrp="1"/>
          </p:cNvSpPr>
          <p:nvPr>
            <p:ph type="title"/>
          </p:nvPr>
        </p:nvSpPr>
        <p:spPr>
          <a:xfrm>
            <a:off x="304451" y="157226"/>
            <a:ext cx="36411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US" dirty="0"/>
              <a:t>CONTEXTO DE LA PLANIFICACIÓN</a:t>
            </a:r>
            <a:endParaRPr lang="es-US" dirty="0">
              <a:solidFill>
                <a:srgbClr val="091F2F"/>
              </a:solidFill>
            </a:endParaRPr>
          </a:p>
        </p:txBody>
      </p:sp>
      <p:pic>
        <p:nvPicPr>
          <p:cNvPr id="433" name="Google Shape;433;p51"/>
          <p:cNvPicPr preferRelativeResize="0"/>
          <p:nvPr/>
        </p:nvPicPr>
        <p:blipFill rotWithShape="1">
          <a:blip r:embed="rId3">
            <a:alphaModFix/>
          </a:blip>
          <a:srcRect l="3288" t="53559" b="7733"/>
          <a:stretch/>
        </p:blipFill>
        <p:spPr>
          <a:xfrm>
            <a:off x="6018750" y="610225"/>
            <a:ext cx="3125251" cy="15422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1"/>
          <p:cNvSpPr/>
          <p:nvPr/>
        </p:nvSpPr>
        <p:spPr>
          <a:xfrm>
            <a:off x="3054450" y="595825"/>
            <a:ext cx="2964300" cy="4547700"/>
          </a:xfrm>
          <a:prstGeom prst="rect">
            <a:avLst/>
          </a:prstGeom>
          <a:solidFill>
            <a:srgbClr val="00447B">
              <a:alpha val="78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91F2F"/>
              </a:solidFill>
            </a:endParaRPr>
          </a:p>
        </p:txBody>
      </p:sp>
      <p:sp>
        <p:nvSpPr>
          <p:cNvPr id="435" name="Google Shape;435;p51"/>
          <p:cNvSpPr txBox="1">
            <a:spLocks noGrp="1"/>
          </p:cNvSpPr>
          <p:nvPr>
            <p:ph type="body" idx="1"/>
          </p:nvPr>
        </p:nvSpPr>
        <p:spPr>
          <a:xfrm>
            <a:off x="251650" y="2391700"/>
            <a:ext cx="2586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 err="1">
                <a:latin typeface="Montserrat"/>
                <a:ea typeface="Montserrat"/>
                <a:cs typeface="Montserrat"/>
                <a:sym typeface="Montserrat"/>
              </a:rPr>
              <a:t>Go</a:t>
            </a:r>
            <a:r>
              <a:rPr lang="es-US" b="1" dirty="0">
                <a:latin typeface="Montserrat"/>
                <a:ea typeface="Montserrat"/>
                <a:cs typeface="Montserrat"/>
                <a:sym typeface="Montserrat"/>
              </a:rPr>
              <a:t> Boston 2030</a:t>
            </a:r>
            <a:r>
              <a:rPr lang="es-US" dirty="0">
                <a:latin typeface="Montserrat"/>
                <a:ea typeface="Montserrat"/>
                <a:cs typeface="Montserrat"/>
                <a:sym typeface="Montserrat"/>
              </a:rPr>
              <a:t> visualiza un futuro ambicioso para el transporte en los próximos diez años.</a:t>
            </a:r>
            <a:endParaRPr lang="es-US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dirty="0"/>
          </a:p>
        </p:txBody>
      </p:sp>
      <p:sp>
        <p:nvSpPr>
          <p:cNvPr id="436" name="Google Shape;436;p51"/>
          <p:cNvSpPr txBox="1"/>
          <p:nvPr/>
        </p:nvSpPr>
        <p:spPr>
          <a:xfrm>
            <a:off x="3314700" y="1307950"/>
            <a:ext cx="2514600" cy="3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u="sng" dirty="0">
                <a:latin typeface="Montserrat"/>
                <a:ea typeface="Montserrat"/>
                <a:cs typeface="Montserrat"/>
                <a:sym typeface="Montserrat"/>
              </a:rPr>
              <a:t>OBJETIVOS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0447B"/>
                </a:solidFill>
                <a:latin typeface="Montserrat"/>
                <a:ea typeface="Montserrat"/>
                <a:cs typeface="Montserrat"/>
                <a:sym typeface="Montserrat"/>
              </a:rPr>
              <a:t>EXPANDIR  ACCESO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044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0447B"/>
                </a:solidFill>
                <a:latin typeface="Montserrat"/>
                <a:ea typeface="Montserrat"/>
                <a:cs typeface="Montserrat"/>
                <a:sym typeface="Montserrat"/>
              </a:rPr>
              <a:t>GARANTIZAR CONFIABILIDAD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044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0447B"/>
                </a:solidFill>
                <a:latin typeface="Montserrat"/>
                <a:ea typeface="Montserrat"/>
                <a:cs typeface="Montserrat"/>
                <a:sym typeface="Montserrat"/>
              </a:rPr>
              <a:t>MEJORAR SEGURIDAD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044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0447B"/>
                </a:solidFill>
                <a:latin typeface="Montserrat"/>
                <a:ea typeface="Montserrat"/>
                <a:cs typeface="Montserrat"/>
                <a:sym typeface="Montserrat"/>
              </a:rPr>
              <a:t>REDUCIR USO DE AUTOS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044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0447B"/>
                </a:solidFill>
                <a:latin typeface="Montserrat"/>
                <a:ea typeface="Montserrat"/>
                <a:cs typeface="Montserrat"/>
                <a:sym typeface="Montserrat"/>
              </a:rPr>
              <a:t>REDUCIR  EMISIONES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044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0447B"/>
                </a:solidFill>
                <a:latin typeface="Montserrat"/>
                <a:ea typeface="Montserrat"/>
                <a:cs typeface="Montserrat"/>
                <a:sym typeface="Montserrat"/>
              </a:rPr>
              <a:t>AUMENTAR ASEQUIBILIDAD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44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447B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447B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7" name="Google Shape;437;p51"/>
          <p:cNvSpPr txBox="1"/>
          <p:nvPr/>
        </p:nvSpPr>
        <p:spPr>
          <a:xfrm>
            <a:off x="310825" y="3752175"/>
            <a:ext cx="25608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8" name="Google Shape;438;p51" descr="Our Transportation Plan: Go Boston 2030 - Caught In Southi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0225"/>
            <a:ext cx="3054450" cy="154226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1"/>
          <p:cNvSpPr txBox="1"/>
          <p:nvPr/>
        </p:nvSpPr>
        <p:spPr>
          <a:xfrm>
            <a:off x="251649" y="3515200"/>
            <a:ext cx="2560799" cy="1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>
                <a:latin typeface="Montserrat"/>
                <a:ea typeface="Montserrat"/>
                <a:cs typeface="Montserrat"/>
                <a:sym typeface="Montserrat"/>
              </a:rPr>
              <a:t>El plan consta de </a:t>
            </a:r>
            <a:r>
              <a:rPr lang="es-US" b="1" dirty="0">
                <a:latin typeface="Montserrat"/>
                <a:ea typeface="Montserrat"/>
                <a:cs typeface="Montserrat"/>
                <a:sym typeface="Montserrat"/>
              </a:rPr>
              <a:t>58 proyectos </a:t>
            </a:r>
            <a:r>
              <a:rPr lang="es-US" dirty="0">
                <a:latin typeface="Montserrat"/>
                <a:ea typeface="Montserrat"/>
                <a:cs typeface="Montserrat"/>
                <a:sym typeface="Montserrat"/>
              </a:rPr>
              <a:t>creados por miembros de la comunidad y con los que el  Departamento de Transporte está comprometido.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2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398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91F2F"/>
                </a:solidFill>
              </a:rPr>
              <a:t>CONTEXTO DE LA PLANIFICACIÓN: </a:t>
            </a:r>
            <a:r>
              <a:rPr lang="en" dirty="0">
                <a:solidFill>
                  <a:srgbClr val="091F2F"/>
                </a:solidFill>
              </a:rPr>
              <a:t>Mattapan a LMA</a:t>
            </a:r>
            <a:endParaRPr dirty="0">
              <a:solidFill>
                <a:srgbClr val="091F2F"/>
              </a:solidFill>
            </a:endParaRPr>
          </a:p>
        </p:txBody>
      </p:sp>
      <p:pic>
        <p:nvPicPr>
          <p:cNvPr id="445" name="Google Shape;4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608" y="0"/>
            <a:ext cx="391739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2"/>
          <p:cNvSpPr txBox="1"/>
          <p:nvPr/>
        </p:nvSpPr>
        <p:spPr>
          <a:xfrm>
            <a:off x="165925" y="684425"/>
            <a:ext cx="2976300" cy="1275600"/>
          </a:xfrm>
          <a:prstGeom prst="rect">
            <a:avLst/>
          </a:prstGeom>
          <a:solidFill>
            <a:srgbClr val="00447B">
              <a:alpha val="78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"/>
                <a:ea typeface="Montserrat"/>
                <a:cs typeface="Montserrat"/>
                <a:sym typeface="Montserrat"/>
              </a:rPr>
              <a:t>Dos de los 58 proyectos son muy  específicos acerca de los cambios al funcionamiento de la Blue Hill Ave. 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52"/>
          <p:cNvSpPr txBox="1"/>
          <p:nvPr/>
        </p:nvSpPr>
        <p:spPr>
          <a:xfrm>
            <a:off x="1223675" y="2131550"/>
            <a:ext cx="3917400" cy="15141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 rediseño de Blue Hill Ave está comprometido con las mejoras de las instalaciones para bicicletas y el servicio de autobuses que se ajustan estrechamente a los objetivos de </a:t>
            </a:r>
            <a:r>
              <a:rPr lang="es-US" sz="1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</a:t>
            </a:r>
            <a:r>
              <a:rPr lang="es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Boston 2030. </a:t>
            </a:r>
            <a:endParaRPr lang="es-US"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3"/>
          <p:cNvSpPr txBox="1"/>
          <p:nvPr/>
        </p:nvSpPr>
        <p:spPr>
          <a:xfrm>
            <a:off x="0" y="1730250"/>
            <a:ext cx="4572000" cy="197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454A"/>
                </a:solidFill>
                <a:latin typeface="Montserrat"/>
                <a:ea typeface="Montserrat"/>
                <a:cs typeface="Montserrat"/>
                <a:sym typeface="Montserrat"/>
              </a:rPr>
              <a:t>ENCUESTA DEL </a:t>
            </a:r>
            <a:r>
              <a:rPr lang="en" sz="1800" b="1" i="1" dirty="0">
                <a:solidFill>
                  <a:srgbClr val="FF454A"/>
                </a:solidFill>
                <a:latin typeface="Montserrat"/>
                <a:ea typeface="Montserrat"/>
                <a:cs typeface="Montserrat"/>
                <a:sym typeface="Montserrat"/>
              </a:rPr>
              <a:t>BTD</a:t>
            </a:r>
            <a:endParaRPr sz="1800" b="1" i="1" dirty="0">
              <a:solidFill>
                <a:srgbClr val="FF45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454A"/>
                </a:solidFill>
                <a:latin typeface="Montserrat"/>
                <a:ea typeface="Montserrat"/>
                <a:cs typeface="Montserrat"/>
                <a:sym typeface="Montserrat"/>
              </a:rPr>
              <a:t>ESTUDIO DE </a:t>
            </a:r>
            <a:r>
              <a:rPr lang="en" sz="1800" b="1" i="1" dirty="0">
                <a:solidFill>
                  <a:srgbClr val="FF454A"/>
                </a:solidFill>
                <a:latin typeface="Montserrat"/>
                <a:ea typeface="Montserrat"/>
                <a:cs typeface="Montserrat"/>
                <a:sym typeface="Montserrat"/>
              </a:rPr>
              <a:t>LIVABLE STREETS </a:t>
            </a:r>
            <a:endParaRPr sz="1800" b="1" i="1" dirty="0">
              <a:solidFill>
                <a:srgbClr val="FF45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454A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r>
              <a:rPr lang="es-US" sz="1800" b="1" dirty="0">
                <a:solidFill>
                  <a:srgbClr val="FF454A"/>
                </a:solidFill>
                <a:latin typeface="Montserrat"/>
                <a:ea typeface="Montserrat"/>
                <a:cs typeface="Montserrat"/>
                <a:sym typeface="Montserrat"/>
              </a:rPr>
              <a:t>REUNIONES PÚBLICAS</a:t>
            </a:r>
            <a:endParaRPr sz="1800" b="1" dirty="0">
              <a:solidFill>
                <a:srgbClr val="FF45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454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53"/>
          <p:cNvSpPr txBox="1">
            <a:spLocks noGrp="1"/>
          </p:cNvSpPr>
          <p:nvPr>
            <p:ph type="title"/>
          </p:nvPr>
        </p:nvSpPr>
        <p:spPr>
          <a:xfrm>
            <a:off x="134575" y="164650"/>
            <a:ext cx="58563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ENGAGEMENT TO DATE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4" name="Google Shape;454;p53"/>
          <p:cNvCxnSpPr/>
          <p:nvPr/>
        </p:nvCxnSpPr>
        <p:spPr>
          <a:xfrm rot="10800000" flipH="1">
            <a:off x="154825" y="542238"/>
            <a:ext cx="4396800" cy="10500"/>
          </a:xfrm>
          <a:prstGeom prst="straightConnector1">
            <a:avLst/>
          </a:prstGeom>
          <a:noFill/>
          <a:ln w="28575" cap="flat" cmpd="sng">
            <a:solidFill>
              <a:srgbClr val="091F2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/>
          <p:nvPr/>
        </p:nvSpPr>
        <p:spPr>
          <a:xfrm>
            <a:off x="8297700" y="4306513"/>
            <a:ext cx="846300" cy="8370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6"/>
          <p:cNvSpPr/>
          <p:nvPr/>
        </p:nvSpPr>
        <p:spPr>
          <a:xfrm>
            <a:off x="0" y="0"/>
            <a:ext cx="846300" cy="8370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63" y="145088"/>
            <a:ext cx="539152" cy="5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7448" y="4451613"/>
            <a:ext cx="546814" cy="54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37" y="42200"/>
            <a:ext cx="598225" cy="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/>
          <p:nvPr/>
        </p:nvSpPr>
        <p:spPr>
          <a:xfrm>
            <a:off x="41550" y="1936650"/>
            <a:ext cx="1137900" cy="12702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6"/>
          <p:cNvSpPr txBox="1">
            <a:spLocks noGrp="1"/>
          </p:cNvSpPr>
          <p:nvPr>
            <p:ph type="ctrTitle"/>
          </p:nvPr>
        </p:nvSpPr>
        <p:spPr>
          <a:xfrm>
            <a:off x="1397825" y="1780294"/>
            <a:ext cx="7484400" cy="13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BLUE HILL AVE</a:t>
            </a:r>
            <a:r>
              <a:rPr lang="en" sz="2200" dirty="0">
                <a:latin typeface="Lora"/>
                <a:ea typeface="Lora"/>
                <a:cs typeface="Lora"/>
                <a:sym typeface="Lora"/>
              </a:rPr>
              <a:t> </a:t>
            </a:r>
            <a:endParaRPr sz="2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Lora"/>
                <a:ea typeface="Lora"/>
                <a:cs typeface="Lora"/>
                <a:sym typeface="Lora"/>
              </a:rPr>
              <a:t>Plan de Acción para el Transporte y Actualización de la Visión</a:t>
            </a:r>
            <a:endParaRPr sz="22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1397825" y="3336350"/>
            <a:ext cx="46836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30 de  septiembre de 2020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4"/>
          <p:cNvSpPr txBox="1">
            <a:spLocks noGrp="1"/>
          </p:cNvSpPr>
          <p:nvPr>
            <p:ph type="title"/>
          </p:nvPr>
        </p:nvSpPr>
        <p:spPr>
          <a:xfrm>
            <a:off x="304449" y="157225"/>
            <a:ext cx="7543407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RESULTADOS DE LA ENCUESTA DEL </a:t>
            </a:r>
            <a:r>
              <a:rPr lang="en" dirty="0">
                <a:solidFill>
                  <a:srgbClr val="FF454A"/>
                </a:solidFill>
              </a:rPr>
              <a:t>BTD </a:t>
            </a:r>
            <a:r>
              <a:rPr lang="en" dirty="0"/>
              <a:t> PARA LA CONVOCATORIA DE IDEAS </a:t>
            </a:r>
            <a:endParaRPr dirty="0"/>
          </a:p>
        </p:txBody>
      </p:sp>
      <p:sp>
        <p:nvSpPr>
          <p:cNvPr id="460" name="Google Shape;460;p54"/>
          <p:cNvSpPr/>
          <p:nvPr/>
        </p:nvSpPr>
        <p:spPr>
          <a:xfrm>
            <a:off x="578100" y="1160434"/>
            <a:ext cx="1191900" cy="1191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4"/>
          <p:cNvSpPr txBox="1"/>
          <p:nvPr/>
        </p:nvSpPr>
        <p:spPr>
          <a:xfrm>
            <a:off x="437438" y="1262302"/>
            <a:ext cx="14715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589</a:t>
            </a:r>
            <a:endParaRPr sz="3600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respuestas</a:t>
            </a:r>
            <a:endParaRPr i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2" name="Google Shape;462;p54"/>
          <p:cNvSpPr txBox="1"/>
          <p:nvPr/>
        </p:nvSpPr>
        <p:spPr>
          <a:xfrm>
            <a:off x="6587917" y="906058"/>
            <a:ext cx="2178900" cy="141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Estacionar en doble fila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US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</a:br>
            <a:endParaRPr lang="es-US" sz="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causa principal del caos + congestión.</a:t>
            </a:r>
          </a:p>
        </p:txBody>
      </p:sp>
      <p:cxnSp>
        <p:nvCxnSpPr>
          <p:cNvPr id="463" name="Google Shape;463;p54"/>
          <p:cNvCxnSpPr/>
          <p:nvPr/>
        </p:nvCxnSpPr>
        <p:spPr>
          <a:xfrm>
            <a:off x="2173302" y="896483"/>
            <a:ext cx="0" cy="38679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4" name="Google Shape;464;p5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217" y="783361"/>
            <a:ext cx="815174" cy="8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4"/>
          <p:cNvSpPr txBox="1"/>
          <p:nvPr/>
        </p:nvSpPr>
        <p:spPr>
          <a:xfrm>
            <a:off x="5149610" y="1030066"/>
            <a:ext cx="735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56%</a:t>
            </a:r>
            <a:endParaRPr sz="1000" i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6" name="Google Shape;466;p54"/>
          <p:cNvSpPr txBox="1"/>
          <p:nvPr/>
        </p:nvSpPr>
        <p:spPr>
          <a:xfrm>
            <a:off x="4121017" y="1565737"/>
            <a:ext cx="2572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Dijo pensar que los autos van muy rápido  por la 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BHA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467" name="Google Shape;467;p54"/>
          <p:cNvSpPr txBox="1"/>
          <p:nvPr/>
        </p:nvSpPr>
        <p:spPr>
          <a:xfrm>
            <a:off x="6587917" y="2325337"/>
            <a:ext cx="2178900" cy="1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Morton </a:t>
            </a:r>
            <a:endParaRPr sz="18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Street</a:t>
            </a:r>
            <a:br>
              <a:rPr lang="en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</a:br>
            <a:endParaRPr sz="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intersección peligrosa que más se menciona.</a:t>
            </a:r>
          </a:p>
        </p:txBody>
      </p:sp>
      <p:sp>
        <p:nvSpPr>
          <p:cNvPr id="468" name="Google Shape;468;p54"/>
          <p:cNvSpPr txBox="1"/>
          <p:nvPr/>
        </p:nvSpPr>
        <p:spPr>
          <a:xfrm>
            <a:off x="4121017" y="2985016"/>
            <a:ext cx="2572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2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Dijo haber tenido o conocer a alguien que tuvo un  choque en la </a:t>
            </a:r>
            <a:r>
              <a:rPr lang="es-US" sz="1200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BHA</a:t>
            </a:r>
            <a:r>
              <a:rPr lang="es-US" sz="12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469" name="Google Shape;469;p54"/>
          <p:cNvSpPr txBox="1"/>
          <p:nvPr/>
        </p:nvSpPr>
        <p:spPr>
          <a:xfrm>
            <a:off x="6587917" y="3721446"/>
            <a:ext cx="2178900" cy="1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Double </a:t>
            </a:r>
            <a:endParaRPr sz="18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Parking</a:t>
            </a:r>
            <a:br>
              <a:rPr lang="en" sz="18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</a:br>
            <a:endParaRPr sz="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Quiere indicadores en tiempo real de la llegada de los autobuses.</a:t>
            </a:r>
          </a:p>
        </p:txBody>
      </p:sp>
      <p:sp>
        <p:nvSpPr>
          <p:cNvPr id="470" name="Google Shape;470;p54"/>
          <p:cNvSpPr txBox="1"/>
          <p:nvPr/>
        </p:nvSpPr>
        <p:spPr>
          <a:xfrm>
            <a:off x="4121017" y="4381125"/>
            <a:ext cx="2572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Quiere más árboles y verdor a lo largo de la ruta.</a:t>
            </a:r>
          </a:p>
        </p:txBody>
      </p:sp>
      <p:sp>
        <p:nvSpPr>
          <p:cNvPr id="471" name="Google Shape;471;p54"/>
          <p:cNvSpPr/>
          <p:nvPr/>
        </p:nvSpPr>
        <p:spPr>
          <a:xfrm>
            <a:off x="7001767" y="3668983"/>
            <a:ext cx="1326000" cy="73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5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617" y="3598763"/>
            <a:ext cx="815174" cy="80755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4"/>
          <p:cNvSpPr txBox="1"/>
          <p:nvPr/>
        </p:nvSpPr>
        <p:spPr>
          <a:xfrm>
            <a:off x="7511010" y="3851307"/>
            <a:ext cx="735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54%</a:t>
            </a:r>
            <a:endParaRPr sz="1000" i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74" name="Google Shape;474;p54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2866" y="3618233"/>
            <a:ext cx="815175" cy="83891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4"/>
          <p:cNvSpPr txBox="1"/>
          <p:nvPr/>
        </p:nvSpPr>
        <p:spPr>
          <a:xfrm>
            <a:off x="5200660" y="3862533"/>
            <a:ext cx="735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75%</a:t>
            </a:r>
            <a:endParaRPr sz="1000" i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76" name="Google Shape;476;p54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3619" y="2178658"/>
            <a:ext cx="815175" cy="85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4"/>
          <p:cNvSpPr txBox="1"/>
          <p:nvPr/>
        </p:nvSpPr>
        <p:spPr>
          <a:xfrm>
            <a:off x="5192027" y="2424007"/>
            <a:ext cx="735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43%</a:t>
            </a:r>
            <a:endParaRPr sz="1000" i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78" name="Google Shape;478;p54"/>
          <p:cNvSpPr txBox="1"/>
          <p:nvPr/>
        </p:nvSpPr>
        <p:spPr>
          <a:xfrm>
            <a:off x="2173279" y="1078958"/>
            <a:ext cx="2020500" cy="377700"/>
          </a:xfrm>
          <a:prstGeom prst="rect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TRANSPORTACIÓN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54"/>
          <p:cNvSpPr txBox="1"/>
          <p:nvPr/>
        </p:nvSpPr>
        <p:spPr>
          <a:xfrm>
            <a:off x="2173279" y="2481158"/>
            <a:ext cx="2020500" cy="377700"/>
          </a:xfrm>
          <a:prstGeom prst="rect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SEGURIDAD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54"/>
          <p:cNvSpPr txBox="1"/>
          <p:nvPr/>
        </p:nvSpPr>
        <p:spPr>
          <a:xfrm>
            <a:off x="2172479" y="3900208"/>
            <a:ext cx="2020500" cy="377700"/>
          </a:xfrm>
          <a:prstGeom prst="rect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DOMINIO PÚBLICO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1" name="Google Shape;481;p54"/>
          <p:cNvSpPr/>
          <p:nvPr/>
        </p:nvSpPr>
        <p:spPr>
          <a:xfrm>
            <a:off x="578100" y="2523009"/>
            <a:ext cx="1191900" cy="1191900"/>
          </a:xfrm>
          <a:prstGeom prst="ellipse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54"/>
          <p:cNvSpPr txBox="1"/>
          <p:nvPr/>
        </p:nvSpPr>
        <p:spPr>
          <a:xfrm>
            <a:off x="437438" y="2624877"/>
            <a:ext cx="14715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71%</a:t>
            </a:r>
            <a:endParaRPr sz="3600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locales</a:t>
            </a:r>
            <a:endParaRPr i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3" name="Google Shape;483;p54"/>
          <p:cNvSpPr txBox="1"/>
          <p:nvPr/>
        </p:nvSpPr>
        <p:spPr>
          <a:xfrm>
            <a:off x="293242" y="3740408"/>
            <a:ext cx="17616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Los encuestados que viven en códigos postales que la BHA toca directamente.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"/>
          <p:cNvSpPr txBox="1"/>
          <p:nvPr/>
        </p:nvSpPr>
        <p:spPr>
          <a:xfrm>
            <a:off x="298100" y="2812875"/>
            <a:ext cx="3539100" cy="24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Mejoras deseadas con mayor frecuencia:</a:t>
            </a:r>
            <a:endParaRPr b="1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Indicadores en tiempo real de la llegada de los autobuses. 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Mejor iluminación de las calles.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Más arte público.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es-ES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Quiero ver algo más de la historia de mi barrio a lo largo de Blue Hill a través del arte“.</a:t>
            </a:r>
            <a:endParaRPr i="1" dirty="0">
              <a:solidFill>
                <a:srgbClr val="FF454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9" name="Google Shape;489;p55"/>
          <p:cNvSpPr txBox="1"/>
          <p:nvPr/>
        </p:nvSpPr>
        <p:spPr>
          <a:xfrm>
            <a:off x="4193750" y="1316675"/>
            <a:ext cx="4686900" cy="3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Los mayores retos para viajar por la Blue Hill Avenue: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Autobuses abarrotados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Horario inconveniente de autobuses los fines de semana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Servicio de autobús poco fiable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Los malos modales en el autobús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Tránsito/congestión vehicular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91F2F"/>
              </a:buClr>
              <a:buSzPts val="1400"/>
              <a:buFont typeface="Lora"/>
              <a:buAutoNum type="arabicPeriod"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Las malas condiciones de la carretera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Un gran deseo de que haya una infraestructura para bicicletas, carriles de autobús y que todas las paradas de autobús a lo largo de la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BHA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 tengan cobertizo.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Ningún tipo de ley o reglamento vale la pena si no se hace cumplir.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“Nada podría mejorar más mis experiencias en la </a:t>
            </a:r>
            <a:r>
              <a:rPr lang="es-US" i="1" dirty="0" err="1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BHA</a:t>
            </a:r>
            <a:r>
              <a:rPr lang="es-US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 que una tarifa de autobús más barata”.</a:t>
            </a:r>
            <a:endParaRPr lang="es-US" i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0" name="Google Shape;490;p5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68319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454A"/>
                </a:solidFill>
              </a:rPr>
              <a:t>LIVABLESTREETS ALLIANCE</a:t>
            </a:r>
            <a:r>
              <a:rPr lang="en" dirty="0"/>
              <a:t> RESULTADOS DE LA PARTICIPACIÓN</a:t>
            </a:r>
            <a:endParaRPr dirty="0"/>
          </a:p>
        </p:txBody>
      </p:sp>
      <p:pic>
        <p:nvPicPr>
          <p:cNvPr id="491" name="Google Shape;49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45" y="1053950"/>
            <a:ext cx="999300" cy="9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5"/>
          <p:cNvSpPr txBox="1"/>
          <p:nvPr/>
        </p:nvSpPr>
        <p:spPr>
          <a:xfrm>
            <a:off x="1375280" y="950425"/>
            <a:ext cx="12960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7</a:t>
            </a:r>
            <a:endParaRPr sz="3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Eventos de participación</a:t>
            </a:r>
            <a:endParaRPr b="1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3" name="Google Shape;493;p55"/>
          <p:cNvSpPr txBox="1"/>
          <p:nvPr/>
        </p:nvSpPr>
        <p:spPr>
          <a:xfrm>
            <a:off x="2552300" y="950425"/>
            <a:ext cx="14019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200</a:t>
            </a:r>
            <a:endParaRPr sz="36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Voces de la comunidad</a:t>
            </a:r>
            <a:endParaRPr b="1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494" name="Google Shape;494;p55"/>
          <p:cNvCxnSpPr/>
          <p:nvPr/>
        </p:nvCxnSpPr>
        <p:spPr>
          <a:xfrm>
            <a:off x="4035886" y="938900"/>
            <a:ext cx="0" cy="38679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55"/>
          <p:cNvCxnSpPr/>
          <p:nvPr/>
        </p:nvCxnSpPr>
        <p:spPr>
          <a:xfrm>
            <a:off x="377600" y="2245189"/>
            <a:ext cx="34596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6" name="Google Shape;496;p55"/>
          <p:cNvSpPr txBox="1"/>
          <p:nvPr/>
        </p:nvSpPr>
        <p:spPr>
          <a:xfrm>
            <a:off x="-153087" y="2435175"/>
            <a:ext cx="2020500" cy="377700"/>
          </a:xfrm>
          <a:prstGeom prst="rect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DOMINIO PÚBLICO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55"/>
          <p:cNvSpPr txBox="1"/>
          <p:nvPr/>
        </p:nvSpPr>
        <p:spPr>
          <a:xfrm>
            <a:off x="6909025" y="852650"/>
            <a:ext cx="2336100" cy="377700"/>
          </a:xfrm>
          <a:prstGeom prst="rect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TRANSPORTACIÓN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5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71100" y="-444275"/>
            <a:ext cx="9300050" cy="62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6"/>
          <p:cNvSpPr/>
          <p:nvPr/>
        </p:nvSpPr>
        <p:spPr>
          <a:xfrm>
            <a:off x="-233025" y="3771125"/>
            <a:ext cx="6012300" cy="9978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56"/>
          <p:cNvSpPr txBox="1">
            <a:spLocks noGrp="1"/>
          </p:cNvSpPr>
          <p:nvPr>
            <p:ph type="title"/>
          </p:nvPr>
        </p:nvSpPr>
        <p:spPr>
          <a:xfrm>
            <a:off x="159300" y="3236700"/>
            <a:ext cx="84111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MEDIDAS TEMPRANAS</a:t>
            </a:r>
            <a:endParaRPr sz="3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56"/>
          <p:cNvSpPr txBox="1">
            <a:spLocks noGrp="1"/>
          </p:cNvSpPr>
          <p:nvPr>
            <p:ph type="title" idx="2"/>
          </p:nvPr>
        </p:nvSpPr>
        <p:spPr>
          <a:xfrm>
            <a:off x="-1" y="4208875"/>
            <a:ext cx="57792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Agencias municipales que transforman la opinión de la comunidad en acción</a:t>
            </a:r>
            <a:endParaRPr sz="1400" b="0" i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7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68319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RELATIVOS A: LA SEGURIDAD</a:t>
            </a:r>
            <a:endParaRPr dirty="0"/>
          </a:p>
        </p:txBody>
      </p:sp>
      <p:sp>
        <p:nvSpPr>
          <p:cNvPr id="511" name="Google Shape;511;p57"/>
          <p:cNvSpPr txBox="1"/>
          <p:nvPr/>
        </p:nvSpPr>
        <p:spPr>
          <a:xfrm>
            <a:off x="3180204" y="578852"/>
            <a:ext cx="5924100" cy="4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Instalación de la señal de aviso de velocidad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al sur de Blue Hill Ave. en Walk Hill.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Mejorar la intersección de la BHA y el American Legion Hwy.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con equipo de señales nuevo, cambios de sincronización y rampas accesibles.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Mejoras a las rampas y aceras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en las intersecciones de Baird, Balsam y Harvard.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Reajuste del tiempo del cruce de peatones en las intersecciones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contemplando especificamente a Seaver, Talbot, Morton y Columbia.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Campaña de señales de seguridad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 lo largo de la ruta y las comunidades colindantes.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Mejoras a los cruces peatonales y paradas de autobús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 lo largo de la ruta y las comunidades colindantes.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Montserrat"/>
              <a:cs typeface="Montserrat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Cambios a la reglamentación del bordillo (de la acera)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abordar las preocupaciones de seguridad para toda forma de infracción al estacionamiento.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2" name="Google Shape;512;p57"/>
          <p:cNvSpPr/>
          <p:nvPr/>
        </p:nvSpPr>
        <p:spPr>
          <a:xfrm>
            <a:off x="2968617" y="7973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7"/>
          <p:cNvSpPr/>
          <p:nvPr/>
        </p:nvSpPr>
        <p:spPr>
          <a:xfrm>
            <a:off x="2968617" y="14267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57"/>
          <p:cNvSpPr/>
          <p:nvPr/>
        </p:nvSpPr>
        <p:spPr>
          <a:xfrm>
            <a:off x="2968617" y="2054586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5" name="Google Shape;515;p57"/>
          <p:cNvCxnSpPr/>
          <p:nvPr/>
        </p:nvCxnSpPr>
        <p:spPr>
          <a:xfrm>
            <a:off x="311825" y="3180362"/>
            <a:ext cx="83040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57"/>
          <p:cNvSpPr txBox="1"/>
          <p:nvPr/>
        </p:nvSpPr>
        <p:spPr>
          <a:xfrm>
            <a:off x="7597425" y="2160480"/>
            <a:ext cx="177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7" name="Google Shape;517;p57"/>
          <p:cNvSpPr txBox="1"/>
          <p:nvPr/>
        </p:nvSpPr>
        <p:spPr>
          <a:xfrm>
            <a:off x="181668" y="3180350"/>
            <a:ext cx="2619494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Próximamente</a:t>
            </a:r>
            <a:endParaRPr sz="30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8" name="Google Shape;518;p57"/>
          <p:cNvSpPr/>
          <p:nvPr/>
        </p:nvSpPr>
        <p:spPr>
          <a:xfrm>
            <a:off x="2968617" y="2666102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7"/>
          <p:cNvSpPr/>
          <p:nvPr/>
        </p:nvSpPr>
        <p:spPr>
          <a:xfrm>
            <a:off x="2968630" y="331734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p57"/>
          <p:cNvPicPr preferRelativeResize="0"/>
          <p:nvPr/>
        </p:nvPicPr>
        <p:blipFill rotWithShape="1">
          <a:blip r:embed="rId3">
            <a:alphaModFix/>
          </a:blip>
          <a:srcRect l="8511" t="35917" r="4637"/>
          <a:stretch/>
        </p:blipFill>
        <p:spPr>
          <a:xfrm>
            <a:off x="470463" y="3905400"/>
            <a:ext cx="2119125" cy="1079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p57"/>
          <p:cNvCxnSpPr>
            <a:stCxn id="519" idx="3"/>
          </p:cNvCxnSpPr>
          <p:nvPr/>
        </p:nvCxnSpPr>
        <p:spPr>
          <a:xfrm flipH="1">
            <a:off x="2685662" y="3484551"/>
            <a:ext cx="311700" cy="454800"/>
          </a:xfrm>
          <a:prstGeom prst="straightConnector1">
            <a:avLst/>
          </a:prstGeom>
          <a:noFill/>
          <a:ln w="9525" cap="flat" cmpd="sng">
            <a:solidFill>
              <a:srgbClr val="FF454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2" name="Google Shape;522;p57"/>
          <p:cNvSpPr txBox="1"/>
          <p:nvPr/>
        </p:nvSpPr>
        <p:spPr>
          <a:xfrm>
            <a:off x="311825" y="2383325"/>
            <a:ext cx="22970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Completados</a:t>
            </a:r>
            <a:endParaRPr sz="30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3" name="Google Shape;523;p57"/>
          <p:cNvSpPr/>
          <p:nvPr/>
        </p:nvSpPr>
        <p:spPr>
          <a:xfrm>
            <a:off x="2968630" y="390539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57"/>
          <p:cNvSpPr/>
          <p:nvPr/>
        </p:nvSpPr>
        <p:spPr>
          <a:xfrm>
            <a:off x="2968630" y="453481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57"/>
          <p:cNvSpPr/>
          <p:nvPr/>
        </p:nvSpPr>
        <p:spPr>
          <a:xfrm>
            <a:off x="644125" y="728650"/>
            <a:ext cx="1771800" cy="1506900"/>
          </a:xfrm>
          <a:prstGeom prst="ellipse">
            <a:avLst/>
          </a:prstGeom>
          <a:solidFill>
            <a:srgbClr val="FB4D42"/>
          </a:solidFill>
          <a:ln w="9525" cap="flat" cmpd="sng">
            <a:solidFill>
              <a:srgbClr val="FF4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43%</a:t>
            </a:r>
            <a:r>
              <a:rPr lang="en" sz="1150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de los encuestados informaron haber tenido o conocer a alguien que tuvo un choque en la BHA</a:t>
            </a:r>
            <a:endParaRPr sz="1150" i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68319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RELATIVOS Al: DOMINIO PÚBLICO</a:t>
            </a:r>
            <a:endParaRPr dirty="0"/>
          </a:p>
        </p:txBody>
      </p:sp>
      <p:sp>
        <p:nvSpPr>
          <p:cNvPr id="531" name="Google Shape;531;p58"/>
          <p:cNvSpPr txBox="1"/>
          <p:nvPr/>
        </p:nvSpPr>
        <p:spPr>
          <a:xfrm>
            <a:off x="3205025" y="664775"/>
            <a:ext cx="5737200" cy="4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Bancos nuevos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instalados en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Mattapan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 Square y a lo largo de la ruta.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1" dirty="0">
                <a:solidFill>
                  <a:srgbClr val="091F2F"/>
                </a:solidFill>
                <a:latin typeface="Montserrat"/>
                <a:ea typeface="Lora"/>
                <a:cs typeface="Lora"/>
                <a:sym typeface="Montserrat"/>
              </a:rPr>
              <a:t>Siembra de árboles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entre Grove Hall y Franklin Park.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Reponer los estandartes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 lo largo de las isletas en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Mattapan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 Square.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Murales en las aceras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frente de las bibliotecas de Grove Hall y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Mattapan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Reponer botes de basura existentes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 lo largo de la ruta con botes que tengan tapa y recipientes para reciclaje.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Expandir programa de cajas pintadas de la ciudad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 lo largo de la ruta.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Usar murales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como guía para dirigir a los conductores a los estacionamientos públicos.</a:t>
            </a:r>
          </a:p>
        </p:txBody>
      </p:sp>
      <p:sp>
        <p:nvSpPr>
          <p:cNvPr id="532" name="Google Shape;532;p58"/>
          <p:cNvSpPr/>
          <p:nvPr/>
        </p:nvSpPr>
        <p:spPr>
          <a:xfrm>
            <a:off x="2961242" y="7830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58"/>
          <p:cNvSpPr/>
          <p:nvPr/>
        </p:nvSpPr>
        <p:spPr>
          <a:xfrm>
            <a:off x="2961242" y="14124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8"/>
          <p:cNvSpPr/>
          <p:nvPr/>
        </p:nvSpPr>
        <p:spPr>
          <a:xfrm>
            <a:off x="2961242" y="2040286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58"/>
          <p:cNvSpPr/>
          <p:nvPr/>
        </p:nvSpPr>
        <p:spPr>
          <a:xfrm>
            <a:off x="2961242" y="2651802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6" name="Google Shape;536;p58"/>
          <p:cNvCxnSpPr/>
          <p:nvPr/>
        </p:nvCxnSpPr>
        <p:spPr>
          <a:xfrm>
            <a:off x="409575" y="1285850"/>
            <a:ext cx="83040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7" name="Google Shape;537;p58"/>
          <p:cNvSpPr/>
          <p:nvPr/>
        </p:nvSpPr>
        <p:spPr>
          <a:xfrm>
            <a:off x="2961242" y="32974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8"/>
          <p:cNvSpPr/>
          <p:nvPr/>
        </p:nvSpPr>
        <p:spPr>
          <a:xfrm>
            <a:off x="2961242" y="3925261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8"/>
          <p:cNvSpPr/>
          <p:nvPr/>
        </p:nvSpPr>
        <p:spPr>
          <a:xfrm>
            <a:off x="2961242" y="4536777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58"/>
          <p:cNvSpPr txBox="1"/>
          <p:nvPr/>
        </p:nvSpPr>
        <p:spPr>
          <a:xfrm>
            <a:off x="857675" y="595825"/>
            <a:ext cx="177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1" name="Google Shape;541;p58"/>
          <p:cNvSpPr txBox="1"/>
          <p:nvPr/>
        </p:nvSpPr>
        <p:spPr>
          <a:xfrm>
            <a:off x="857675" y="1243525"/>
            <a:ext cx="1771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42" name="Google Shape;542;p58"/>
          <p:cNvPicPr preferRelativeResize="0"/>
          <p:nvPr/>
        </p:nvPicPr>
        <p:blipFill rotWithShape="1">
          <a:blip r:embed="rId3">
            <a:alphaModFix/>
          </a:blip>
          <a:srcRect l="6015" b="2133"/>
          <a:stretch/>
        </p:blipFill>
        <p:spPr>
          <a:xfrm>
            <a:off x="452723" y="2746525"/>
            <a:ext cx="2021575" cy="210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58"/>
          <p:cNvCxnSpPr>
            <a:stCxn id="538" idx="2"/>
          </p:cNvCxnSpPr>
          <p:nvPr/>
        </p:nvCxnSpPr>
        <p:spPr>
          <a:xfrm rot="10800000">
            <a:off x="2545142" y="4023211"/>
            <a:ext cx="416100" cy="0"/>
          </a:xfrm>
          <a:prstGeom prst="straightConnector1">
            <a:avLst/>
          </a:prstGeom>
          <a:noFill/>
          <a:ln w="9525" cap="flat" cmpd="sng">
            <a:solidFill>
              <a:srgbClr val="FF454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4" name="Google Shape;544;p58"/>
          <p:cNvSpPr txBox="1"/>
          <p:nvPr/>
        </p:nvSpPr>
        <p:spPr>
          <a:xfrm>
            <a:off x="435108" y="1330963"/>
            <a:ext cx="2553755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Próximamente</a:t>
            </a:r>
            <a:endParaRPr sz="30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5" name="Google Shape;545;p58"/>
          <p:cNvSpPr txBox="1"/>
          <p:nvPr/>
        </p:nvSpPr>
        <p:spPr>
          <a:xfrm>
            <a:off x="452725" y="672063"/>
            <a:ext cx="26871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Completados</a:t>
            </a:r>
            <a:endParaRPr sz="30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6" name="Google Shape;546;p58"/>
          <p:cNvSpPr/>
          <p:nvPr/>
        </p:nvSpPr>
        <p:spPr>
          <a:xfrm>
            <a:off x="7234325" y="1498000"/>
            <a:ext cx="1707900" cy="664200"/>
          </a:xfrm>
          <a:prstGeom prst="wedgeRectCallout">
            <a:avLst>
              <a:gd name="adj1" fmla="val -93476"/>
              <a:gd name="adj2" fmla="val -21582"/>
            </a:avLst>
          </a:prstGeom>
          <a:solidFill>
            <a:srgbClr val="FB4D42"/>
          </a:solidFill>
          <a:ln w="9525" cap="flat" cmpd="sng">
            <a:solidFill>
              <a:srgbClr val="FF4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 de cada 4</a:t>
            </a:r>
            <a:r>
              <a:rPr lang="en" sz="1200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encuestados quieren más verdor en la BHA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9"/>
          <p:cNvSpPr txBox="1">
            <a:spLocks noGrp="1"/>
          </p:cNvSpPr>
          <p:nvPr>
            <p:ph type="title"/>
          </p:nvPr>
        </p:nvSpPr>
        <p:spPr>
          <a:xfrm>
            <a:off x="304451" y="190609"/>
            <a:ext cx="68319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RELATIVOS A: LA MOBILIDAD</a:t>
            </a:r>
            <a:endParaRPr dirty="0"/>
          </a:p>
        </p:txBody>
      </p:sp>
      <p:sp>
        <p:nvSpPr>
          <p:cNvPr id="552" name="Google Shape;552;p59"/>
          <p:cNvSpPr txBox="1"/>
          <p:nvPr/>
        </p:nvSpPr>
        <p:spPr>
          <a:xfrm>
            <a:off x="3205025" y="664775"/>
            <a:ext cx="5737200" cy="4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Instalación de la señal de aviso de velocidad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al sur de Blue Hill Ave. </a:t>
            </a:r>
            <a:r>
              <a:rPr lang="en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en</a:t>
            </a:r>
            <a:r>
              <a:rPr lang="en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 Walk Hill.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Repavimentar la carretera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toda Blue Hill Ave: de Dudley Street hasta el límite con Milton.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Activar prioridad de la señal de tránsito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en cada intersección principal viable a lo largo de Blue Hill Ave.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Recuadro para bicicletas  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en la intersección de la Warren Street y Blue Hill Ave.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Cambios a la reglamentación del bordillo (acera)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para dar un mejor servicio al uso actual de los bordillos y reducir al mínimo el estacionamiento en doble fila.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3" name="Google Shape;553;p59"/>
          <p:cNvSpPr/>
          <p:nvPr/>
        </p:nvSpPr>
        <p:spPr>
          <a:xfrm>
            <a:off x="2961242" y="7830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9"/>
          <p:cNvSpPr/>
          <p:nvPr/>
        </p:nvSpPr>
        <p:spPr>
          <a:xfrm>
            <a:off x="2961242" y="14124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9"/>
          <p:cNvSpPr/>
          <p:nvPr/>
        </p:nvSpPr>
        <p:spPr>
          <a:xfrm>
            <a:off x="2961242" y="2040286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6" name="Google Shape;556;p59"/>
          <p:cNvCxnSpPr/>
          <p:nvPr/>
        </p:nvCxnSpPr>
        <p:spPr>
          <a:xfrm>
            <a:off x="409575" y="1901546"/>
            <a:ext cx="83040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7" name="Google Shape;557;p59"/>
          <p:cNvSpPr txBox="1"/>
          <p:nvPr/>
        </p:nvSpPr>
        <p:spPr>
          <a:xfrm>
            <a:off x="857675" y="1859221"/>
            <a:ext cx="1771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8" name="Google Shape;558;p59"/>
          <p:cNvSpPr/>
          <p:nvPr/>
        </p:nvSpPr>
        <p:spPr>
          <a:xfrm>
            <a:off x="2961242" y="2651802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9"/>
          <p:cNvSpPr/>
          <p:nvPr/>
        </p:nvSpPr>
        <p:spPr>
          <a:xfrm>
            <a:off x="2961242" y="3297477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0" name="Google Shape;560;p59"/>
          <p:cNvPicPr preferRelativeResize="0"/>
          <p:nvPr/>
        </p:nvPicPr>
        <p:blipFill rotWithShape="1">
          <a:blip r:embed="rId3">
            <a:alphaModFix/>
          </a:blip>
          <a:srcRect l="7100" t="23893" r="7865" b="6647"/>
          <a:stretch/>
        </p:blipFill>
        <p:spPr>
          <a:xfrm>
            <a:off x="170175" y="2668041"/>
            <a:ext cx="2169750" cy="1978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1" name="Google Shape;561;p59"/>
          <p:cNvCxnSpPr/>
          <p:nvPr/>
        </p:nvCxnSpPr>
        <p:spPr>
          <a:xfrm flipH="1">
            <a:off x="2485975" y="3046625"/>
            <a:ext cx="573000" cy="9000"/>
          </a:xfrm>
          <a:prstGeom prst="straightConnector1">
            <a:avLst/>
          </a:prstGeom>
          <a:noFill/>
          <a:ln w="9525" cap="flat" cmpd="sng">
            <a:solidFill>
              <a:srgbClr val="FF454A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2" name="Google Shape;562;p59"/>
          <p:cNvCxnSpPr/>
          <p:nvPr/>
        </p:nvCxnSpPr>
        <p:spPr>
          <a:xfrm flipH="1">
            <a:off x="3059042" y="2668052"/>
            <a:ext cx="1200" cy="378600"/>
          </a:xfrm>
          <a:prstGeom prst="straightConnector1">
            <a:avLst/>
          </a:prstGeom>
          <a:noFill/>
          <a:ln w="9525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3" name="Google Shape;563;p59"/>
          <p:cNvSpPr txBox="1"/>
          <p:nvPr/>
        </p:nvSpPr>
        <p:spPr>
          <a:xfrm>
            <a:off x="304451" y="1952700"/>
            <a:ext cx="2596196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Próximamente</a:t>
            </a:r>
            <a:endParaRPr sz="30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4" name="Google Shape;564;p59"/>
          <p:cNvSpPr txBox="1"/>
          <p:nvPr/>
        </p:nvSpPr>
        <p:spPr>
          <a:xfrm>
            <a:off x="370450" y="1166213"/>
            <a:ext cx="26871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Completados</a:t>
            </a:r>
            <a:endParaRPr sz="3000" b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5" name="Google Shape;565;p59"/>
          <p:cNvSpPr/>
          <p:nvPr/>
        </p:nvSpPr>
        <p:spPr>
          <a:xfrm>
            <a:off x="6491634" y="3896250"/>
            <a:ext cx="2450716" cy="1013557"/>
          </a:xfrm>
          <a:prstGeom prst="wedgeEllipseCallout">
            <a:avLst>
              <a:gd name="adj1" fmla="val -51911"/>
              <a:gd name="adj2" fmla="val -64129"/>
            </a:avLst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Los encuestados mencionaron el estacionamiento en doble fila como causa principal de caos &amp; congestión.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60"/>
          <p:cNvPicPr preferRelativeResize="0"/>
          <p:nvPr/>
        </p:nvPicPr>
        <p:blipFill rotWithShape="1">
          <a:blip r:embed="rId3">
            <a:alphaModFix/>
          </a:blip>
          <a:srcRect l="7139" t="4961" r="714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0"/>
          <p:cNvSpPr/>
          <p:nvPr/>
        </p:nvSpPr>
        <p:spPr>
          <a:xfrm>
            <a:off x="-233025" y="3771125"/>
            <a:ext cx="6012300" cy="9978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60"/>
          <p:cNvSpPr txBox="1">
            <a:spLocks noGrp="1"/>
          </p:cNvSpPr>
          <p:nvPr>
            <p:ph type="title"/>
          </p:nvPr>
        </p:nvSpPr>
        <p:spPr>
          <a:xfrm>
            <a:off x="410925" y="3362975"/>
            <a:ext cx="84111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VISIÓN A LARGO PLAZO</a:t>
            </a:r>
            <a:endParaRPr sz="3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Consideraciones de diseño por  cada medio de transporte</a:t>
            </a:r>
            <a:endParaRPr i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1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RESUMEN</a:t>
            </a:r>
            <a:endParaRPr dirty="0"/>
          </a:p>
        </p:txBody>
      </p:sp>
      <p:cxnSp>
        <p:nvCxnSpPr>
          <p:cNvPr id="578" name="Google Shape;578;p61"/>
          <p:cNvCxnSpPr/>
          <p:nvPr/>
        </p:nvCxnSpPr>
        <p:spPr>
          <a:xfrm>
            <a:off x="6160750" y="19984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9" name="Google Shape;57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450" y="751700"/>
            <a:ext cx="5680218" cy="42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61"/>
          <p:cNvSpPr/>
          <p:nvPr/>
        </p:nvSpPr>
        <p:spPr>
          <a:xfrm>
            <a:off x="6372092" y="100452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61"/>
          <p:cNvSpPr/>
          <p:nvPr/>
        </p:nvSpPr>
        <p:spPr>
          <a:xfrm>
            <a:off x="6372092" y="20492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61"/>
          <p:cNvSpPr/>
          <p:nvPr/>
        </p:nvSpPr>
        <p:spPr>
          <a:xfrm>
            <a:off x="6372092" y="2872972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1"/>
          <p:cNvSpPr/>
          <p:nvPr/>
        </p:nvSpPr>
        <p:spPr>
          <a:xfrm>
            <a:off x="6368816" y="3696649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61"/>
          <p:cNvSpPr txBox="1"/>
          <p:nvPr/>
        </p:nvSpPr>
        <p:spPr>
          <a:xfrm>
            <a:off x="6623475" y="868525"/>
            <a:ext cx="2520600" cy="4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Priorizar el transporte público y activo donde más se necesite.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sz="16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Ofrecer conexiones seguras e inclusivas.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sz="16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Modernizar una ruta desatendida.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sz="16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Compromiso de diseñar para modalidades múltiples en base a preocupaciones de la comunidad.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2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VISIÓN: AUTOBÚS</a:t>
            </a:r>
            <a:endParaRPr dirty="0"/>
          </a:p>
        </p:txBody>
      </p:sp>
      <p:cxnSp>
        <p:nvCxnSpPr>
          <p:cNvPr id="590" name="Google Shape;590;p62"/>
          <p:cNvCxnSpPr/>
          <p:nvPr/>
        </p:nvCxnSpPr>
        <p:spPr>
          <a:xfrm>
            <a:off x="350100" y="2991175"/>
            <a:ext cx="8443800" cy="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1" name="Google Shape;59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71" y="3135575"/>
            <a:ext cx="7998275" cy="17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2"/>
          <p:cNvPicPr preferRelativeResize="0"/>
          <p:nvPr/>
        </p:nvPicPr>
        <p:blipFill rotWithShape="1">
          <a:blip r:embed="rId4">
            <a:alphaModFix/>
          </a:blip>
          <a:srcRect t="32872"/>
          <a:stretch/>
        </p:blipFill>
        <p:spPr>
          <a:xfrm>
            <a:off x="0" y="1093837"/>
            <a:ext cx="6168727" cy="139933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62"/>
          <p:cNvSpPr txBox="1"/>
          <p:nvPr/>
        </p:nvSpPr>
        <p:spPr>
          <a:xfrm>
            <a:off x="6017250" y="766250"/>
            <a:ext cx="3188100" cy="17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Servicio fiable y eficiente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latin typeface="Lora"/>
                <a:ea typeface="Lora"/>
                <a:cs typeface="Lora"/>
                <a:sym typeface="Lora"/>
              </a:rPr>
              <a:t>Cobro de tarifas al bajar</a:t>
            </a:r>
            <a:endParaRPr sz="1300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latin typeface="Lora"/>
                <a:ea typeface="Lora"/>
                <a:cs typeface="Lora"/>
                <a:sym typeface="Lora"/>
              </a:rPr>
              <a:t>Protección de cobertizos</a:t>
            </a:r>
            <a:endParaRPr sz="1300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Indicadores de llegada en tiempo real</a:t>
            </a:r>
            <a:endParaRPr sz="1300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Prioridad a la señal para el autobús</a:t>
            </a:r>
            <a:endParaRPr sz="1300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Ahorro máximo de tiempo al viajar en autobús por  recorrido del centro</a:t>
            </a:r>
            <a:endParaRPr sz="1300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4" name="Google Shape;594;p62"/>
          <p:cNvSpPr/>
          <p:nvPr/>
        </p:nvSpPr>
        <p:spPr>
          <a:xfrm>
            <a:off x="6278267" y="891982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62"/>
          <p:cNvSpPr/>
          <p:nvPr/>
        </p:nvSpPr>
        <p:spPr>
          <a:xfrm>
            <a:off x="6313975" y="1554275"/>
            <a:ext cx="124800" cy="1065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62"/>
          <p:cNvSpPr/>
          <p:nvPr/>
        </p:nvSpPr>
        <p:spPr>
          <a:xfrm>
            <a:off x="6313975" y="1789200"/>
            <a:ext cx="124800" cy="1065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62"/>
          <p:cNvSpPr/>
          <p:nvPr/>
        </p:nvSpPr>
        <p:spPr>
          <a:xfrm>
            <a:off x="6313975" y="2036475"/>
            <a:ext cx="124800" cy="1065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62"/>
          <p:cNvSpPr/>
          <p:nvPr/>
        </p:nvSpPr>
        <p:spPr>
          <a:xfrm>
            <a:off x="6313975" y="2255538"/>
            <a:ext cx="124800" cy="1065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62"/>
          <p:cNvSpPr/>
          <p:nvPr/>
        </p:nvSpPr>
        <p:spPr>
          <a:xfrm>
            <a:off x="6313975" y="1319337"/>
            <a:ext cx="124800" cy="1065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320C4-EAEA-4A95-8412-7F77723C0901}"/>
              </a:ext>
            </a:extLst>
          </p:cNvPr>
          <p:cNvSpPr txBox="1"/>
          <p:nvPr/>
        </p:nvSpPr>
        <p:spPr>
          <a:xfrm>
            <a:off x="1582081" y="3794607"/>
            <a:ext cx="1560791" cy="76944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Tiempo de viaje en autobús entre </a:t>
            </a:r>
            <a:r>
              <a:rPr lang="es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Mattapan</a:t>
            </a:r>
            <a:r>
              <a:rPr lang="es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  <a:r>
              <a:rPr lang="es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Nubian</a:t>
            </a:r>
            <a:r>
              <a:rPr lang="es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Square en horas pico.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656CF-759A-4C47-9225-B91E575022BB}"/>
              </a:ext>
            </a:extLst>
          </p:cNvPr>
          <p:cNvSpPr txBox="1"/>
          <p:nvPr/>
        </p:nvSpPr>
        <p:spPr>
          <a:xfrm>
            <a:off x="4065898" y="3816715"/>
            <a:ext cx="1408392" cy="120032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espacios para estacionar entre la </a:t>
            </a:r>
            <a:r>
              <a:rPr lang="es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Babson</a:t>
            </a:r>
            <a:r>
              <a:rPr lang="es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sur y Warren al norte.</a:t>
            </a:r>
          </a:p>
          <a:p>
            <a:endParaRPr lang="es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099DB-C0C8-4DF5-BC5C-C6D233D36E06}"/>
              </a:ext>
            </a:extLst>
          </p:cNvPr>
          <p:cNvSpPr txBox="1"/>
          <p:nvPr/>
        </p:nvSpPr>
        <p:spPr>
          <a:xfrm>
            <a:off x="6438776" y="3748179"/>
            <a:ext cx="2194490" cy="1107996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Debido a la ubicación de los carriles de autobús lejos del carril de estacionamiento, el concepto se ve menos afectado por filas dobles y básicamente es de cumplimiento propio.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4A322-34CC-490E-941A-13E33FF6EB14}"/>
              </a:ext>
            </a:extLst>
          </p:cNvPr>
          <p:cNvSpPr txBox="1"/>
          <p:nvPr/>
        </p:nvSpPr>
        <p:spPr>
          <a:xfrm>
            <a:off x="1864840" y="3502480"/>
            <a:ext cx="801480" cy="161583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050" b="1" dirty="0">
                <a:solidFill>
                  <a:srgbClr val="E019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minutos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64C4B-CD11-4515-9696-A41223644700}"/>
              </a:ext>
            </a:extLst>
          </p:cNvPr>
          <p:cNvSpPr txBox="1"/>
          <p:nvPr/>
        </p:nvSpPr>
        <p:spPr>
          <a:xfrm>
            <a:off x="4275989" y="3510733"/>
            <a:ext cx="801480" cy="161583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050" b="1" dirty="0">
                <a:solidFill>
                  <a:srgbClr val="E019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espacios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76468-26AB-4EBE-A098-A19697237E64}"/>
              </a:ext>
            </a:extLst>
          </p:cNvPr>
          <p:cNvSpPr txBox="1"/>
          <p:nvPr/>
        </p:nvSpPr>
        <p:spPr>
          <a:xfrm>
            <a:off x="6687138" y="3153911"/>
            <a:ext cx="1380684" cy="52322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US" b="1" dirty="0">
                <a:solidFill>
                  <a:srgbClr val="E0190A"/>
                </a:solidFill>
              </a:rPr>
              <a:t>Cumplimiento</a:t>
            </a:r>
            <a:r>
              <a:rPr lang="es-US" dirty="0">
                <a:solidFill>
                  <a:srgbClr val="E0190A"/>
                </a:solidFill>
              </a:rPr>
              <a:t> propio</a:t>
            </a:r>
            <a:endParaRPr lang="en-US" dirty="0">
              <a:solidFill>
                <a:srgbClr val="E0190A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3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VISIÓN: BICICLETAS</a:t>
            </a:r>
            <a:endParaRPr dirty="0"/>
          </a:p>
        </p:txBody>
      </p:sp>
      <p:sp>
        <p:nvSpPr>
          <p:cNvPr id="605" name="Google Shape;605;p63"/>
          <p:cNvSpPr/>
          <p:nvPr/>
        </p:nvSpPr>
        <p:spPr>
          <a:xfrm>
            <a:off x="4782692" y="12804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63"/>
          <p:cNvSpPr/>
          <p:nvPr/>
        </p:nvSpPr>
        <p:spPr>
          <a:xfrm>
            <a:off x="4804674" y="1926433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3"/>
          <p:cNvSpPr/>
          <p:nvPr/>
        </p:nvSpPr>
        <p:spPr>
          <a:xfrm>
            <a:off x="4782692" y="2499951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3"/>
          <p:cNvSpPr/>
          <p:nvPr/>
        </p:nvSpPr>
        <p:spPr>
          <a:xfrm>
            <a:off x="4786462" y="3452941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9" name="Google Shape;609;p63"/>
          <p:cNvCxnSpPr/>
          <p:nvPr/>
        </p:nvCxnSpPr>
        <p:spPr>
          <a:xfrm>
            <a:off x="4405900" y="19503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0" name="Google Shape;6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75" y="1008584"/>
            <a:ext cx="4117500" cy="372666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3"/>
          <p:cNvSpPr txBox="1"/>
          <p:nvPr/>
        </p:nvSpPr>
        <p:spPr>
          <a:xfrm>
            <a:off x="5026500" y="1149770"/>
            <a:ext cx="4117500" cy="3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Conexión de bicicleta constante y protegida</a:t>
            </a:r>
            <a:endParaRPr lang="en-US" sz="1600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sz="1600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Prioridad a las señales de bicicleta</a:t>
            </a: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Separado del estacionamiento y tránsito de automóviles</a:t>
            </a:r>
            <a:endParaRPr sz="1600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Fácilmente legible con señalización clara y marcas verdes para los carriles</a:t>
            </a:r>
            <a:endParaRPr sz="1600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7" descr="Branded virtual background in Zoom – Excell Design &amp; Marketing"/>
          <p:cNvPicPr preferRelativeResize="0"/>
          <p:nvPr/>
        </p:nvPicPr>
        <p:blipFill rotWithShape="1">
          <a:blip r:embed="rId3">
            <a:alphaModFix amt="29000"/>
          </a:blip>
          <a:srcRect b="27049"/>
          <a:stretch/>
        </p:blipFill>
        <p:spPr>
          <a:xfrm>
            <a:off x="2376463" y="1028550"/>
            <a:ext cx="4391025" cy="37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222712" y="178175"/>
            <a:ext cx="777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REGLAS DE ETIQUETA PARA ZOOM</a:t>
            </a:r>
            <a:endParaRPr dirty="0"/>
          </a:p>
        </p:txBody>
      </p:sp>
      <p:sp>
        <p:nvSpPr>
          <p:cNvPr id="259" name="Google Shape;259;p37"/>
          <p:cNvSpPr txBox="1">
            <a:spLocks noGrp="1"/>
          </p:cNvSpPr>
          <p:nvPr>
            <p:ph type="body" idx="1"/>
          </p:nvPr>
        </p:nvSpPr>
        <p:spPr>
          <a:xfrm>
            <a:off x="580500" y="1028550"/>
            <a:ext cx="7983000" cy="3708600"/>
          </a:xfrm>
          <a:prstGeom prst="rect">
            <a:avLst/>
          </a:prstGeom>
          <a:solidFill>
            <a:srgbClr val="00447B">
              <a:alpha val="781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Vamos a grabar la reunión y publicarla en el sitio web de </a:t>
            </a:r>
            <a:r>
              <a:rPr lang="es-US" sz="1400" b="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BTD</a:t>
            </a: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para que los que no estén presentes puedan escucharla más tarde. </a:t>
            </a:r>
            <a:r>
              <a:rPr lang="es-US" sz="14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(Nota – grabación, no; vamos a tomar apuntes)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Todo el mundo excepto la persona que  esté hablando estará en silencio durante la reunión.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</a:pPr>
            <a:r>
              <a:rPr lang="es-US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Si quiere hablar, por favor escriba un mensaje en el Chat o use la función "levantar la mano". Luego se desactivará el silencio y le daremos la oportunidad de hablar.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Si tiene una pregunta pero no quiere hablar, no se preocupe, puede escribir la pregunta en el Chat y nosotros la leeremos en voz alta.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Para permitir que la gente que  esté en la reunión sólo por teléfono haga preguntas, se desactivará el silencio  para todos durante la última media hora más o menos.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Si después de la reunión tiene alguna pregunta, favor de escribir por email a </a:t>
            </a:r>
            <a:r>
              <a:rPr lang="es-US" sz="1400" b="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Vineet</a:t>
            </a: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Gupta a </a:t>
            </a:r>
            <a:r>
              <a:rPr lang="es-US" sz="1400" b="0" u="sng" dirty="0">
                <a:solidFill>
                  <a:srgbClr val="1155CC"/>
                </a:solid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vineet.gupta@boston.gov</a:t>
            </a: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También se pondrá la dirección del correo electrónico en el Chat para que puedan copiarla directamente.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</a:pP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Para preguntas técnicas,  se le puede mandar un mensaje a </a:t>
            </a:r>
            <a:r>
              <a:rPr lang="es-US" sz="1400" b="0" dirty="0" err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Vineet</a:t>
            </a:r>
            <a:r>
              <a:rPr lang="es-US" sz="1400" b="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Gupta o a Matt Moran directamente y ellos podrán ayudarles a resolver el problema.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64"/>
          <p:cNvPicPr preferRelativeResize="0"/>
          <p:nvPr/>
        </p:nvPicPr>
        <p:blipFill rotWithShape="1">
          <a:blip r:embed="rId3">
            <a:alphaModFix/>
          </a:blip>
          <a:srcRect t="15938" r="11079"/>
          <a:stretch/>
        </p:blipFill>
        <p:spPr>
          <a:xfrm>
            <a:off x="5224450" y="709588"/>
            <a:ext cx="3945076" cy="294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4"/>
          <p:cNvPicPr preferRelativeResize="0"/>
          <p:nvPr/>
        </p:nvPicPr>
        <p:blipFill rotWithShape="1">
          <a:blip r:embed="rId4">
            <a:alphaModFix/>
          </a:blip>
          <a:srcRect l="14595"/>
          <a:stretch/>
        </p:blipFill>
        <p:spPr>
          <a:xfrm>
            <a:off x="6117077" y="2987825"/>
            <a:ext cx="3052450" cy="21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4"/>
          <p:cNvPicPr preferRelativeResize="0"/>
          <p:nvPr/>
        </p:nvPicPr>
        <p:blipFill rotWithShape="1">
          <a:blip r:embed="rId5">
            <a:alphaModFix/>
          </a:blip>
          <a:srcRect l="18897" b="6855"/>
          <a:stretch/>
        </p:blipFill>
        <p:spPr>
          <a:xfrm>
            <a:off x="0" y="709575"/>
            <a:ext cx="3174101" cy="227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4"/>
          <p:cNvPicPr preferRelativeResize="0"/>
          <p:nvPr/>
        </p:nvPicPr>
        <p:blipFill rotWithShape="1">
          <a:blip r:embed="rId6">
            <a:alphaModFix/>
          </a:blip>
          <a:srcRect l="2179" t="7295" r="1379"/>
          <a:stretch/>
        </p:blipFill>
        <p:spPr>
          <a:xfrm>
            <a:off x="0" y="3101550"/>
            <a:ext cx="5856298" cy="21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4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VISIÓN: ÁRBOLES</a:t>
            </a:r>
            <a:endParaRPr dirty="0"/>
          </a:p>
        </p:txBody>
      </p:sp>
      <p:sp>
        <p:nvSpPr>
          <p:cNvPr id="621" name="Google Shape;621;p64"/>
          <p:cNvSpPr/>
          <p:nvPr/>
        </p:nvSpPr>
        <p:spPr>
          <a:xfrm>
            <a:off x="3501200" y="2501425"/>
            <a:ext cx="2559900" cy="1591200"/>
          </a:xfrm>
          <a:prstGeom prst="roundRect">
            <a:avLst>
              <a:gd name="adj" fmla="val 16667"/>
            </a:avLst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¡Imagine más verdor en Blue Hill Ave!</a:t>
            </a:r>
            <a:r>
              <a:rPr lang="en" b="1" dirty="0">
                <a:solidFill>
                  <a:srgbClr val="FFFFFF"/>
                </a:solidFill>
              </a:rPr>
              <a:t> </a:t>
            </a:r>
            <a:r>
              <a:rPr lang="es-ES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 estudiará la posibilidad de sembrar más plantas en las isletas y aceras restantes.</a:t>
            </a: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622" name="Google Shape;622;p64"/>
          <p:cNvSpPr/>
          <p:nvPr/>
        </p:nvSpPr>
        <p:spPr>
          <a:xfrm>
            <a:off x="3248875" y="843700"/>
            <a:ext cx="2382900" cy="438600"/>
          </a:xfrm>
          <a:prstGeom prst="wedgeRoundRectCallout">
            <a:avLst>
              <a:gd name="adj1" fmla="val -63044"/>
              <a:gd name="adj2" fmla="val -7815"/>
              <a:gd name="adj3" fmla="val 0"/>
            </a:avLst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Embellecimiento de isletas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3" name="Google Shape;623;p64"/>
          <p:cNvSpPr/>
          <p:nvPr/>
        </p:nvSpPr>
        <p:spPr>
          <a:xfrm>
            <a:off x="3315525" y="1694775"/>
            <a:ext cx="2448000" cy="287100"/>
          </a:xfrm>
          <a:prstGeom prst="wedgeRoundRectCallout">
            <a:avLst>
              <a:gd name="adj1" fmla="val 62185"/>
              <a:gd name="adj2" fmla="val -1072"/>
              <a:gd name="adj3" fmla="val 0"/>
            </a:avLst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Protección para todos los árboles</a:t>
            </a: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VISIÓN: ESPACIOS PÚBLICOS</a:t>
            </a:r>
            <a:endParaRPr dirty="0"/>
          </a:p>
        </p:txBody>
      </p:sp>
      <p:sp>
        <p:nvSpPr>
          <p:cNvPr id="629" name="Google Shape;629;p65"/>
          <p:cNvSpPr txBox="1"/>
          <p:nvPr/>
        </p:nvSpPr>
        <p:spPr>
          <a:xfrm>
            <a:off x="5026400" y="1142100"/>
            <a:ext cx="4117500" cy="26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La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BHA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 sirve  como ruta de tráfico vital y como galería de arte pública simultáneamente.</a:t>
            </a: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El dominio público sirve a todos y representa la identidad de la comunidad.</a:t>
            </a: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Se mantiene y amplía la arboleda urbana para elevar la calidad del aire local y mejorar la calidad de la experiencia a lo largo de la carretera.</a:t>
            </a:r>
            <a:endParaRPr lang="es-US"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65"/>
          <p:cNvSpPr/>
          <p:nvPr/>
        </p:nvSpPr>
        <p:spPr>
          <a:xfrm>
            <a:off x="4782692" y="12362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65"/>
          <p:cNvSpPr/>
          <p:nvPr/>
        </p:nvSpPr>
        <p:spPr>
          <a:xfrm>
            <a:off x="4782692" y="20726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2" name="Google Shape;632;p65"/>
          <p:cNvCxnSpPr/>
          <p:nvPr/>
        </p:nvCxnSpPr>
        <p:spPr>
          <a:xfrm>
            <a:off x="4394850" y="23228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3" name="Google Shape;633;p65"/>
          <p:cNvSpPr txBox="1"/>
          <p:nvPr/>
        </p:nvSpPr>
        <p:spPr>
          <a:xfrm>
            <a:off x="532200" y="4183225"/>
            <a:ext cx="8079600" cy="4386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Móviles principales:</a:t>
            </a:r>
            <a:r>
              <a:rPr lang="en" sz="1600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  seguridad, </a:t>
            </a:r>
            <a:r>
              <a:rPr lang="es-ES" sz="1600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accesibilidad, representación artística, espacios verdes</a:t>
            </a:r>
            <a:r>
              <a:rPr lang="es-ES" sz="1800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800" b="1" i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4" name="Google Shape;634;p65"/>
          <p:cNvSpPr/>
          <p:nvPr/>
        </p:nvSpPr>
        <p:spPr>
          <a:xfrm>
            <a:off x="4782692" y="29090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5" name="Google Shape;635;p65" descr="10 Public Art Installations To See In Greater Boston This Fall | The ARTer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450" y="1422608"/>
            <a:ext cx="3702551" cy="246836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5"/>
          <p:cNvSpPr/>
          <p:nvPr/>
        </p:nvSpPr>
        <p:spPr>
          <a:xfrm>
            <a:off x="1633550" y="838188"/>
            <a:ext cx="2891700" cy="1242300"/>
          </a:xfrm>
          <a:prstGeom prst="wedgeEllipseCallout">
            <a:avLst>
              <a:gd name="adj1" fmla="val 52677"/>
              <a:gd name="adj2" fmla="val 50452"/>
            </a:avLst>
          </a:prstGeom>
          <a:solidFill>
            <a:srgbClr val="00447B"/>
          </a:solidFill>
          <a:ln w="9525" cap="flat" cmpd="sng">
            <a:solidFill>
              <a:srgbClr val="0044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lang="es-US" b="1" i="1" dirty="0">
                <a:solidFill>
                  <a:schemeClr val="bg1"/>
                </a:solidFill>
                <a:latin typeface="Lora"/>
                <a:ea typeface="Lora"/>
                <a:cs typeface="Lora"/>
                <a:sym typeface="Lora"/>
              </a:rPr>
              <a:t>Quiero ver algo más de la historia de mi barrio a lo largo de Blue Hill a través del arte</a:t>
            </a:r>
            <a:r>
              <a:rPr lang="es-US" b="1" i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.”</a:t>
            </a:r>
            <a:endParaRPr lang="es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6"/>
          <p:cNvPicPr preferRelativeResize="0"/>
          <p:nvPr/>
        </p:nvPicPr>
        <p:blipFill rotWithShape="1">
          <a:blip r:embed="rId3">
            <a:alphaModFix amt="63000"/>
          </a:blip>
          <a:srcRect l="3908" r="3917"/>
          <a:stretch/>
        </p:blipFill>
        <p:spPr>
          <a:xfrm>
            <a:off x="-38425" y="-518062"/>
            <a:ext cx="9220828" cy="56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6"/>
          <p:cNvSpPr/>
          <p:nvPr/>
        </p:nvSpPr>
        <p:spPr>
          <a:xfrm>
            <a:off x="-233025" y="3771125"/>
            <a:ext cx="6012300" cy="9978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66"/>
          <p:cNvSpPr txBox="1">
            <a:spLocks noGrp="1"/>
          </p:cNvSpPr>
          <p:nvPr>
            <p:ph type="title"/>
          </p:nvPr>
        </p:nvSpPr>
        <p:spPr>
          <a:xfrm>
            <a:off x="185475" y="3722475"/>
            <a:ext cx="6079500" cy="9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PASOS SIGUIENTES</a:t>
            </a:r>
            <a:endParaRPr sz="33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7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PROCESO DEL DISEÑO</a:t>
            </a:r>
            <a:endParaRPr dirty="0"/>
          </a:p>
        </p:txBody>
      </p:sp>
      <p:sp>
        <p:nvSpPr>
          <p:cNvPr id="649" name="Google Shape;649;p67"/>
          <p:cNvSpPr/>
          <p:nvPr/>
        </p:nvSpPr>
        <p:spPr>
          <a:xfrm>
            <a:off x="3561567" y="156742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67"/>
          <p:cNvSpPr/>
          <p:nvPr/>
        </p:nvSpPr>
        <p:spPr>
          <a:xfrm>
            <a:off x="3561567" y="2186007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7"/>
          <p:cNvSpPr/>
          <p:nvPr/>
        </p:nvSpPr>
        <p:spPr>
          <a:xfrm>
            <a:off x="3561567" y="28045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2" name="Google Shape;652;p67"/>
          <p:cNvCxnSpPr/>
          <p:nvPr/>
        </p:nvCxnSpPr>
        <p:spPr>
          <a:xfrm>
            <a:off x="3184775" y="19503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Google Shape;65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650" y="1567437"/>
            <a:ext cx="1859375" cy="18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7"/>
          <p:cNvSpPr txBox="1"/>
          <p:nvPr/>
        </p:nvSpPr>
        <p:spPr>
          <a:xfrm>
            <a:off x="3848875" y="1454250"/>
            <a:ext cx="5187300" cy="2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Fase inicial del diseño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Pasar del concepto al diseño inicial.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Integrar las voces de la comunidad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Montserrat"/>
                <a:ea typeface="Lora"/>
                <a:cs typeface="Lora"/>
                <a:sym typeface="Montserrat"/>
              </a:rPr>
              <a:t>S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us opiniones influyen las consideraciones de diseño.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Pasar al diseño final para principios de 2021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Un proceso de diseño centrado en la comunidad con el apoyo de una sólida revisión </a:t>
            </a:r>
            <a:r>
              <a:rPr lang="es-US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inter-agencial</a:t>
            </a: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 para crear un producto final.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8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FINANCIAMIENTO</a:t>
            </a:r>
            <a:endParaRPr dirty="0"/>
          </a:p>
        </p:txBody>
      </p:sp>
      <p:sp>
        <p:nvSpPr>
          <p:cNvPr id="660" name="Google Shape;660;p68"/>
          <p:cNvSpPr/>
          <p:nvPr/>
        </p:nvSpPr>
        <p:spPr>
          <a:xfrm>
            <a:off x="3561567" y="156742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68"/>
          <p:cNvSpPr/>
          <p:nvPr/>
        </p:nvSpPr>
        <p:spPr>
          <a:xfrm>
            <a:off x="3561567" y="23758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8"/>
          <p:cNvSpPr/>
          <p:nvPr/>
        </p:nvSpPr>
        <p:spPr>
          <a:xfrm>
            <a:off x="3561567" y="30341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3" name="Google Shape;663;p68"/>
          <p:cNvCxnSpPr/>
          <p:nvPr/>
        </p:nvCxnSpPr>
        <p:spPr>
          <a:xfrm>
            <a:off x="3184775" y="19503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" name="Google Shape;664;p68"/>
          <p:cNvSpPr txBox="1"/>
          <p:nvPr/>
        </p:nvSpPr>
        <p:spPr>
          <a:xfrm>
            <a:off x="3848875" y="1470625"/>
            <a:ext cx="5187300" cy="25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Financiamiento de capital municipal 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Tenemos fondos dedicados a esta iniciativa y daremos prioridad a este proyecto en los procesos presupuestarios que se lleven a cabo.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Coordinación con la MBTA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Priorizar el financiamiento de este proyecto.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Otras fuentes de financiamiento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Vamos a explorar opciones de financiamiento procedentes de otras fuentes como el gobierno federal</a:t>
            </a:r>
            <a:r>
              <a:rPr lang="en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Hacia adelante</a:t>
            </a: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Impulsar que el proyecto esté listo para su rápida ejecución una vez se asignen los fondos.</a:t>
            </a: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5" name="Google Shape;6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398" y="1773950"/>
            <a:ext cx="1721075" cy="1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8"/>
          <p:cNvSpPr/>
          <p:nvPr/>
        </p:nvSpPr>
        <p:spPr>
          <a:xfrm>
            <a:off x="3561567" y="387982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9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¿Cómo participar?</a:t>
            </a:r>
            <a:endParaRPr dirty="0"/>
          </a:p>
        </p:txBody>
      </p:sp>
      <p:sp>
        <p:nvSpPr>
          <p:cNvPr id="672" name="Google Shape;672;p69"/>
          <p:cNvSpPr/>
          <p:nvPr/>
        </p:nvSpPr>
        <p:spPr>
          <a:xfrm>
            <a:off x="3583642" y="13915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69"/>
          <p:cNvSpPr/>
          <p:nvPr/>
        </p:nvSpPr>
        <p:spPr>
          <a:xfrm>
            <a:off x="3583642" y="2251632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69"/>
          <p:cNvSpPr/>
          <p:nvPr/>
        </p:nvSpPr>
        <p:spPr>
          <a:xfrm>
            <a:off x="3583642" y="305652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5" name="Google Shape;675;p69"/>
          <p:cNvCxnSpPr/>
          <p:nvPr/>
        </p:nvCxnSpPr>
        <p:spPr>
          <a:xfrm>
            <a:off x="3184775" y="19503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6" name="Google Shape;676;p69"/>
          <p:cNvSpPr txBox="1"/>
          <p:nvPr/>
        </p:nvSpPr>
        <p:spPr>
          <a:xfrm>
            <a:off x="3884975" y="1295100"/>
            <a:ext cx="5187300" cy="3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Encuesta después de la reunión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¡Comparta comentarios con más detalle y difunda la encuesta a través de su comunidad!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Horas de oficina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Venga a charlar personalmente con el Equipo de Tránsito ya sea en persona o virtualmente. ¡A partir de la semana que viene!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b="1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¿Otros métodos?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¡Si tiene sugerencias sobre otras posibilidades de participación en su comunidad, haga sus comentarios en la encuesta después de la reunión!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highlight>
                <a:srgbClr val="FFFF00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7" name="Google Shape;67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99" y="1797862"/>
            <a:ext cx="1673275" cy="16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0"/>
          <p:cNvSpPr txBox="1">
            <a:spLocks noGrp="1"/>
          </p:cNvSpPr>
          <p:nvPr>
            <p:ph type="title"/>
          </p:nvPr>
        </p:nvSpPr>
        <p:spPr>
          <a:xfrm>
            <a:off x="222712" y="30150"/>
            <a:ext cx="777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Horas de oficina– ¡VENGA A CONVERSAR CON NOSOTROS!</a:t>
            </a:r>
            <a:endParaRPr dirty="0"/>
          </a:p>
        </p:txBody>
      </p:sp>
      <p:sp>
        <p:nvSpPr>
          <p:cNvPr id="683" name="Google Shape;683;p70"/>
          <p:cNvSpPr txBox="1">
            <a:spLocks noGrp="1"/>
          </p:cNvSpPr>
          <p:nvPr>
            <p:ph type="subTitle" idx="2"/>
          </p:nvPr>
        </p:nvSpPr>
        <p:spPr>
          <a:xfrm>
            <a:off x="222712" y="343631"/>
            <a:ext cx="77751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He aquí otras oportunidades para colaborar con el Equipo de Tránsito en </a:t>
            </a:r>
            <a:r>
              <a:rPr lang="en" dirty="0"/>
              <a:t>Blue Hill Ave</a:t>
            </a:r>
            <a:endParaRPr dirty="0"/>
          </a:p>
        </p:txBody>
      </p:sp>
      <p:sp>
        <p:nvSpPr>
          <p:cNvPr id="684" name="Google Shape;684;p70"/>
          <p:cNvSpPr txBox="1">
            <a:spLocks noGrp="1"/>
          </p:cNvSpPr>
          <p:nvPr>
            <p:ph type="title" idx="4294967295"/>
          </p:nvPr>
        </p:nvSpPr>
        <p:spPr>
          <a:xfrm>
            <a:off x="1775525" y="851550"/>
            <a:ext cx="19206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En persona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70"/>
          <p:cNvSpPr txBox="1">
            <a:spLocks noGrp="1"/>
          </p:cNvSpPr>
          <p:nvPr>
            <p:ph type="title" idx="4294967295"/>
          </p:nvPr>
        </p:nvSpPr>
        <p:spPr>
          <a:xfrm>
            <a:off x="6435969" y="851550"/>
            <a:ext cx="2110154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Virtualmente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p70"/>
          <p:cNvSpPr txBox="1"/>
          <p:nvPr/>
        </p:nvSpPr>
        <p:spPr>
          <a:xfrm>
            <a:off x="1335575" y="1737750"/>
            <a:ext cx="2800500" cy="11319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jueves, 1 de octubre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12:00 PM – 2:00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Biblioteca de Grove Hall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7" name="Google Shape;687;p70"/>
          <p:cNvSpPr txBox="1"/>
          <p:nvPr/>
        </p:nvSpPr>
        <p:spPr>
          <a:xfrm>
            <a:off x="6176450" y="1737750"/>
            <a:ext cx="2800500" cy="11319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martes, 6 de </a:t>
            </a:r>
            <a:r>
              <a:rPr lang="en-US" b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octubre</a:t>
            </a:r>
            <a:endParaRPr lang="en-US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12:00 PM - 2:00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Zoom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8" name="Google Shape;688;p70"/>
          <p:cNvSpPr txBox="1"/>
          <p:nvPr/>
        </p:nvSpPr>
        <p:spPr>
          <a:xfrm>
            <a:off x="1335575" y="3160050"/>
            <a:ext cx="2800500" cy="14745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miércoles, 7 de octubre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4:00 PM - 6:00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lvl="0"/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Mattapan Lote Municipal #14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Esquina de Cummings Highway y Fairway Street</a:t>
            </a:r>
            <a:endParaRPr dirty="0"/>
          </a:p>
        </p:txBody>
      </p:sp>
      <p:sp>
        <p:nvSpPr>
          <p:cNvPr id="689" name="Google Shape;689;p70"/>
          <p:cNvSpPr txBox="1"/>
          <p:nvPr/>
        </p:nvSpPr>
        <p:spPr>
          <a:xfrm>
            <a:off x="6176450" y="3160050"/>
            <a:ext cx="2800500" cy="11319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martes, 6 de octubre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5:00 PM - 7:00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Zoom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690" name="Google Shape;690;p70"/>
          <p:cNvCxnSpPr/>
          <p:nvPr/>
        </p:nvCxnSpPr>
        <p:spPr>
          <a:xfrm>
            <a:off x="4563775" y="1759575"/>
            <a:ext cx="12300" cy="25287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1" name="Google Shape;691;p70"/>
          <p:cNvSpPr txBox="1"/>
          <p:nvPr/>
        </p:nvSpPr>
        <p:spPr>
          <a:xfrm>
            <a:off x="513875" y="1759575"/>
            <a:ext cx="821700" cy="25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 : 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2" name="Google Shape;692;p70"/>
          <p:cNvSpPr txBox="1"/>
          <p:nvPr/>
        </p:nvSpPr>
        <p:spPr>
          <a:xfrm>
            <a:off x="5218263" y="1759575"/>
            <a:ext cx="821700" cy="25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 : 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3" name="Google Shape;693;p70"/>
          <p:cNvSpPr txBox="1"/>
          <p:nvPr/>
        </p:nvSpPr>
        <p:spPr>
          <a:xfrm>
            <a:off x="50850" y="1909050"/>
            <a:ext cx="3753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1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4" name="Google Shape;694;p70"/>
          <p:cNvSpPr txBox="1"/>
          <p:nvPr/>
        </p:nvSpPr>
        <p:spPr>
          <a:xfrm>
            <a:off x="0" y="3331350"/>
            <a:ext cx="4770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2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5" name="Google Shape;695;p70"/>
          <p:cNvSpPr txBox="1"/>
          <p:nvPr/>
        </p:nvSpPr>
        <p:spPr>
          <a:xfrm>
            <a:off x="4741275" y="1909050"/>
            <a:ext cx="4770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3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6" name="Google Shape;696;p70"/>
          <p:cNvSpPr txBox="1"/>
          <p:nvPr/>
        </p:nvSpPr>
        <p:spPr>
          <a:xfrm>
            <a:off x="4741275" y="3331350"/>
            <a:ext cx="4770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4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7" name="Google Shape;697;p70"/>
          <p:cNvSpPr txBox="1"/>
          <p:nvPr/>
        </p:nvSpPr>
        <p:spPr>
          <a:xfrm>
            <a:off x="296150" y="4634550"/>
            <a:ext cx="8680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La información sobre cómo inscribirse en estos eventos se encuentra en la página del proyecto </a:t>
            </a:r>
            <a:r>
              <a:rPr lang="en" sz="12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" b="1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boston.gov/blue-hill-avenue</a:t>
            </a:r>
            <a:endParaRPr b="1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1"/>
          <p:cNvSpPr/>
          <p:nvPr/>
        </p:nvSpPr>
        <p:spPr>
          <a:xfrm>
            <a:off x="0" y="1852500"/>
            <a:ext cx="9144000" cy="14385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</a:t>
            </a:r>
            <a:endParaRPr/>
          </a:p>
        </p:txBody>
      </p:sp>
      <p:sp>
        <p:nvSpPr>
          <p:cNvPr id="703" name="Google Shape;703;p71"/>
          <p:cNvSpPr txBox="1">
            <a:spLocks noGrp="1"/>
          </p:cNvSpPr>
          <p:nvPr>
            <p:ph type="ctrTitle"/>
          </p:nvPr>
        </p:nvSpPr>
        <p:spPr>
          <a:xfrm>
            <a:off x="1397825" y="2190450"/>
            <a:ext cx="7484400" cy="7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PREGUNTAS Y DISCUSIÓN</a:t>
            </a:r>
            <a:endParaRPr sz="4000" dirty="0"/>
          </a:p>
        </p:txBody>
      </p:sp>
      <p:sp>
        <p:nvSpPr>
          <p:cNvPr id="704" name="Google Shape;704;p71"/>
          <p:cNvSpPr/>
          <p:nvPr/>
        </p:nvSpPr>
        <p:spPr>
          <a:xfrm>
            <a:off x="0" y="4306500"/>
            <a:ext cx="2933700" cy="8370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71"/>
          <p:cNvSpPr txBox="1"/>
          <p:nvPr/>
        </p:nvSpPr>
        <p:spPr>
          <a:xfrm>
            <a:off x="56425" y="4424250"/>
            <a:ext cx="28773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Matthew Moran, Director de Tránsito</a:t>
            </a:r>
            <a:b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matthew.moran@boston.gov </a:t>
            </a:r>
            <a:endParaRPr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0"/>
          <p:cNvSpPr txBox="1">
            <a:spLocks noGrp="1"/>
          </p:cNvSpPr>
          <p:nvPr>
            <p:ph type="title"/>
          </p:nvPr>
        </p:nvSpPr>
        <p:spPr>
          <a:xfrm>
            <a:off x="222712" y="30150"/>
            <a:ext cx="777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Horas de oficina– ¡VENGA A CONVERSAR CON NOSOTROS!</a:t>
            </a:r>
            <a:endParaRPr dirty="0"/>
          </a:p>
        </p:txBody>
      </p:sp>
      <p:sp>
        <p:nvSpPr>
          <p:cNvPr id="683" name="Google Shape;683;p70"/>
          <p:cNvSpPr txBox="1">
            <a:spLocks noGrp="1"/>
          </p:cNvSpPr>
          <p:nvPr>
            <p:ph type="subTitle" idx="2"/>
          </p:nvPr>
        </p:nvSpPr>
        <p:spPr>
          <a:xfrm>
            <a:off x="222712" y="343631"/>
            <a:ext cx="77751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He aquí otras oportunidades para colaborar con el Equipo de Tránsito en </a:t>
            </a:r>
            <a:r>
              <a:rPr lang="en" dirty="0"/>
              <a:t>Blue Hill Ave</a:t>
            </a:r>
            <a:endParaRPr dirty="0"/>
          </a:p>
        </p:txBody>
      </p:sp>
      <p:sp>
        <p:nvSpPr>
          <p:cNvPr id="684" name="Google Shape;684;p70"/>
          <p:cNvSpPr txBox="1">
            <a:spLocks noGrp="1"/>
          </p:cNvSpPr>
          <p:nvPr>
            <p:ph type="title" idx="4294967295"/>
          </p:nvPr>
        </p:nvSpPr>
        <p:spPr>
          <a:xfrm>
            <a:off x="1775525" y="851550"/>
            <a:ext cx="19206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En persona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70"/>
          <p:cNvSpPr txBox="1">
            <a:spLocks noGrp="1"/>
          </p:cNvSpPr>
          <p:nvPr>
            <p:ph type="title" idx="4294967295"/>
          </p:nvPr>
        </p:nvSpPr>
        <p:spPr>
          <a:xfrm>
            <a:off x="6435969" y="851550"/>
            <a:ext cx="2110154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Virtualmente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p70"/>
          <p:cNvSpPr txBox="1"/>
          <p:nvPr/>
        </p:nvSpPr>
        <p:spPr>
          <a:xfrm>
            <a:off x="1335575" y="1737750"/>
            <a:ext cx="2800500" cy="11319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jueves, 1 de octubre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12:00 PM – 2:00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Biblioteca de Grove Hall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7" name="Google Shape;687;p70"/>
          <p:cNvSpPr txBox="1"/>
          <p:nvPr/>
        </p:nvSpPr>
        <p:spPr>
          <a:xfrm>
            <a:off x="6176450" y="1737750"/>
            <a:ext cx="2800500" cy="11319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martes, 6 de </a:t>
            </a:r>
            <a:r>
              <a:rPr lang="en-US" b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octubre</a:t>
            </a:r>
            <a:endParaRPr lang="en-US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12:00 PM - 2:00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Zoom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8" name="Google Shape;688;p70"/>
          <p:cNvSpPr txBox="1"/>
          <p:nvPr/>
        </p:nvSpPr>
        <p:spPr>
          <a:xfrm>
            <a:off x="1335575" y="3160050"/>
            <a:ext cx="2800500" cy="1474500"/>
          </a:xfrm>
          <a:prstGeom prst="rect">
            <a:avLst/>
          </a:prstGeom>
          <a:solidFill>
            <a:srgbClr val="FB4D4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miércoles, 7 de octubre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4:00 PM - 6:00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lvl="0"/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Mattapan Lote Municipal #14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Esquina de Cummings Highway y Fairway Street</a:t>
            </a:r>
            <a:endParaRPr dirty="0"/>
          </a:p>
        </p:txBody>
      </p:sp>
      <p:sp>
        <p:nvSpPr>
          <p:cNvPr id="689" name="Google Shape;689;p70"/>
          <p:cNvSpPr txBox="1"/>
          <p:nvPr/>
        </p:nvSpPr>
        <p:spPr>
          <a:xfrm>
            <a:off x="6176450" y="3160050"/>
            <a:ext cx="2800500" cy="11319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martes, 6 de octubre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5:00 PM - 7:00 PM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Zoom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690" name="Google Shape;690;p70"/>
          <p:cNvCxnSpPr/>
          <p:nvPr/>
        </p:nvCxnSpPr>
        <p:spPr>
          <a:xfrm>
            <a:off x="4563775" y="1759575"/>
            <a:ext cx="12300" cy="25287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1" name="Google Shape;691;p70"/>
          <p:cNvSpPr txBox="1"/>
          <p:nvPr/>
        </p:nvSpPr>
        <p:spPr>
          <a:xfrm>
            <a:off x="513875" y="1759575"/>
            <a:ext cx="821700" cy="25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 : 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2" name="Google Shape;692;p70"/>
          <p:cNvSpPr txBox="1"/>
          <p:nvPr/>
        </p:nvSpPr>
        <p:spPr>
          <a:xfrm>
            <a:off x="5218263" y="1759575"/>
            <a:ext cx="821700" cy="25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Fecha : 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Hora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Lugar 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3" name="Google Shape;693;p70"/>
          <p:cNvSpPr txBox="1"/>
          <p:nvPr/>
        </p:nvSpPr>
        <p:spPr>
          <a:xfrm>
            <a:off x="50850" y="1909050"/>
            <a:ext cx="3753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1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4" name="Google Shape;694;p70"/>
          <p:cNvSpPr txBox="1"/>
          <p:nvPr/>
        </p:nvSpPr>
        <p:spPr>
          <a:xfrm>
            <a:off x="0" y="3331350"/>
            <a:ext cx="4770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2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5" name="Google Shape;695;p70"/>
          <p:cNvSpPr txBox="1"/>
          <p:nvPr/>
        </p:nvSpPr>
        <p:spPr>
          <a:xfrm>
            <a:off x="4741275" y="1909050"/>
            <a:ext cx="4770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3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6" name="Google Shape;696;p70"/>
          <p:cNvSpPr txBox="1"/>
          <p:nvPr/>
        </p:nvSpPr>
        <p:spPr>
          <a:xfrm>
            <a:off x="4741275" y="3331350"/>
            <a:ext cx="4770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4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7" name="Google Shape;697;p70"/>
          <p:cNvSpPr txBox="1"/>
          <p:nvPr/>
        </p:nvSpPr>
        <p:spPr>
          <a:xfrm>
            <a:off x="296150" y="4634550"/>
            <a:ext cx="8680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La información sobre cómo inscribirse en estos eventos se encuentra en la página del proyecto </a:t>
            </a:r>
            <a:r>
              <a:rPr lang="en" sz="1200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" b="1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boston.gov/blue-hill-avenue</a:t>
            </a:r>
            <a:endParaRPr b="1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96211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8563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AGENDA DE LA PRESENTACIÓN</a:t>
            </a:r>
            <a:endParaRPr dirty="0"/>
          </a:p>
        </p:txBody>
      </p:sp>
      <p:sp>
        <p:nvSpPr>
          <p:cNvPr id="285" name="Google Shape;285;p39"/>
          <p:cNvSpPr txBox="1"/>
          <p:nvPr/>
        </p:nvSpPr>
        <p:spPr>
          <a:xfrm>
            <a:off x="3797950" y="1089660"/>
            <a:ext cx="4556100" cy="301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Introducción</a:t>
            </a: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Antecedentes del proyecto</a:t>
            </a: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Medidas tempranas</a:t>
            </a: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Visión a largo plazo</a:t>
            </a: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Pasos siguientes</a:t>
            </a: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US" dirty="0">
                <a:solidFill>
                  <a:srgbClr val="091F2F"/>
                </a:solidFill>
                <a:latin typeface="Montserrat"/>
                <a:ea typeface="Montserrat"/>
                <a:cs typeface="Montserrat"/>
                <a:sym typeface="Montserrat"/>
              </a:rPr>
              <a:t>Preguntas y discusión</a:t>
            </a:r>
            <a:endParaRPr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rgbClr val="091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39"/>
          <p:cNvSpPr/>
          <p:nvPr/>
        </p:nvSpPr>
        <p:spPr>
          <a:xfrm>
            <a:off x="3554167" y="12830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9"/>
          <p:cNvSpPr/>
          <p:nvPr/>
        </p:nvSpPr>
        <p:spPr>
          <a:xfrm>
            <a:off x="3554167" y="17759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9"/>
          <p:cNvSpPr/>
          <p:nvPr/>
        </p:nvSpPr>
        <p:spPr>
          <a:xfrm>
            <a:off x="3554167" y="23130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9"/>
          <p:cNvSpPr/>
          <p:nvPr/>
        </p:nvSpPr>
        <p:spPr>
          <a:xfrm>
            <a:off x="3554167" y="2834007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024" y="1885462"/>
            <a:ext cx="1459974" cy="1459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39"/>
          <p:cNvCxnSpPr/>
          <p:nvPr/>
        </p:nvCxnSpPr>
        <p:spPr>
          <a:xfrm>
            <a:off x="3184775" y="1950350"/>
            <a:ext cx="0" cy="13683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39"/>
          <p:cNvSpPr/>
          <p:nvPr/>
        </p:nvSpPr>
        <p:spPr>
          <a:xfrm>
            <a:off x="3554167" y="33549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9"/>
          <p:cNvSpPr/>
          <p:nvPr/>
        </p:nvSpPr>
        <p:spPr>
          <a:xfrm>
            <a:off x="3554167" y="389204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0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-171100" y="-444275"/>
            <a:ext cx="9300053" cy="62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/>
          <p:nvPr/>
        </p:nvSpPr>
        <p:spPr>
          <a:xfrm>
            <a:off x="-233025" y="3771125"/>
            <a:ext cx="6012300" cy="997800"/>
          </a:xfrm>
          <a:prstGeom prst="rect">
            <a:avLst/>
          </a:prstGeom>
          <a:solidFill>
            <a:srgbClr val="091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159300" y="3236700"/>
            <a:ext cx="84111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INTRODUCCIÓN</a:t>
            </a:r>
            <a:endParaRPr sz="36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/>
          <p:nvPr/>
        </p:nvSpPr>
        <p:spPr>
          <a:xfrm>
            <a:off x="-4275" y="754200"/>
            <a:ext cx="4576200" cy="438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1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4630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COLABORACIÓN INTER-AGENCIAL</a:t>
            </a:r>
            <a:endParaRPr dirty="0"/>
          </a:p>
        </p:txBody>
      </p:sp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r="50653"/>
          <a:stretch/>
        </p:blipFill>
        <p:spPr>
          <a:xfrm>
            <a:off x="94675" y="971400"/>
            <a:ext cx="4418802" cy="6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 rotWithShape="1">
          <a:blip r:embed="rId3">
            <a:alphaModFix/>
          </a:blip>
          <a:srcRect l="50653"/>
          <a:stretch/>
        </p:blipFill>
        <p:spPr>
          <a:xfrm>
            <a:off x="4630575" y="971400"/>
            <a:ext cx="4418802" cy="6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>
            <a:spLocks noGrp="1"/>
          </p:cNvSpPr>
          <p:nvPr>
            <p:ph type="body" idx="1"/>
          </p:nvPr>
        </p:nvSpPr>
        <p:spPr>
          <a:xfrm>
            <a:off x="4838825" y="1857250"/>
            <a:ext cx="4002300" cy="3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400" dirty="0"/>
              <a:t>Massachusetts Bay </a:t>
            </a:r>
            <a:r>
              <a:rPr lang="es-US" sz="1400" dirty="0" err="1"/>
              <a:t>Transportation</a:t>
            </a:r>
            <a:r>
              <a:rPr lang="es-US" sz="1400" dirty="0"/>
              <a:t> </a:t>
            </a:r>
            <a:r>
              <a:rPr lang="es-US" sz="1400" dirty="0" err="1"/>
              <a:t>Authority</a:t>
            </a:r>
            <a:r>
              <a:rPr lang="es-US" sz="1400" b="0" dirty="0"/>
              <a:t> mantiene las operaciones e instalaciones de todo el sistema, incluyendo: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las rutas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dirty="0"/>
              <a:t>l</a:t>
            </a:r>
            <a:r>
              <a:rPr lang="es-US" sz="1400" b="0" dirty="0"/>
              <a:t>os itinerarios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las tarifas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el tamaño de la flota y la distribución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la capacitación de conductores de autobús</a:t>
            </a:r>
          </a:p>
        </p:txBody>
      </p:sp>
      <p:sp>
        <p:nvSpPr>
          <p:cNvPr id="310" name="Google Shape;310;p41"/>
          <p:cNvSpPr txBox="1">
            <a:spLocks noGrp="1"/>
          </p:cNvSpPr>
          <p:nvPr>
            <p:ph type="body" idx="2"/>
          </p:nvPr>
        </p:nvSpPr>
        <p:spPr>
          <a:xfrm>
            <a:off x="282675" y="1857250"/>
            <a:ext cx="4002300" cy="3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US" sz="1400" b="0" dirty="0"/>
              <a:t>El </a:t>
            </a:r>
            <a:r>
              <a:rPr lang="es-US" sz="1400" dirty="0"/>
              <a:t>Departamento de Transporte de Boston </a:t>
            </a:r>
            <a:r>
              <a:rPr lang="es-US" sz="1400" b="0" dirty="0"/>
              <a:t>mantiene varios indicadores físicos que influyen en el movimiento  en las calles. Entre ellos: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las señales de tránsito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el ancho de las calles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la reglamentación del bordillo (de la acera)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US" sz="1400" b="0" dirty="0"/>
              <a:t>la designación de los carriles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5744658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COLABORACIÓN INTRADEPARTAMENTAL DEL MUNICIPIO</a:t>
            </a:r>
            <a:endParaRPr dirty="0"/>
          </a:p>
        </p:txBody>
      </p:sp>
      <p:pic>
        <p:nvPicPr>
          <p:cNvPr id="317" name="Google Shape;3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315" y="1003130"/>
            <a:ext cx="1908606" cy="60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681" y="3911113"/>
            <a:ext cx="2263267" cy="60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374" y="1128265"/>
            <a:ext cx="2159673" cy="58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0307" y="2929691"/>
            <a:ext cx="2366378" cy="61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5022" y="1997475"/>
            <a:ext cx="1580505" cy="6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7825" y="1997475"/>
            <a:ext cx="1393708" cy="6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2"/>
          <p:cNvSpPr txBox="1"/>
          <p:nvPr/>
        </p:nvSpPr>
        <p:spPr>
          <a:xfrm>
            <a:off x="663449" y="1010625"/>
            <a:ext cx="2389733" cy="19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US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Aunque el  </a:t>
            </a:r>
            <a:r>
              <a:rPr lang="es-US" b="1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Departamento de Transporte de Boston </a:t>
            </a:r>
            <a:r>
              <a:rPr lang="es-US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 está liderando el  plan…</a:t>
            </a:r>
          </a:p>
          <a:p>
            <a:pPr lvl="0"/>
            <a:endParaRPr lang="es-US" i="1" dirty="0">
              <a:solidFill>
                <a:srgbClr val="FF454A"/>
              </a:solidFill>
              <a:latin typeface="Lora"/>
              <a:ea typeface="Lora"/>
              <a:cs typeface="Lora"/>
              <a:sym typeface="Lora"/>
            </a:endParaRPr>
          </a:p>
          <a:p>
            <a:pPr lvl="0"/>
            <a:r>
              <a:rPr lang="es-US" i="1" dirty="0">
                <a:solidFill>
                  <a:srgbClr val="FF454A"/>
                </a:solidFill>
                <a:latin typeface="Lora"/>
                <a:ea typeface="Lora"/>
                <a:cs typeface="Lora"/>
                <a:sym typeface="Lora"/>
              </a:rPr>
              <a:t>... estamos trabajando estrechamente  con muchos de los demás departamentos  municipales.</a:t>
            </a:r>
          </a:p>
        </p:txBody>
      </p:sp>
      <p:pic>
        <p:nvPicPr>
          <p:cNvPr id="316" name="Google Shape;31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7350" y="2990626"/>
            <a:ext cx="1823383" cy="6091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4D52B-BEEF-4B09-BF79-BF8EF3FCB3AC}"/>
              </a:ext>
            </a:extLst>
          </p:cNvPr>
          <p:cNvSpPr txBox="1"/>
          <p:nvPr/>
        </p:nvSpPr>
        <p:spPr>
          <a:xfrm>
            <a:off x="4114800" y="21136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2FC52-B1CE-4533-92D9-8007D437B862}"/>
              </a:ext>
            </a:extLst>
          </p:cNvPr>
          <p:cNvSpPr txBox="1"/>
          <p:nvPr/>
        </p:nvSpPr>
        <p:spPr>
          <a:xfrm>
            <a:off x="6954427" y="3156696"/>
            <a:ext cx="1414212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Obras Públicas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FDC8B-2BD5-4D90-AB26-7407DE10B708}"/>
              </a:ext>
            </a:extLst>
          </p:cNvPr>
          <p:cNvSpPr txBox="1"/>
          <p:nvPr/>
        </p:nvSpPr>
        <p:spPr>
          <a:xfrm>
            <a:off x="4026963" y="4042043"/>
            <a:ext cx="1829829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Agencia de Planificación y Desarrollo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FD027-ED2A-4D7B-8759-0E6FC9CFC7D6}"/>
              </a:ext>
            </a:extLst>
          </p:cNvPr>
          <p:cNvSpPr txBox="1"/>
          <p:nvPr/>
        </p:nvSpPr>
        <p:spPr>
          <a:xfrm>
            <a:off x="3946644" y="3009124"/>
            <a:ext cx="1733605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Comisión para Personas con Discapacidades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FCA95-89B9-4328-AE1C-054413F8DD14}"/>
              </a:ext>
            </a:extLst>
          </p:cNvPr>
          <p:cNvSpPr txBox="1"/>
          <p:nvPr/>
        </p:nvSpPr>
        <p:spPr>
          <a:xfrm>
            <a:off x="6874834" y="1282888"/>
            <a:ext cx="1681337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 a Vecindarios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5C963-8575-4DB3-A416-2AC2D37792E9}"/>
              </a:ext>
            </a:extLst>
          </p:cNvPr>
          <p:cNvSpPr txBox="1"/>
          <p:nvPr/>
        </p:nvSpPr>
        <p:spPr>
          <a:xfrm>
            <a:off x="3917203" y="1144388"/>
            <a:ext cx="1414212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>
            <a:spLocks noGrp="1"/>
          </p:cNvSpPr>
          <p:nvPr>
            <p:ph type="title"/>
          </p:nvPr>
        </p:nvSpPr>
        <p:spPr>
          <a:xfrm>
            <a:off x="304450" y="157225"/>
            <a:ext cx="82509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91F2F"/>
                </a:solidFill>
              </a:rPr>
              <a:t>PROYECTOS AFINES</a:t>
            </a:r>
            <a:endParaRPr dirty="0">
              <a:solidFill>
                <a:srgbClr val="091F2F"/>
              </a:solidFill>
            </a:endParaRPr>
          </a:p>
        </p:txBody>
      </p:sp>
      <p:sp>
        <p:nvSpPr>
          <p:cNvPr id="329" name="Google Shape;329;p43"/>
          <p:cNvSpPr txBox="1"/>
          <p:nvPr/>
        </p:nvSpPr>
        <p:spPr>
          <a:xfrm>
            <a:off x="3537073" y="688655"/>
            <a:ext cx="5726496" cy="4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PLAN </a:t>
            </a:r>
            <a:r>
              <a:rPr lang="es-US" sz="1300" b="1" dirty="0" err="1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Mattapan</a:t>
            </a:r>
            <a:endParaRPr lang="es-US" sz="1300" b="1" dirty="0">
              <a:solidFill>
                <a:srgbClr val="091F2F"/>
              </a:solidFill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Plan dirigido por la comunidad para el crecimiento futuro de </a:t>
            </a:r>
            <a:r>
              <a:rPr lang="es-US" sz="1300" i="1" dirty="0" err="1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Mattapan</a:t>
            </a:r>
            <a:endParaRPr lang="es-US" sz="1300" i="1" dirty="0">
              <a:solidFill>
                <a:srgbClr val="091F2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US" sz="1300" b="1" dirty="0">
              <a:solidFill>
                <a:srgbClr val="091F2F"/>
              </a:solidFill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 err="1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DND</a:t>
            </a:r>
            <a:r>
              <a:rPr lang="es-US" sz="1300" b="1" dirty="0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 Blue Hill Ave </a:t>
            </a:r>
            <a:r>
              <a:rPr lang="es-US" sz="1300" b="1" dirty="0" err="1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Action</a:t>
            </a:r>
            <a:r>
              <a:rPr lang="es-US" sz="1300" b="1" dirty="0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 Plan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Estimular desarrollo económico, oportunidades de expansión empresarial y fomentar el espíritu empresarial en la comunidad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US" sz="1300" b="1" dirty="0">
              <a:solidFill>
                <a:srgbClr val="091F2F"/>
              </a:solidFill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Franklin Park </a:t>
            </a:r>
            <a:r>
              <a:rPr lang="es-US" sz="1300" b="1" dirty="0" err="1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Masterplan</a:t>
            </a:r>
            <a:endParaRPr lang="es-US" sz="1300" b="1" dirty="0">
              <a:solidFill>
                <a:srgbClr val="091F2F"/>
              </a:solidFill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Forjar una visión para la inversión de 28 millones de dólares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US" sz="1300" b="1" dirty="0">
              <a:solidFill>
                <a:srgbClr val="091F2F"/>
              </a:solidFill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 err="1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Cummins</a:t>
            </a:r>
            <a:r>
              <a:rPr lang="es-US" sz="1300" b="1" dirty="0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 </a:t>
            </a:r>
            <a:r>
              <a:rPr lang="es-US" sz="1300" b="1" dirty="0" err="1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Highway</a:t>
            </a:r>
            <a:r>
              <a:rPr lang="es-US" sz="1300" b="1" dirty="0">
                <a:solidFill>
                  <a:srgbClr val="091F2F"/>
                </a:solidFill>
                <a:latin typeface="Lora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solidFill>
                  <a:srgbClr val="091F2F"/>
                </a:solidFill>
                <a:latin typeface="Lora"/>
                <a:ea typeface="Lora"/>
                <a:cs typeface="Lora"/>
                <a:sym typeface="Lora"/>
              </a:rPr>
              <a:t>Reconstruir para mejorar la seguridad y el acceso a todos los  medios de transporte</a:t>
            </a:r>
            <a:endParaRPr lang="es-US" sz="1300" b="1" dirty="0"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US" sz="1300" b="1" dirty="0"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>
                <a:latin typeface="Lora"/>
                <a:ea typeface="Montserrat"/>
                <a:cs typeface="Montserrat"/>
                <a:sym typeface="Montserrat"/>
              </a:rPr>
              <a:t>Warren Street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latin typeface="Lora"/>
                <a:ea typeface="Lora"/>
                <a:cs typeface="Lora"/>
                <a:sym typeface="Lora"/>
              </a:rPr>
              <a:t>Trabajan para alcanzar los objetivos principales de tránsito para hacer frente a las demoras y crear un acceso más seguro </a:t>
            </a:r>
            <a:endParaRPr lang="es-US" sz="13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US" sz="13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b="1" dirty="0">
                <a:latin typeface="Lora"/>
                <a:ea typeface="Montserrat"/>
                <a:cs typeface="Montserrat"/>
                <a:sym typeface="Montserrat"/>
              </a:rPr>
              <a:t>American </a:t>
            </a:r>
            <a:r>
              <a:rPr lang="es-US" sz="1300" b="1" dirty="0" err="1">
                <a:latin typeface="Lora"/>
                <a:ea typeface="Montserrat"/>
                <a:cs typeface="Montserrat"/>
                <a:sym typeface="Montserrat"/>
              </a:rPr>
              <a:t>Legion</a:t>
            </a:r>
            <a:r>
              <a:rPr lang="es-US" sz="1300" b="1" dirty="0">
                <a:latin typeface="Lora"/>
                <a:ea typeface="Montserrat"/>
                <a:cs typeface="Montserrat"/>
                <a:sym typeface="Montserrat"/>
              </a:rPr>
              <a:t> </a:t>
            </a:r>
            <a:r>
              <a:rPr lang="es-US" sz="1300" b="1" dirty="0" err="1">
                <a:latin typeface="Lora"/>
                <a:ea typeface="Montserrat"/>
                <a:cs typeface="Montserrat"/>
                <a:sym typeface="Montserrat"/>
              </a:rPr>
              <a:t>Highway</a:t>
            </a:r>
            <a:r>
              <a:rPr lang="es-US" sz="1300" b="1" dirty="0">
                <a:latin typeface="Lora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300" i="1" dirty="0">
                <a:latin typeface="Lora"/>
                <a:ea typeface="Lora"/>
                <a:cs typeface="Lora"/>
                <a:sym typeface="Lora"/>
              </a:rPr>
              <a:t>Hacer que las calles sean más lentas y seguras y trabajar para dar prioridad al tránsito</a:t>
            </a:r>
            <a:endParaRPr lang="es-US" sz="1300" i="1" dirty="0">
              <a:latin typeface="Lora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0" name="Google Shape;330;p43"/>
          <p:cNvSpPr/>
          <p:nvPr/>
        </p:nvSpPr>
        <p:spPr>
          <a:xfrm>
            <a:off x="3361980" y="80782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3"/>
          <p:cNvSpPr/>
          <p:nvPr/>
        </p:nvSpPr>
        <p:spPr>
          <a:xfrm>
            <a:off x="3361980" y="148585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3"/>
          <p:cNvSpPr/>
          <p:nvPr/>
        </p:nvSpPr>
        <p:spPr>
          <a:xfrm>
            <a:off x="3361980" y="2334078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3"/>
          <p:cNvSpPr/>
          <p:nvPr/>
        </p:nvSpPr>
        <p:spPr>
          <a:xfrm>
            <a:off x="3361980" y="29323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4" name="Google Shape;334;p43"/>
          <p:cNvCxnSpPr/>
          <p:nvPr/>
        </p:nvCxnSpPr>
        <p:spPr>
          <a:xfrm>
            <a:off x="3109935" y="1416016"/>
            <a:ext cx="0" cy="2815200"/>
          </a:xfrm>
          <a:prstGeom prst="straightConnector1">
            <a:avLst/>
          </a:prstGeom>
          <a:noFill/>
          <a:ln w="19050" cap="flat" cmpd="sng">
            <a:solidFill>
              <a:srgbClr val="FF454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5" name="Google Shape;3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993" y="2932365"/>
            <a:ext cx="2159682" cy="60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01" y="2030465"/>
            <a:ext cx="1823383" cy="60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169" y="3792865"/>
            <a:ext cx="1908606" cy="60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406" y="1129276"/>
            <a:ext cx="2263267" cy="60842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/>
          <p:nvPr/>
        </p:nvSpPr>
        <p:spPr>
          <a:xfrm>
            <a:off x="3361980" y="3744595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3"/>
          <p:cNvSpPr/>
          <p:nvPr/>
        </p:nvSpPr>
        <p:spPr>
          <a:xfrm>
            <a:off x="3361980" y="4617970"/>
            <a:ext cx="196200" cy="195900"/>
          </a:xfrm>
          <a:prstGeom prst="ellipse">
            <a:avLst/>
          </a:prstGeom>
          <a:solidFill>
            <a:srgbClr val="FF4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B7536-AAAB-4756-8251-3E70CE5398FE}"/>
              </a:ext>
            </a:extLst>
          </p:cNvPr>
          <p:cNvSpPr txBox="1"/>
          <p:nvPr/>
        </p:nvSpPr>
        <p:spPr>
          <a:xfrm>
            <a:off x="1230854" y="1202302"/>
            <a:ext cx="1829829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Agencia de Planificación y Desarrollo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D266C-E5F1-459F-BF2D-A28ECAFAF029}"/>
              </a:ext>
            </a:extLst>
          </p:cNvPr>
          <p:cNvSpPr txBox="1"/>
          <p:nvPr/>
        </p:nvSpPr>
        <p:spPr>
          <a:xfrm>
            <a:off x="1258918" y="2191399"/>
            <a:ext cx="1414212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Obras Públicas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78912-0A9B-4D16-8B81-214BDE2F7C30}"/>
              </a:ext>
            </a:extLst>
          </p:cNvPr>
          <p:cNvSpPr txBox="1"/>
          <p:nvPr/>
        </p:nvSpPr>
        <p:spPr>
          <a:xfrm>
            <a:off x="1330197" y="3958584"/>
            <a:ext cx="1414212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ED431-ACFB-420E-9274-F997ADAD7D14}"/>
              </a:ext>
            </a:extLst>
          </p:cNvPr>
          <p:cNvSpPr txBox="1"/>
          <p:nvPr/>
        </p:nvSpPr>
        <p:spPr>
          <a:xfrm>
            <a:off x="1267737" y="3128270"/>
            <a:ext cx="1547935" cy="27699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s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Parques y Recreo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y of Boston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2568</Words>
  <Application>Microsoft Office PowerPoint</Application>
  <PresentationFormat>On-screen Show (16:9)</PresentationFormat>
  <Paragraphs>447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Comic Sans MS</vt:lpstr>
      <vt:lpstr>Lora</vt:lpstr>
      <vt:lpstr>Montserrat</vt:lpstr>
      <vt:lpstr>Montserrat Light</vt:lpstr>
      <vt:lpstr>Open Sans</vt:lpstr>
      <vt:lpstr>Open Sans SemiBold</vt:lpstr>
      <vt:lpstr>Proxima Nova</vt:lpstr>
      <vt:lpstr>Times New Roman</vt:lpstr>
      <vt:lpstr>Simple Light</vt:lpstr>
      <vt:lpstr>City of Boston</vt:lpstr>
      <vt:lpstr>BLUE HILL AVE  Plan de Acción para el Transporte y Actualización de la Visión</vt:lpstr>
      <vt:lpstr>BLUE HILL AVE  Plan de Acción para el Transporte y Actualización de la Visión</vt:lpstr>
      <vt:lpstr>REGLAS DE ETIQUETA PARA ZOOM</vt:lpstr>
      <vt:lpstr>Horas de oficina– ¡VENGA A CONVERSAR CON NOSOTROS!</vt:lpstr>
      <vt:lpstr>AGENDA DE LA PRESENTACIÓN</vt:lpstr>
      <vt:lpstr>INTRODUCCIÓN</vt:lpstr>
      <vt:lpstr>COLABORACIÓN INTER-AGENCIAL</vt:lpstr>
      <vt:lpstr>COLABORACIÓN INTRADEPARTAMENTAL DEL MUNICIPIO</vt:lpstr>
      <vt:lpstr>PROYECTOS AFINES</vt:lpstr>
      <vt:lpstr>PowerPoint Presentation</vt:lpstr>
      <vt:lpstr>PROYECTOS AFINES - FAIRMOUNT LINE</vt:lpstr>
      <vt:lpstr>ANTECEDENTES DEL PROYECTO</vt:lpstr>
      <vt:lpstr>MISIÓN DEL PROYECTO</vt:lpstr>
      <vt:lpstr>ORIENTACIÓN</vt:lpstr>
      <vt:lpstr>BLUE HILL AVE – POR CIFRAS</vt:lpstr>
      <vt:lpstr>MOTIVACIÓN PARA EL PROYECTO</vt:lpstr>
      <vt:lpstr>CONTEXTO DE LA PLANIFICACIÓN</vt:lpstr>
      <vt:lpstr>CONTEXTO DE LA PLANIFICACIÓN: Mattapan a LMA</vt:lpstr>
      <vt:lpstr>ENGAGEMENT TO DATE</vt:lpstr>
      <vt:lpstr>RESULTADOS DE LA ENCUESTA DEL BTD  PARA LA CONVOCATORIA DE IDEAS </vt:lpstr>
      <vt:lpstr>LIVABLESTREETS ALLIANCE RESULTADOS DE LA PARTICIPACIÓN</vt:lpstr>
      <vt:lpstr>MEDIDAS TEMPRANAS</vt:lpstr>
      <vt:lpstr>RELATIVOS A: LA SEGURIDAD</vt:lpstr>
      <vt:lpstr>RELATIVOS Al: DOMINIO PÚBLICO</vt:lpstr>
      <vt:lpstr>RELATIVOS A: LA MOBILIDAD</vt:lpstr>
      <vt:lpstr>VISIÓN A LARGO PLAZO Consideraciones de diseño por  cada medio de transporte</vt:lpstr>
      <vt:lpstr>RESUMEN</vt:lpstr>
      <vt:lpstr>VISIÓN: AUTOBÚS</vt:lpstr>
      <vt:lpstr>VISIÓN: BICICLETAS</vt:lpstr>
      <vt:lpstr>VISIÓN: ÁRBOLES</vt:lpstr>
      <vt:lpstr>VISIÓN: ESPACIOS PÚBLICOS</vt:lpstr>
      <vt:lpstr>PASOS SIGUIENTES</vt:lpstr>
      <vt:lpstr>PROCESO DEL DISEÑO</vt:lpstr>
      <vt:lpstr>FINANCIAMIENTO</vt:lpstr>
      <vt:lpstr>¿Cómo participar?</vt:lpstr>
      <vt:lpstr>Horas de oficina– ¡VENGA A CONVERSAR CON NOSOTROS!</vt:lpstr>
      <vt:lpstr>PREGUNTAS Y DISCUSIÓN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HILL AVE  Transportation Action Plan and Vision Update</dc:title>
  <dc:creator>Maribel Pintado Espiet</dc:creator>
  <cp:lastModifiedBy>Maribel Pintado Espiet</cp:lastModifiedBy>
  <cp:revision>100</cp:revision>
  <dcterms:modified xsi:type="dcterms:W3CDTF">2020-09-28T13:46:15Z</dcterms:modified>
</cp:coreProperties>
</file>