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0" r:id="rId3"/>
    <p:sldId id="281" r:id="rId4"/>
    <p:sldId id="286" r:id="rId5"/>
    <p:sldId id="290" r:id="rId6"/>
    <p:sldId id="282" r:id="rId7"/>
    <p:sldId id="291" r:id="rId8"/>
    <p:sldId id="306" r:id="rId9"/>
    <p:sldId id="284" r:id="rId10"/>
    <p:sldId id="269" r:id="rId11"/>
    <p:sldId id="300" r:id="rId12"/>
    <p:sldId id="303" r:id="rId13"/>
    <p:sldId id="276" r:id="rId14"/>
    <p:sldId id="297" r:id="rId15"/>
    <p:sldId id="301" r:id="rId16"/>
    <p:sldId id="273" r:id="rId17"/>
    <p:sldId id="277" r:id="rId18"/>
    <p:sldId id="302" r:id="rId19"/>
    <p:sldId id="304" r:id="rId20"/>
    <p:sldId id="274" r:id="rId21"/>
    <p:sldId id="308" r:id="rId22"/>
    <p:sldId id="292" r:id="rId23"/>
    <p:sldId id="293" r:id="rId24"/>
    <p:sldId id="268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343" autoAdjust="0"/>
  </p:normalViewPr>
  <p:slideViewPr>
    <p:cSldViewPr snapToGrid="0">
      <p:cViewPr varScale="1">
        <p:scale>
          <a:sx n="67" d="100"/>
          <a:sy n="67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1302" y="2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36969377136451"/>
          <c:y val="1.0862519101231389E-2"/>
          <c:w val="0.56083947373389775"/>
          <c:h val="0.883138786716364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Hours Reduced (Still Employed)</c:v>
                </c:pt>
                <c:pt idx="1">
                  <c:v>No Longer Working</c:v>
                </c:pt>
                <c:pt idx="2">
                  <c:v>Became Unemployed</c:v>
                </c:pt>
                <c:pt idx="3">
                  <c:v>Contract was Terminated</c:v>
                </c:pt>
                <c:pt idx="4">
                  <c:v>Freelance or Gig Work was Cut</c:v>
                </c:pt>
                <c:pt idx="5">
                  <c:v>Laid off or Furloughed but Expect to be Recalled</c:v>
                </c:pt>
                <c:pt idx="6">
                  <c:v>Any Job Loss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21.5</c:v>
                </c:pt>
                <c:pt idx="1">
                  <c:v>1.44</c:v>
                </c:pt>
                <c:pt idx="2">
                  <c:v>7.63</c:v>
                </c:pt>
                <c:pt idx="3">
                  <c:v>3.15</c:v>
                </c:pt>
                <c:pt idx="4">
                  <c:v>5.23</c:v>
                </c:pt>
                <c:pt idx="5">
                  <c:v>12.3</c:v>
                </c:pt>
                <c:pt idx="6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7-4801-A9E4-962F6155D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Hours Reduced (Still Employed)</c:v>
                </c:pt>
                <c:pt idx="1">
                  <c:v>No Longer Working</c:v>
                </c:pt>
                <c:pt idx="2">
                  <c:v>Became Unemployed</c:v>
                </c:pt>
                <c:pt idx="3">
                  <c:v>Contract was Terminated</c:v>
                </c:pt>
                <c:pt idx="4">
                  <c:v>Freelance or Gig Work was Cut</c:v>
                </c:pt>
                <c:pt idx="5">
                  <c:v>Laid off or Furloughed but Expect to be Recalled</c:v>
                </c:pt>
                <c:pt idx="6">
                  <c:v>Any Job Loss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23.7</c:v>
                </c:pt>
                <c:pt idx="1">
                  <c:v>0.8</c:v>
                </c:pt>
                <c:pt idx="2">
                  <c:v>8.3000000000000007</c:v>
                </c:pt>
                <c:pt idx="3">
                  <c:v>6.2</c:v>
                </c:pt>
                <c:pt idx="4">
                  <c:v>5.7</c:v>
                </c:pt>
                <c:pt idx="5">
                  <c:v>9.6</c:v>
                </c:pt>
                <c:pt idx="6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7-4801-A9E4-962F6155D3F4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Hours Reduced (Still Employed)</c:v>
                </c:pt>
                <c:pt idx="1">
                  <c:v>No Longer Working</c:v>
                </c:pt>
                <c:pt idx="2">
                  <c:v>Became Unemployed</c:v>
                </c:pt>
                <c:pt idx="3">
                  <c:v>Contract was Terminated</c:v>
                </c:pt>
                <c:pt idx="4">
                  <c:v>Freelance or Gig Work was Cut</c:v>
                </c:pt>
                <c:pt idx="5">
                  <c:v>Laid off or Furloughed but Expect to be Recalled</c:v>
                </c:pt>
                <c:pt idx="6">
                  <c:v>Any Job Loss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19.899999999999999</c:v>
                </c:pt>
                <c:pt idx="1">
                  <c:v>1.97</c:v>
                </c:pt>
                <c:pt idx="2">
                  <c:v>7.1</c:v>
                </c:pt>
                <c:pt idx="3">
                  <c:v>3</c:v>
                </c:pt>
                <c:pt idx="4">
                  <c:v>4.9000000000000004</c:v>
                </c:pt>
                <c:pt idx="5">
                  <c:v>14.6</c:v>
                </c:pt>
                <c:pt idx="6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7-4801-A9E4-962F6155D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2800864"/>
        <c:axId val="566094800"/>
      </c:barChart>
      <c:catAx>
        <c:axId val="40280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94800"/>
        <c:crosses val="autoZero"/>
        <c:auto val="1"/>
        <c:lblAlgn val="ctr"/>
        <c:lblOffset val="100"/>
        <c:noMultiLvlLbl val="0"/>
      </c:catAx>
      <c:valAx>
        <c:axId val="56609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52569319240417"/>
          <c:y val="0.30402679899092638"/>
          <c:w val="0.18265547343452454"/>
          <c:h val="5.6987208415603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89229412361193"/>
          <c:y val="2.578124841404722E-2"/>
          <c:w val="0.51531690614144932"/>
          <c:h val="0.883138786716364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If Reduced Hours, Reason is Childcare</c:v>
                </c:pt>
                <c:pt idx="1">
                  <c:v>If Unemployed, Reason is Childcare</c:v>
                </c:pt>
                <c:pt idx="2">
                  <c:v>If Job Loss, Reason is Childcare</c:v>
                </c:pt>
                <c:pt idx="3">
                  <c:v>If Job or Hours Lost, Reason is Childcare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15.5</c:v>
                </c:pt>
                <c:pt idx="1">
                  <c:v>20</c:v>
                </c:pt>
                <c:pt idx="2">
                  <c:v>20.2</c:v>
                </c:pt>
                <c:pt idx="3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7-4801-A9E4-962F6155D3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If Reduced Hours, Reason is Childcare</c:v>
                </c:pt>
                <c:pt idx="1">
                  <c:v>If Unemployed, Reason is Childcare</c:v>
                </c:pt>
                <c:pt idx="2">
                  <c:v>If Job Loss, Reason is Childcare</c:v>
                </c:pt>
                <c:pt idx="3">
                  <c:v>If Job or Hours Lost, Reason is Childcare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15.1</c:v>
                </c:pt>
                <c:pt idx="1">
                  <c:v>14.1</c:v>
                </c:pt>
                <c:pt idx="2">
                  <c:v>16.7</c:v>
                </c:pt>
                <c:pt idx="3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7-4801-A9E4-962F6155D3F4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If Reduced Hours, Reason is Childcare</c:v>
                </c:pt>
                <c:pt idx="1">
                  <c:v>If Unemployed, Reason is Childcare</c:v>
                </c:pt>
                <c:pt idx="2">
                  <c:v>If Job Loss, Reason is Childcare</c:v>
                </c:pt>
                <c:pt idx="3">
                  <c:v>If Job or Hours Lost, Reason is Childcare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15.9</c:v>
                </c:pt>
                <c:pt idx="1">
                  <c:v>25.8</c:v>
                </c:pt>
                <c:pt idx="2">
                  <c:v>22.8</c:v>
                </c:pt>
                <c:pt idx="3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F7-4801-A9E4-962F6155D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2800864"/>
        <c:axId val="566094800"/>
      </c:barChart>
      <c:catAx>
        <c:axId val="40280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094800"/>
        <c:crosses val="autoZero"/>
        <c:auto val="1"/>
        <c:lblAlgn val="ctr"/>
        <c:lblOffset val="100"/>
        <c:noMultiLvlLbl val="0"/>
      </c:catAx>
      <c:valAx>
        <c:axId val="56609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769996351106937"/>
          <c:y val="3.7975206817470054E-2"/>
          <c:w val="0.11459467208921739"/>
          <c:h val="0.16152884094925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1"/>
                </a:solidFill>
              </a:rPr>
              <a:t>Change in Hours Worked (Still Employed) by Reason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1773375984252"/>
          <c:y val="4.2187497404804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 Reason</c:v>
                </c:pt>
                <c:pt idx="1">
                  <c:v>Childcare</c:v>
                </c:pt>
                <c:pt idx="2">
                  <c:v>Staff Reduced</c:v>
                </c:pt>
                <c:pt idx="3">
                  <c:v>No Remote Work</c:v>
                </c:pt>
                <c:pt idx="4">
                  <c:v>Lost Business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-8</c:v>
                </c:pt>
                <c:pt idx="1">
                  <c:v>-9.8000000000000007</c:v>
                </c:pt>
                <c:pt idx="2">
                  <c:v>-10.5</c:v>
                </c:pt>
                <c:pt idx="3">
                  <c:v>-8.4</c:v>
                </c:pt>
                <c:pt idx="4">
                  <c:v>-8.6999999999999993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7-46AF-A92C-A1E542B26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 Reason</c:v>
                </c:pt>
                <c:pt idx="1">
                  <c:v>Childcare</c:v>
                </c:pt>
                <c:pt idx="2">
                  <c:v>Staff Reduced</c:v>
                </c:pt>
                <c:pt idx="3">
                  <c:v>No Remote Work</c:v>
                </c:pt>
                <c:pt idx="4">
                  <c:v>Lost Business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-8.4</c:v>
                </c:pt>
                <c:pt idx="1">
                  <c:v>-11.6</c:v>
                </c:pt>
                <c:pt idx="2">
                  <c:v>-11.5</c:v>
                </c:pt>
                <c:pt idx="3">
                  <c:v>-10.9</c:v>
                </c:pt>
                <c:pt idx="4">
                  <c:v>-8.5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7-46AF-A92C-A1E542B2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424080"/>
        <c:axId val="1098429488"/>
      </c:barChart>
      <c:catAx>
        <c:axId val="10984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9488"/>
        <c:crosses val="autoZero"/>
        <c:auto val="1"/>
        <c:lblAlgn val="ctr"/>
        <c:lblOffset val="0"/>
        <c:noMultiLvlLbl val="0"/>
      </c:catAx>
      <c:valAx>
        <c:axId val="109842948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420275590551165E-2"/>
          <c:y val="0.12235020162707916"/>
          <c:w val="0.18953850885826773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Factors Affecting Household Decision Making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427337598425204"/>
          <c:y val="4.2187497404804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Parents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Which person is currently employed </c:v>
                </c:pt>
                <c:pt idx="1">
                  <c:v>Which person works more hours</c:v>
                </c:pt>
                <c:pt idx="2">
                  <c:v>Which person has a flexible work schedule</c:v>
                </c:pt>
                <c:pt idx="3">
                  <c:v>Which person earns more income</c:v>
                </c:pt>
                <c:pt idx="4">
                  <c:v>Which person is more at-risk of being laid off</c:v>
                </c:pt>
                <c:pt idx="5">
                  <c:v>Which person is better at taking care of kids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0.40600000000000003</c:v>
                </c:pt>
                <c:pt idx="1">
                  <c:v>0.34699999999999998</c:v>
                </c:pt>
                <c:pt idx="2">
                  <c:v>0.34</c:v>
                </c:pt>
                <c:pt idx="3">
                  <c:v>0.14099999999999999</c:v>
                </c:pt>
                <c:pt idx="4">
                  <c:v>0.112</c:v>
                </c:pt>
                <c:pt idx="5">
                  <c:v>0.22600000000000001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7-46AF-A92C-A1E542B26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Parent in Household Reported Losing Job or Reducing Hours due to Childcare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Which person is currently employed </c:v>
                </c:pt>
                <c:pt idx="1">
                  <c:v>Which person works more hours</c:v>
                </c:pt>
                <c:pt idx="2">
                  <c:v>Which person has a flexible work schedule</c:v>
                </c:pt>
                <c:pt idx="3">
                  <c:v>Which person earns more income</c:v>
                </c:pt>
                <c:pt idx="4">
                  <c:v>Which person is more at-risk of being laid off</c:v>
                </c:pt>
                <c:pt idx="5">
                  <c:v>Which person is better at taking care of kids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0.42599999999999999</c:v>
                </c:pt>
                <c:pt idx="1">
                  <c:v>0.44400000000000001</c:v>
                </c:pt>
                <c:pt idx="2">
                  <c:v>0.44700000000000001</c:v>
                </c:pt>
                <c:pt idx="3">
                  <c:v>0.23400000000000001</c:v>
                </c:pt>
                <c:pt idx="4">
                  <c:v>0.221</c:v>
                </c:pt>
                <c:pt idx="5">
                  <c:v>0.32700000000000001</c:v>
                </c:pt>
                <c:pt idx="6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7-46AF-A92C-A1E542B2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424080"/>
        <c:axId val="1098429488"/>
      </c:barChart>
      <c:catAx>
        <c:axId val="109842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9488"/>
        <c:crosses val="autoZero"/>
        <c:auto val="1"/>
        <c:lblAlgn val="ctr"/>
        <c:lblOffset val="0"/>
        <c:noMultiLvlLbl val="0"/>
      </c:catAx>
      <c:valAx>
        <c:axId val="109842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641228332136301"/>
          <c:y val="0.11531895205961171"/>
          <c:w val="0.33693250145957926"/>
          <c:h val="0.16621634066090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chemeClr val="tx1"/>
                </a:solidFill>
              </a:rPr>
              <a:t>Measures of Well-Being and Expectations for the Future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427337598425204"/>
          <c:y val="4.2187497404804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  <a:ln w="22225">
              <a:solidFill>
                <a:srgbClr val="0070C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High Psychological Distress</c:v>
                </c:pt>
                <c:pt idx="1">
                  <c:v>Worry About Work Hours A Lot</c:v>
                </c:pt>
                <c:pt idx="2">
                  <c:v>Worry About Job Loss A Lot</c:v>
                </c:pt>
                <c:pt idx="3">
                  <c:v>Sleep Very Good</c:v>
                </c:pt>
                <c:pt idx="5">
                  <c:v>Normal May/June</c:v>
                </c:pt>
                <c:pt idx="6">
                  <c:v>Normal This Summer</c:v>
                </c:pt>
                <c:pt idx="7">
                  <c:v>Normal This Fall</c:v>
                </c:pt>
                <c:pt idx="8">
                  <c:v>Normal This Year</c:v>
                </c:pt>
                <c:pt idx="9">
                  <c:v>Normal Don't Know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0.67239819999999995</c:v>
                </c:pt>
                <c:pt idx="1">
                  <c:v>0.44404329999999997</c:v>
                </c:pt>
                <c:pt idx="2">
                  <c:v>0.45577620000000002</c:v>
                </c:pt>
                <c:pt idx="3">
                  <c:v>0.3776408</c:v>
                </c:pt>
                <c:pt idx="5">
                  <c:v>0.30642360000000002</c:v>
                </c:pt>
                <c:pt idx="6">
                  <c:v>0.19878470000000001</c:v>
                </c:pt>
                <c:pt idx="7">
                  <c:v>0.16319439999999999</c:v>
                </c:pt>
                <c:pt idx="8">
                  <c:v>0.1822917</c:v>
                </c:pt>
                <c:pt idx="9">
                  <c:v>0.12065969999999999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7-46AF-A92C-A1E542B26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0000"/>
            </a:solidFill>
            <a:ln w="22225"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327607609528878E-2"/>
                  <c:y val="-2.3437498558225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B7-40C2-8F84-D698BBF64BD0}"/>
                </c:ext>
              </c:extLst>
            </c:dLbl>
            <c:dLbl>
              <c:idx val="6"/>
              <c:layout>
                <c:manualLayout>
                  <c:x val="1.0309279280359993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B7-40C2-8F84-D698BBF64BD0}"/>
                </c:ext>
              </c:extLst>
            </c:dLbl>
            <c:dLbl>
              <c:idx val="8"/>
              <c:layout>
                <c:manualLayout>
                  <c:x val="1.0309279280359993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B7-40C2-8F84-D698BBF64B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High Psychological Distress</c:v>
                </c:pt>
                <c:pt idx="1">
                  <c:v>Worry About Work Hours A Lot</c:v>
                </c:pt>
                <c:pt idx="2">
                  <c:v>Worry About Job Loss A Lot</c:v>
                </c:pt>
                <c:pt idx="3">
                  <c:v>Sleep Very Good</c:v>
                </c:pt>
                <c:pt idx="5">
                  <c:v>Normal May/June</c:v>
                </c:pt>
                <c:pt idx="6">
                  <c:v>Normal This Summer</c:v>
                </c:pt>
                <c:pt idx="7">
                  <c:v>Normal This Fall</c:v>
                </c:pt>
                <c:pt idx="8">
                  <c:v>Normal This Year</c:v>
                </c:pt>
                <c:pt idx="9">
                  <c:v>Normal Don't Know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0.67724459999999997</c:v>
                </c:pt>
                <c:pt idx="1">
                  <c:v>0.48689769999999999</c:v>
                </c:pt>
                <c:pt idx="2">
                  <c:v>0.51056639999999998</c:v>
                </c:pt>
                <c:pt idx="3">
                  <c:v>0.1656581</c:v>
                </c:pt>
                <c:pt idx="5">
                  <c:v>0.11136190000000001</c:v>
                </c:pt>
                <c:pt idx="6">
                  <c:v>0.19638829999999999</c:v>
                </c:pt>
                <c:pt idx="7">
                  <c:v>0.2039127</c:v>
                </c:pt>
                <c:pt idx="8">
                  <c:v>0.19112109999999999</c:v>
                </c:pt>
                <c:pt idx="9">
                  <c:v>0.24454480000000001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7-46AF-A92C-A1E542B2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424080"/>
        <c:axId val="1098429488"/>
      </c:barChart>
      <c:catAx>
        <c:axId val="109842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9488"/>
        <c:crosses val="autoZero"/>
        <c:auto val="1"/>
        <c:lblAlgn val="ctr"/>
        <c:lblOffset val="0"/>
        <c:noMultiLvlLbl val="0"/>
      </c:catAx>
      <c:valAx>
        <c:axId val="109842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81320424756741"/>
          <c:y val="0.10828770249214428"/>
          <c:w val="0.30371371266730823"/>
          <c:h val="8.184134585129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4352854330708"/>
          <c:y val="0.10014843133929434"/>
          <c:w val="0.734033095472441"/>
          <c:h val="0.82445147487380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Household Income (&lt;$75,000)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8288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OtherBackup</c:v>
                </c:pt>
                <c:pt idx="1">
                  <c:v>FirstResponderDaycare</c:v>
                </c:pt>
                <c:pt idx="2">
                  <c:v>FriendsBackup</c:v>
                </c:pt>
                <c:pt idx="3">
                  <c:v>OlderChildrenBackup</c:v>
                </c:pt>
                <c:pt idx="4">
                  <c:v>CoparentBackup</c:v>
                </c:pt>
                <c:pt idx="5">
                  <c:v>OtherFamilyBackup</c:v>
                </c:pt>
                <c:pt idx="6">
                  <c:v>GrandparentBackup</c:v>
                </c:pt>
                <c:pt idx="7">
                  <c:v>FormerDaycareBackup</c:v>
                </c:pt>
                <c:pt idx="8">
                  <c:v>BabysitterBackup</c:v>
                </c:pt>
                <c:pt idx="9">
                  <c:v>NannyBackup</c:v>
                </c:pt>
                <c:pt idx="10">
                  <c:v>AnyBackupChildcare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</c:v>
                </c:pt>
                <c:pt idx="1">
                  <c:v>0.04</c:v>
                </c:pt>
                <c:pt idx="2">
                  <c:v>0.1</c:v>
                </c:pt>
                <c:pt idx="3">
                  <c:v>8.4000000000000005E-2</c:v>
                </c:pt>
                <c:pt idx="4">
                  <c:v>8.4000000000000005E-2</c:v>
                </c:pt>
                <c:pt idx="5">
                  <c:v>0.27400000000000002</c:v>
                </c:pt>
                <c:pt idx="6">
                  <c:v>0.40100000000000002</c:v>
                </c:pt>
                <c:pt idx="7">
                  <c:v>7.6999999999999999E-2</c:v>
                </c:pt>
                <c:pt idx="8">
                  <c:v>0.247</c:v>
                </c:pt>
                <c:pt idx="9">
                  <c:v>0.13400000000000001</c:v>
                </c:pt>
                <c:pt idx="10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C-4C50-A433-BE840AC7D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Household Income (&gt;=$75,000)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831687301053204E-2"/>
                  <c:y val="-4.6874997116450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83-4E9A-825D-45685CDE90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7432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OtherBackup</c:v>
                </c:pt>
                <c:pt idx="1">
                  <c:v>FirstResponderDaycare</c:v>
                </c:pt>
                <c:pt idx="2">
                  <c:v>FriendsBackup</c:v>
                </c:pt>
                <c:pt idx="3">
                  <c:v>OlderChildrenBackup</c:v>
                </c:pt>
                <c:pt idx="4">
                  <c:v>CoparentBackup</c:v>
                </c:pt>
                <c:pt idx="5">
                  <c:v>OtherFamilyBackup</c:v>
                </c:pt>
                <c:pt idx="6">
                  <c:v>GrandparentBackup</c:v>
                </c:pt>
                <c:pt idx="7">
                  <c:v>FormerDaycareBackup</c:v>
                </c:pt>
                <c:pt idx="8">
                  <c:v>BabysitterBackup</c:v>
                </c:pt>
                <c:pt idx="9">
                  <c:v>NannyBackup</c:v>
                </c:pt>
                <c:pt idx="10">
                  <c:v>AnyBackupChildcare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0.312</c:v>
                </c:pt>
                <c:pt idx="1">
                  <c:v>4.4999999999999998E-2</c:v>
                </c:pt>
                <c:pt idx="2">
                  <c:v>0.16600000000000001</c:v>
                </c:pt>
                <c:pt idx="3">
                  <c:v>9.5000000000000001E-2</c:v>
                </c:pt>
                <c:pt idx="4">
                  <c:v>6.7000000000000004E-2</c:v>
                </c:pt>
                <c:pt idx="5">
                  <c:v>0.249</c:v>
                </c:pt>
                <c:pt idx="6">
                  <c:v>0.254</c:v>
                </c:pt>
                <c:pt idx="7">
                  <c:v>0.16800000000000001</c:v>
                </c:pt>
                <c:pt idx="8">
                  <c:v>0.28199999999999997</c:v>
                </c:pt>
                <c:pt idx="9">
                  <c:v>0.20499999999999999</c:v>
                </c:pt>
                <c:pt idx="10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C-4C50-A433-BE840AC7D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3971984"/>
        <c:axId val="1033965744"/>
      </c:barChart>
      <c:catAx>
        <c:axId val="103397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65744"/>
        <c:crosses val="autoZero"/>
        <c:auto val="1"/>
        <c:lblAlgn val="ctr"/>
        <c:lblOffset val="100"/>
        <c:noMultiLvlLbl val="0"/>
      </c:catAx>
      <c:valAx>
        <c:axId val="103396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7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60353267234006"/>
          <c:y val="0.62156892091726623"/>
          <c:w val="0.46719783464566927"/>
          <c:h val="0.17656556492583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4352854330708"/>
          <c:y val="0.10014843133929434"/>
          <c:w val="0.734033095472441"/>
          <c:h val="0.74636258684765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OtherLeave</c:v>
                </c:pt>
                <c:pt idx="1">
                  <c:v>FamilyLeave</c:v>
                </c:pt>
                <c:pt idx="2">
                  <c:v>DisabilityLeave</c:v>
                </c:pt>
                <c:pt idx="3">
                  <c:v>MedicalLeave</c:v>
                </c:pt>
                <c:pt idx="4">
                  <c:v>SickTime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1.5599999999999999E-2</c:v>
                </c:pt>
                <c:pt idx="1">
                  <c:v>0.23680000000000001</c:v>
                </c:pt>
                <c:pt idx="2">
                  <c:v>0.27879999999999999</c:v>
                </c:pt>
                <c:pt idx="3">
                  <c:v>0.43759999999999999</c:v>
                </c:pt>
                <c:pt idx="4">
                  <c:v>0.58199999999999996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C-4C50-A433-BE840AC7D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OtherLeave</c:v>
                </c:pt>
                <c:pt idx="1">
                  <c:v>FamilyLeave</c:v>
                </c:pt>
                <c:pt idx="2">
                  <c:v>DisabilityLeave</c:v>
                </c:pt>
                <c:pt idx="3">
                  <c:v>MedicalLeave</c:v>
                </c:pt>
                <c:pt idx="4">
                  <c:v>SickTime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0.02</c:v>
                </c:pt>
                <c:pt idx="1">
                  <c:v>4.1599999999999998E-2</c:v>
                </c:pt>
                <c:pt idx="2">
                  <c:v>8.0399999999999999E-2</c:v>
                </c:pt>
                <c:pt idx="3">
                  <c:v>0.15079999999999999</c:v>
                </c:pt>
                <c:pt idx="4">
                  <c:v>0.24479999999999999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C-4C50-A433-BE840AC7D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3971984"/>
        <c:axId val="1033965744"/>
      </c:barChart>
      <c:catAx>
        <c:axId val="103397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65744"/>
        <c:crosses val="autoZero"/>
        <c:auto val="1"/>
        <c:lblAlgn val="ctr"/>
        <c:lblOffset val="100"/>
        <c:noMultiLvlLbl val="0"/>
      </c:catAx>
      <c:valAx>
        <c:axId val="103396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7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894908702623251"/>
          <c:y val="0.49777346013025447"/>
          <c:w val="0.21058004736866162"/>
          <c:h val="0.17656556492583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94352854330708"/>
          <c:y val="0.10014843133929434"/>
          <c:w val="0.734033095472441"/>
          <c:h val="0.746362586847659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 New Policy</c:v>
                </c:pt>
                <c:pt idx="1">
                  <c:v>Other Policy</c:v>
                </c:pt>
                <c:pt idx="2">
                  <c:v>EAPs</c:v>
                </c:pt>
                <c:pt idx="3">
                  <c:v>Increased Sick Leave</c:v>
                </c:pt>
                <c:pt idx="4">
                  <c:v>Symptomatic Paid Time Off</c:v>
                </c:pt>
                <c:pt idx="5">
                  <c:v>Pay During Quarantine</c:v>
                </c:pt>
                <c:pt idx="6">
                  <c:v>Unlimited Unpaid Time Off</c:v>
                </c:pt>
                <c:pt idx="7">
                  <c:v>NoPenalty for Time Off</c:v>
                </c:pt>
                <c:pt idx="8">
                  <c:v>BackUpCareSubsidy</c:v>
                </c:pt>
                <c:pt idx="9">
                  <c:v>Offering WFH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0.26679999999999998</c:v>
                </c:pt>
                <c:pt idx="1">
                  <c:v>1.12E-2</c:v>
                </c:pt>
                <c:pt idx="2">
                  <c:v>0.1152</c:v>
                </c:pt>
                <c:pt idx="3">
                  <c:v>0.1072</c:v>
                </c:pt>
                <c:pt idx="4">
                  <c:v>0.21879999999999999</c:v>
                </c:pt>
                <c:pt idx="5">
                  <c:v>0.22359999999999999</c:v>
                </c:pt>
                <c:pt idx="6">
                  <c:v>0.1552</c:v>
                </c:pt>
                <c:pt idx="7">
                  <c:v>0.20760000000000001</c:v>
                </c:pt>
                <c:pt idx="8">
                  <c:v>0.224</c:v>
                </c:pt>
                <c:pt idx="9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4-4F0B-AD89-B23AABD92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rgbClr val="FF0000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No New Policy</c:v>
                </c:pt>
                <c:pt idx="1">
                  <c:v>Other Policy</c:v>
                </c:pt>
                <c:pt idx="2">
                  <c:v>EAPs</c:v>
                </c:pt>
                <c:pt idx="3">
                  <c:v>Increased Sick Leave</c:v>
                </c:pt>
                <c:pt idx="4">
                  <c:v>Symptomatic Paid Time Off</c:v>
                </c:pt>
                <c:pt idx="5">
                  <c:v>Pay During Quarantine</c:v>
                </c:pt>
                <c:pt idx="6">
                  <c:v>Unlimited Unpaid Time Off</c:v>
                </c:pt>
                <c:pt idx="7">
                  <c:v>NoPenalty for Time Off</c:v>
                </c:pt>
                <c:pt idx="8">
                  <c:v>BackUpCareSubsidy</c:v>
                </c:pt>
                <c:pt idx="9">
                  <c:v>Offering WFH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1A64-4F0B-AD89-B23AABD92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3971984"/>
        <c:axId val="1033965744"/>
      </c:barChart>
      <c:catAx>
        <c:axId val="103397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65744"/>
        <c:crosses val="autoZero"/>
        <c:auto val="1"/>
        <c:lblAlgn val="ctr"/>
        <c:lblOffset val="100"/>
        <c:noMultiLvlLbl val="0"/>
      </c:catAx>
      <c:valAx>
        <c:axId val="103396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397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Workplace Benefits and COVID-19 Supports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427337598425204"/>
          <c:y val="4.2187497404804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2225">
              <a:solidFill>
                <a:schemeClr val="accent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Sick Time</c:v>
                </c:pt>
                <c:pt idx="1">
                  <c:v>Medical Leave</c:v>
                </c:pt>
                <c:pt idx="2">
                  <c:v>Disability Leave</c:v>
                </c:pt>
                <c:pt idx="3">
                  <c:v>Family Leave</c:v>
                </c:pt>
                <c:pt idx="4">
                  <c:v>No Leave</c:v>
                </c:pt>
                <c:pt idx="6">
                  <c:v>BackUp Care Subsidy</c:v>
                </c:pt>
                <c:pt idx="7">
                  <c:v>Pay Under Quarantine</c:v>
                </c:pt>
                <c:pt idx="8">
                  <c:v>WFH</c:v>
                </c:pt>
                <c:pt idx="9">
                  <c:v>Symptomatic PTO</c:v>
                </c:pt>
                <c:pt idx="10">
                  <c:v>EAPs</c:v>
                </c:pt>
                <c:pt idx="11">
                  <c:v>NoNewPolicy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0.65600000000000003</c:v>
                </c:pt>
                <c:pt idx="1">
                  <c:v>0.501</c:v>
                </c:pt>
                <c:pt idx="2">
                  <c:v>0.31900000000000001</c:v>
                </c:pt>
                <c:pt idx="3">
                  <c:v>0.28399999999999997</c:v>
                </c:pt>
                <c:pt idx="4">
                  <c:v>0.192</c:v>
                </c:pt>
                <c:pt idx="6">
                  <c:v>0.21299999999999999</c:v>
                </c:pt>
                <c:pt idx="7">
                  <c:v>0.25800000000000001</c:v>
                </c:pt>
                <c:pt idx="8">
                  <c:v>0.36799999999999999</c:v>
                </c:pt>
                <c:pt idx="9">
                  <c:v>0.27500000000000002</c:v>
                </c:pt>
                <c:pt idx="10">
                  <c:v>0.14199999999999999</c:v>
                </c:pt>
                <c:pt idx="11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7-46AF-A92C-A1E542B260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Black/Hispanic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327607609528878E-2"/>
                  <c:y val="-2.3437498558225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B7-40C2-8F84-D698BBF64BD0}"/>
                </c:ext>
              </c:extLst>
            </c:dLbl>
            <c:dLbl>
              <c:idx val="6"/>
              <c:layout>
                <c:manualLayout>
                  <c:x val="1.0309279280359993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B7-40C2-8F84-D698BBF64BD0}"/>
                </c:ext>
              </c:extLst>
            </c:dLbl>
            <c:dLbl>
              <c:idx val="8"/>
              <c:layout>
                <c:manualLayout>
                  <c:x val="1.0309279280359993E-2"/>
                  <c:y val="-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B7-40C2-8F84-D698BBF64B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Sick Time</c:v>
                </c:pt>
                <c:pt idx="1">
                  <c:v>Medical Leave</c:v>
                </c:pt>
                <c:pt idx="2">
                  <c:v>Disability Leave</c:v>
                </c:pt>
                <c:pt idx="3">
                  <c:v>Family Leave</c:v>
                </c:pt>
                <c:pt idx="4">
                  <c:v>No Leave</c:v>
                </c:pt>
                <c:pt idx="6">
                  <c:v>BackUp Care Subsidy</c:v>
                </c:pt>
                <c:pt idx="7">
                  <c:v>Pay Under Quarantine</c:v>
                </c:pt>
                <c:pt idx="8">
                  <c:v>WFH</c:v>
                </c:pt>
                <c:pt idx="9">
                  <c:v>Symptomatic PTO</c:v>
                </c:pt>
                <c:pt idx="10">
                  <c:v>EAPs</c:v>
                </c:pt>
                <c:pt idx="11">
                  <c:v>NoNewPolicy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0.5541741</c:v>
                </c:pt>
                <c:pt idx="1">
                  <c:v>0.41385440000000001</c:v>
                </c:pt>
                <c:pt idx="2">
                  <c:v>0.29129660000000002</c:v>
                </c:pt>
                <c:pt idx="3">
                  <c:v>0.25754880000000002</c:v>
                </c:pt>
                <c:pt idx="4">
                  <c:v>0.26287739999999998</c:v>
                </c:pt>
                <c:pt idx="6">
                  <c:v>0.16106190000000001</c:v>
                </c:pt>
                <c:pt idx="7">
                  <c:v>0.1858407</c:v>
                </c:pt>
                <c:pt idx="8">
                  <c:v>0.26194689999999998</c:v>
                </c:pt>
                <c:pt idx="9">
                  <c:v>0.2070796</c:v>
                </c:pt>
                <c:pt idx="10">
                  <c:v>9.9114999999999995E-2</c:v>
                </c:pt>
                <c:pt idx="11">
                  <c:v>0.32743359999999999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7-46AF-A92C-A1E542B26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424080"/>
        <c:axId val="1098429488"/>
      </c:barChart>
      <c:catAx>
        <c:axId val="109842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9488"/>
        <c:crosses val="autoZero"/>
        <c:auto val="1"/>
        <c:lblAlgn val="ctr"/>
        <c:lblOffset val="0"/>
        <c:noMultiLvlLbl val="0"/>
      </c:catAx>
      <c:valAx>
        <c:axId val="109842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2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81320424756741"/>
          <c:y val="0.10828770249214428"/>
          <c:w val="0.30371371266730823"/>
          <c:h val="8.1841345851295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0.64835</cdr:x>
      <cdr:y>0.17954</cdr:y>
    </cdr:from>
    <cdr:to>
      <cdr:x>0.68636</cdr:x>
      <cdr:y>0.23377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7086375" y="917028"/>
          <a:ext cx="41549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***</a:t>
          </a:r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0.50387</cdr:x>
      <cdr:y>0.17305</cdr:y>
    </cdr:from>
    <cdr:to>
      <cdr:x>0.98969</cdr:x>
      <cdr:y>0.36289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86412" y="937683"/>
          <a:ext cx="5386388" cy="1028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Parental Stress Scale         2.60                2.39*** </a:t>
          </a:r>
        </a:p>
        <a:p xmlns:a="http://schemas.openxmlformats.org/drawingml/2006/main">
          <a:r>
            <a:rPr lang="en-US" sz="2000" dirty="0" smtClean="0"/>
            <a:t>Job Satisfaction Scale        3.96                3.68***</a:t>
          </a:r>
        </a:p>
        <a:p xmlns:a="http://schemas.openxmlformats.org/drawingml/2006/main">
          <a:r>
            <a:rPr lang="en-US" sz="2000" dirty="0" smtClean="0"/>
            <a:t>Resiliency Scale                  3.31                3.44***             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4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4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68% are heterosexual couples, 13% are same-sex couples,</a:t>
            </a:r>
          </a:p>
          <a:p>
            <a:r>
              <a:rPr lang="en-US" dirty="0" smtClean="0"/>
              <a:t>75% live with no other adults,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Only 8 states plus D.C. had enacted some form of paid family leave program prior to the start of the pandemic, and only 5 states had their programs up and running.  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31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4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5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971" y="595086"/>
            <a:ext cx="84182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Congress expanded unemployment insurance benefits and a temporary paid leave program to cover parents, but people have had difficulty accessing those benefits.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Paid leave expired at the end of the year and only applied to employers with more than 50 but less than 500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one New England state, Rhode Island, already had a paid leave program in place prior to the pandemic.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Barriers to the application process for the Paycheck Protection Program (PPP) and the program itself have hampered its effectiveness in addressing the needs of the childcare industry.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Only 53% of childcare centers and 25% of family childcare providers applied for a PPP loan and of those, only half of were approved for a loan—roughly equivalent to one-quarter of the childcare market.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Even among those daycare providers who were fortunate to receive a PPP loan, they will be lucky to break-even as they re-open under the new public health guidelines. 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Although the CARES Act back in March provided an additional $3.5 billion for the Childcare Development Block Grant (CCDBG) for emergency support, the funding was not enough to keep childcare programs afloat.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Massachusetts CCDBG funds covered only $2,200 per month to eligible childcare centers in July and August.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absence of substantial new funding, it is projected that we will lose 450,000 childcare slots nationwide.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7533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636" y="639566"/>
            <a:ext cx="8519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The </a:t>
            </a:r>
            <a:r>
              <a:rPr lang="en-US" sz="1400" dirty="0">
                <a:solidFill>
                  <a:srgbClr val="C00000"/>
                </a:solidFill>
              </a:rPr>
              <a:t>childcare industry is an essential component of </a:t>
            </a:r>
            <a:r>
              <a:rPr lang="en-US" sz="1400" dirty="0" smtClean="0">
                <a:solidFill>
                  <a:srgbClr val="C00000"/>
                </a:solidFill>
              </a:rPr>
              <a:t>the </a:t>
            </a:r>
            <a:r>
              <a:rPr lang="en-US" sz="1400" dirty="0">
                <a:solidFill>
                  <a:srgbClr val="C00000"/>
                </a:solidFill>
              </a:rPr>
              <a:t>U.S. economic recovery and should receive a large-scale and immediate bail </a:t>
            </a:r>
            <a:r>
              <a:rPr lang="en-US" sz="1400" dirty="0" smtClean="0">
                <a:solidFill>
                  <a:srgbClr val="C00000"/>
                </a:solidFill>
              </a:rPr>
              <a:t>out with some portion of PPP loans targeted towards family daycare providers. 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One </a:t>
            </a:r>
            <a:r>
              <a:rPr lang="en-US" sz="1400" dirty="0"/>
              <a:t>analysis from the Center for Law and Social Policy (CLASP) estimates that it will cost about $9.6 billion a month, for a total of more than $50 </a:t>
            </a:r>
            <a:r>
              <a:rPr lang="en-US" sz="1400" dirty="0" smtClean="0"/>
              <a:t>billion. Such </a:t>
            </a:r>
            <a:r>
              <a:rPr lang="en-US" sz="1400" dirty="0"/>
              <a:t>an investment would pay for itself in the near-term.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Family </a:t>
            </a:r>
            <a:r>
              <a:rPr lang="en-US" sz="1400" dirty="0"/>
              <a:t>daycare </a:t>
            </a:r>
            <a:r>
              <a:rPr lang="en-US" sz="1400" dirty="0" smtClean="0"/>
              <a:t>providers</a:t>
            </a:r>
            <a:r>
              <a:rPr lang="en-US" sz="1400" dirty="0" smtClean="0"/>
              <a:t> </a:t>
            </a:r>
            <a:r>
              <a:rPr lang="en-US" sz="1400" dirty="0"/>
              <a:t>are sole proprietors, some of whom may be unbanked, and additional oversight is needed to ensure that banks are not overly restrictive in their lending requirements.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Among </a:t>
            </a:r>
            <a:r>
              <a:rPr lang="en-US" sz="1400" dirty="0">
                <a:solidFill>
                  <a:srgbClr val="C00000"/>
                </a:solidFill>
              </a:rPr>
              <a:t>daycares </a:t>
            </a:r>
            <a:r>
              <a:rPr lang="en-US" sz="1400" dirty="0" smtClean="0">
                <a:solidFill>
                  <a:srgbClr val="C00000"/>
                </a:solidFill>
              </a:rPr>
              <a:t>that have re-opened, </a:t>
            </a:r>
            <a:r>
              <a:rPr lang="en-US" sz="1400" dirty="0">
                <a:solidFill>
                  <a:srgbClr val="C00000"/>
                </a:solidFill>
              </a:rPr>
              <a:t>we should be </a:t>
            </a:r>
            <a:r>
              <a:rPr lang="en-US" sz="1400" dirty="0" smtClean="0">
                <a:solidFill>
                  <a:srgbClr val="C00000"/>
                </a:solidFill>
              </a:rPr>
              <a:t>learning </a:t>
            </a:r>
            <a:r>
              <a:rPr lang="en-US" sz="1400" dirty="0">
                <a:solidFill>
                  <a:srgbClr val="C00000"/>
                </a:solidFill>
              </a:rPr>
              <a:t>about transmission of COVID19 among children and which public health measures are the most effective at limiting the spread of the </a:t>
            </a:r>
            <a:r>
              <a:rPr lang="en-US" sz="1400" dirty="0" smtClean="0">
                <a:solidFill>
                  <a:srgbClr val="C00000"/>
                </a:solidFill>
              </a:rPr>
              <a:t>virus in schools. </a:t>
            </a:r>
            <a:endParaRPr lang="en-US" sz="14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olicymakers </a:t>
            </a:r>
            <a:r>
              <a:rPr lang="en-US" sz="1400" dirty="0"/>
              <a:t>should consider loosening </a:t>
            </a:r>
            <a:r>
              <a:rPr lang="en-US" sz="1400" dirty="0" smtClean="0"/>
              <a:t>restrictions </a:t>
            </a:r>
            <a:r>
              <a:rPr lang="en-US" sz="1400" dirty="0"/>
              <a:t>that are less effective but costly to providers and developmentally inappropriate for children. </a:t>
            </a:r>
            <a:r>
              <a:rPr lang="en-US" sz="1400" dirty="0" smtClean="0"/>
              <a:t>COVID-19 </a:t>
            </a:r>
            <a:r>
              <a:rPr lang="en-US" sz="1400" dirty="0"/>
              <a:t>public health restrictions are intended to mitigate, rather than eliminate, risk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Schools should be equipped with adequate ventilation, physical space, and PPE to safely re-open in person.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Employers </a:t>
            </a:r>
            <a:r>
              <a:rPr lang="en-US" sz="1400" dirty="0">
                <a:solidFill>
                  <a:srgbClr val="C00000"/>
                </a:solidFill>
              </a:rPr>
              <a:t>need to be part of the solution </a:t>
            </a:r>
            <a:r>
              <a:rPr lang="en-US" sz="1400" dirty="0" smtClean="0">
                <a:solidFill>
                  <a:srgbClr val="C00000"/>
                </a:solidFill>
              </a:rPr>
              <a:t>and provide </a:t>
            </a:r>
            <a:r>
              <a:rPr lang="en-US" sz="1400" dirty="0">
                <a:solidFill>
                  <a:srgbClr val="C00000"/>
                </a:solidFill>
              </a:rPr>
              <a:t>working parents with the </a:t>
            </a:r>
            <a:r>
              <a:rPr lang="en-US" sz="1400" dirty="0" smtClean="0">
                <a:solidFill>
                  <a:srgbClr val="C00000"/>
                </a:solidFill>
              </a:rPr>
              <a:t>flexibility, job stability, and supports </a:t>
            </a:r>
            <a:r>
              <a:rPr lang="en-US" sz="1400" dirty="0">
                <a:solidFill>
                  <a:srgbClr val="C00000"/>
                </a:solidFill>
              </a:rPr>
              <a:t>needed to weather the </a:t>
            </a:r>
            <a:r>
              <a:rPr lang="en-US" sz="1400" dirty="0" smtClean="0">
                <a:solidFill>
                  <a:srgbClr val="C00000"/>
                </a:solidFill>
              </a:rPr>
              <a:t>pandemic. 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Expanding childcare subsidies, maintaining </a:t>
            </a:r>
            <a:r>
              <a:rPr lang="en-US" sz="1400" dirty="0"/>
              <a:t>or even expanding </a:t>
            </a:r>
            <a:r>
              <a:rPr lang="en-US" sz="1400" dirty="0" smtClean="0"/>
              <a:t>on-site daycares</a:t>
            </a:r>
            <a:r>
              <a:rPr lang="en-US" sz="1400" dirty="0" smtClean="0"/>
              <a:t>, and </a:t>
            </a:r>
            <a:r>
              <a:rPr lang="en-US" sz="1400" dirty="0" smtClean="0"/>
              <a:t>providing access to paid </a:t>
            </a:r>
            <a:r>
              <a:rPr lang="en-US" sz="1400" dirty="0" smtClean="0"/>
              <a:t>leave—even temporarily—can help employees who need it most and retain top talent for the long-term.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Congress needs </a:t>
            </a:r>
            <a:r>
              <a:rPr lang="en-US" sz="1400" dirty="0">
                <a:solidFill>
                  <a:srgbClr val="C00000"/>
                </a:solidFill>
              </a:rPr>
              <a:t>to extend the supports put in place by the CARES Act and the FFCRA and ensure that they can be accessed by working parents. </a:t>
            </a:r>
            <a:endParaRPr lang="en-US" sz="14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Biden: paid leave extended through Sept, includes small and large employers, fully reimbursed up to $75K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52447E1C-B8CB-4123-A95B-8B41915F172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8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1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hiring of staff and ER nurses is lightly lower than same time last year, postings for CNAs and ICU nurses are up more than 50%</a:t>
            </a:r>
          </a:p>
          <a:p>
            <a:endParaRPr lang="en-US" dirty="0"/>
          </a:p>
          <a:p>
            <a:r>
              <a:rPr lang="en-US" dirty="0" smtClean="0"/>
              <a:t>While physical therapists fell off the top 20 list in Q2 2020 versus 2019, Respiratory therapists made the top 20 for the first time.</a:t>
            </a:r>
          </a:p>
          <a:p>
            <a:endParaRPr lang="en-US" dirty="0"/>
          </a:p>
          <a:p>
            <a:r>
              <a:rPr lang="en-US" dirty="0" smtClean="0"/>
              <a:t>Similarly speech language pathologists were not in high demand compared to this time last year, but internal medicine physicians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/>
          <a:lstStyle/>
          <a:p>
            <a:fld id="{EA6851AA-B224-4CCD-B749-CCE17A5120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9FB34-6800-2F4F-8321-C282955D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330C-A874-0D45-8045-0FA075300875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73055-0FB5-1F45-BD1F-4BBB89C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BD9A-88AF-EC4C-85E4-8AE9044D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9984A-19CC-2242-8675-C3C6A69C5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58C32-F2D6-D444-A5F7-D5E49C9B8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71" t="25841" r="-168" b="11514"/>
          <a:stretch/>
        </p:blipFill>
        <p:spPr>
          <a:xfrm>
            <a:off x="-10885" y="5523826"/>
            <a:ext cx="12202886" cy="1741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C4D1F8-BFB2-FE42-A08E-9E5C85A8DD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80205" y="4538481"/>
            <a:ext cx="2760033" cy="1635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B0C886-E054-FA41-BE8E-8E4235FC75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9656" y="-378836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0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6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3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7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441A-705A-4479-A03F-27FDF69896C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6C7A-3FAB-4342-96CB-D7A294EF4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hyperlink" Target="https://www.nytimes.com/2020/09/17/upshot/pandemic-workers-benefits-disparity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what-ceos-really-think-about-remote-work-11600853405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modestino@northeastern.edu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issues/early-childhood/reports/2017/08/30/437988/mapping-americas-child-care-deser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d.org/assets/reports/childcareimpact/181104%20CCSE%20Report%20Jan3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progress.org/issues/early-childhood/reports/2019/03/28/467488/child-care-crisis-keeping-women-workforc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3797209"/>
            <a:ext cx="6282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Alicia Sasser Modestino</a:t>
            </a:r>
          </a:p>
          <a:p>
            <a:r>
              <a:rPr lang="en-US" b="1" dirty="0" smtClean="0"/>
              <a:t>Associate Professor, School of Public Policy and Urban Affairs</a:t>
            </a:r>
          </a:p>
          <a:p>
            <a:r>
              <a:rPr lang="en-US" b="1" dirty="0" smtClean="0"/>
              <a:t>Research Director, Dukakis Center for Urban and Regional Policy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7263" y="2986087"/>
            <a:ext cx="9861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 Impacts </a:t>
            </a:r>
            <a:r>
              <a:rPr lang="en-US" sz="2400" b="1" dirty="0">
                <a:solidFill>
                  <a:srgbClr val="FF0000"/>
                </a:solidFill>
              </a:rPr>
              <a:t>of COVID-19 on </a:t>
            </a:r>
            <a:r>
              <a:rPr lang="en-US" sz="2400" b="1" dirty="0" smtClean="0">
                <a:solidFill>
                  <a:srgbClr val="FF0000"/>
                </a:solidFill>
              </a:rPr>
              <a:t>Working Parents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Childcare</a:t>
            </a:r>
            <a:r>
              <a:rPr lang="en-US" sz="2400" b="1" dirty="0">
                <a:solidFill>
                  <a:srgbClr val="FF0000"/>
                </a:solidFill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</a:rPr>
              <a:t>Gender Equity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131" y="125951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Women significantly increased time spent per week on schoolwork and playing with children as well as cooking and cleaning. Men saw marginal increases in time spent cooking and cleaning.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-5400000">
            <a:off x="2928940" y="2843213"/>
            <a:ext cx="165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Hours per week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88" y="1305259"/>
            <a:ext cx="8115300" cy="5269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Note: *indicates statistical significance at the 10% level, ** at the 5% level and *** for the 1% level for the change pre- versus during the pandemic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00725" y="1057275"/>
            <a:ext cx="430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Hours per Week  Spent on Household Tasks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51336" y="1913733"/>
            <a:ext cx="2809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hours per week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did you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spend on the following </a:t>
            </a:r>
            <a:r>
              <a:rPr lang="en-US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the COVID-19 </a:t>
            </a:r>
            <a:r>
              <a:rPr 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pandemic?</a:t>
            </a:r>
          </a:p>
          <a:p>
            <a:endParaRPr lang="en-US" b="1" dirty="0">
              <a:cs typeface="Times New Roman" panose="02020603050405020304" pitchFamily="18" charset="0"/>
            </a:endParaRPr>
          </a:p>
          <a:p>
            <a:r>
              <a:rPr lang="en-US" dirty="0"/>
              <a:t>How many </a:t>
            </a:r>
            <a:r>
              <a:rPr lang="en-US" b="1" dirty="0"/>
              <a:t>hours per week</a:t>
            </a:r>
            <a:r>
              <a:rPr lang="en-US" dirty="0"/>
              <a:t> did you </a:t>
            </a:r>
            <a:r>
              <a:rPr lang="en-US" dirty="0" smtClean="0"/>
              <a:t>typically </a:t>
            </a:r>
            <a:r>
              <a:rPr lang="en-US" dirty="0"/>
              <a:t>spend on the following </a:t>
            </a:r>
            <a:r>
              <a:rPr lang="en-US" b="1" dirty="0">
                <a:solidFill>
                  <a:srgbClr val="C00000"/>
                </a:solidFill>
              </a:rPr>
              <a:t>during</a:t>
            </a:r>
            <a:r>
              <a:rPr lang="en-US" b="1" dirty="0"/>
              <a:t> the COVID-19 </a:t>
            </a:r>
            <a:r>
              <a:rPr lang="en-US" b="1" dirty="0" smtClean="0"/>
              <a:t>pandemic?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Note: *indicates statistical significance at the 10% level, ** at the 5% level and *** for the 1% level for </a:t>
            </a:r>
            <a:r>
              <a:rPr lang="en-US" sz="1200" dirty="0" smtClean="0"/>
              <a:t>women versus men.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49419" y="68799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“She-cession” has meant that more women are furloughed or out of work during the pandemic.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Among </a:t>
            </a:r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those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with no job loss,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women and men were equally likely to have </a:t>
            </a:r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their hours reduced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07243989"/>
              </p:ext>
            </p:extLst>
          </p:nvPr>
        </p:nvGraphicFramePr>
        <p:xfrm>
          <a:off x="542925" y="971551"/>
          <a:ext cx="10929938" cy="51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2634" y="238070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1075" y="340940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5" y="857250"/>
            <a:ext cx="434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Incidence of Jobs and Hours Lost by Gender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88050" y="221877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473" y="442857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8274" y="466194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26471" y="14710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**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5216738" y="487641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0750" y="109959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8975" y="175681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8212" y="303792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2011" y="43333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9588" y="3046502"/>
            <a:ext cx="2914651" cy="147732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Among survey respondents, 45.5% of women versus 34.1% of men were employed in in-person industries.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Note: *indicates statistical significance at the 10% level, ** at the 5% level and *** for the 1% level for </a:t>
            </a:r>
            <a:r>
              <a:rPr lang="en-US" sz="1200" dirty="0" smtClean="0"/>
              <a:t>women versus men.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66753756"/>
              </p:ext>
            </p:extLst>
          </p:nvPr>
        </p:nvGraphicFramePr>
        <p:xfrm>
          <a:off x="642937" y="971551"/>
          <a:ext cx="10601325" cy="510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64418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5911" y="292362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575" y="942975"/>
            <a:ext cx="600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Incidence of Jobs Lost and Hours Reductions due to Childcare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16761" y="143296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31" y="125951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Nearly 20% of working parents report being out of work or reducing hours solely due to childcare. Among those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women who became unemployed,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26%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said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it was due to childcare versus 14% of men.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3923" y="4461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0684" y="35999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0072" y="130914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3972" y="24616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1563" y="6207335"/>
            <a:ext cx="1168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1" y="125951"/>
            <a:ext cx="1207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Working parents lost 11 hours per week on average due to a lack of childcare.  This was similar in magnitude to the loss of hours due to staff reductions, loss of business, or lack of remote work available.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78904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1759" y="2937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46050113"/>
              </p:ext>
            </p:extLst>
          </p:nvPr>
        </p:nvGraphicFramePr>
        <p:xfrm>
          <a:off x="3546486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0548" y="1985962"/>
            <a:ext cx="115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Any Reason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8847" y="1995481"/>
            <a:ext cx="956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Childcare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5323" y="1976429"/>
            <a:ext cx="90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Staff</a:t>
            </a:r>
          </a:p>
          <a:p>
            <a:pPr algn="ctr"/>
            <a:r>
              <a:rPr lang="en-US" sz="1600" dirty="0" smtClean="0"/>
              <a:t>Reduced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46948" y="1985953"/>
            <a:ext cx="1126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 Remote</a:t>
            </a:r>
          </a:p>
          <a:p>
            <a:pPr algn="ctr"/>
            <a:r>
              <a:rPr lang="en-US" sz="1600" dirty="0" smtClean="0"/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54919" y="1995483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Lost </a:t>
            </a:r>
          </a:p>
          <a:p>
            <a:pPr algn="ctr"/>
            <a:r>
              <a:rPr lang="en-US" sz="1600" dirty="0" smtClean="0"/>
              <a:t>Business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762" y="2314575"/>
            <a:ext cx="2914651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Among survey respondents, </a:t>
            </a:r>
            <a:r>
              <a:rPr lang="en-US" dirty="0" smtClean="0">
                <a:solidFill>
                  <a:srgbClr val="C00000"/>
                </a:solidFill>
              </a:rPr>
              <a:t>only 50.5</a:t>
            </a:r>
            <a:r>
              <a:rPr lang="en-US" dirty="0" smtClean="0">
                <a:solidFill>
                  <a:srgbClr val="C00000"/>
                </a:solidFill>
              </a:rPr>
              <a:t>% of women versus 72.1% of men were working from home during the pandemic.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</a:t>
            </a:r>
            <a:r>
              <a:rPr lang="en-US" sz="1200" dirty="0" smtClean="0"/>
              <a:t>by Northeastern University </a:t>
            </a:r>
            <a:r>
              <a:rPr lang="en-US" sz="1200" dirty="0"/>
              <a:t>between Mother's Day (May 10, 2020) and Father's Day (June 21, </a:t>
            </a:r>
            <a:r>
              <a:rPr lang="en-US" sz="1200" dirty="0" smtClean="0"/>
              <a:t>2020).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" y="125951"/>
            <a:ext cx="1207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What factors affect how the caregiving responsibilities for your children are divided up between you and </a:t>
            </a:r>
            <a:r>
              <a:rPr lang="en-US" sz="2000">
                <a:solidFill>
                  <a:srgbClr val="C00000"/>
                </a:solidFill>
                <a:latin typeface="Georgia" panose="02040502050405020303" pitchFamily="18" charset="0"/>
              </a:rPr>
              <a:t>your </a:t>
            </a:r>
            <a:r>
              <a:rPr lang="en-US" sz="2000" smtClean="0">
                <a:solidFill>
                  <a:srgbClr val="C00000"/>
                </a:solidFill>
                <a:latin typeface="Georgia" panose="02040502050405020303" pitchFamily="18" charset="0"/>
              </a:rPr>
              <a:t>partner/spouse/co-parent </a:t>
            </a:r>
            <a:r>
              <a:rPr lang="en-US" sz="2000" dirty="0">
                <a:solidFill>
                  <a:srgbClr val="C00000"/>
                </a:solidFill>
                <a:latin typeface="Georgia" panose="02040502050405020303" pitchFamily="18" charset="0"/>
              </a:rPr>
              <a:t>during the COVID-19 pandemic? (Check all that apply)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64418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7273" y="2937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78671436"/>
              </p:ext>
            </p:extLst>
          </p:nvPr>
        </p:nvGraphicFramePr>
        <p:xfrm>
          <a:off x="557213" y="719666"/>
          <a:ext cx="110870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73828" y="16901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</a:t>
            </a:r>
            <a:r>
              <a:rPr lang="en-US" sz="1200" dirty="0" smtClean="0"/>
              <a:t>by Northeastern University </a:t>
            </a:r>
            <a:r>
              <a:rPr lang="en-US" sz="1200" dirty="0"/>
              <a:t>between Mother's Day (May 10, 2020) and Father's Day (June 21, </a:t>
            </a:r>
            <a:r>
              <a:rPr lang="en-US" sz="1200" dirty="0" smtClean="0"/>
              <a:t>2020).</a:t>
            </a:r>
          </a:p>
          <a:p>
            <a:r>
              <a:rPr lang="en-US" sz="1200" dirty="0"/>
              <a:t>Note: *indicates statistical significance at the 10% level, ** at the 5% level and *** for the 1% level for women versus men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25951"/>
            <a:ext cx="1207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Both moms and dads are experiencing high levels of distress, although women sleep less and worry more about their jobs, possibly due to a greater sense of uncertainty about when life will return to “normal.” 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4418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7273" y="2937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50862577"/>
              </p:ext>
            </p:extLst>
          </p:nvPr>
        </p:nvGraphicFramePr>
        <p:xfrm>
          <a:off x="557213" y="719666"/>
          <a:ext cx="110870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73828" y="16901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2424" y="426665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975" y="277599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061" y="264264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875" y="445715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21775" y="388089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9613" y="407615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131" y="71440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Only 30% of all working parents had any form of back-up childcare during May/June with significant disparities between low- and high-income households.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43193110"/>
              </p:ext>
            </p:extLst>
          </p:nvPr>
        </p:nvGraphicFramePr>
        <p:xfrm>
          <a:off x="2946399" y="716405"/>
          <a:ext cx="852646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93072" y="125199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2135" y="170851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6043" y="250971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7304" y="453445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60" y="536612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764" y="6221628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Note: High Income is statistically significantly different from  Low Income at the 1% level (***), 5% level (**), or 10% level (*).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914775" y="971550"/>
            <a:ext cx="533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Frequency of Back-Up Childcare by Household Income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2901" y="1514475"/>
            <a:ext cx="2314575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you currently use </a:t>
            </a:r>
            <a:r>
              <a:rPr lang="en-US" b="1" dirty="0">
                <a:solidFill>
                  <a:srgbClr val="C00000"/>
                </a:solidFill>
              </a:rPr>
              <a:t>any backup childcare </a:t>
            </a:r>
            <a:r>
              <a:rPr lang="en-US" dirty="0"/>
              <a:t>during the COVID-19 pandemic?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If you answered yes to backup childcare</a:t>
            </a:r>
            <a:r>
              <a:rPr lang="en-US" b="1" dirty="0">
                <a:solidFill>
                  <a:srgbClr val="C00000"/>
                </a:solidFill>
              </a:rPr>
              <a:t>, who is providing care </a:t>
            </a:r>
            <a:r>
              <a:rPr lang="en-US" dirty="0"/>
              <a:t>during the COVID-19 pandemic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73722" y="1690147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6047" y="249977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2865" y="288077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233" y="451908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9404" y="197393"/>
            <a:ext cx="1176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Although 24% of working parents reported paid family leave was available, only 4% had used it during the pandemic. The most common COVID19 practice was to offer WFH followed by childcare subsidies.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801350" y="3768637"/>
            <a:ext cx="0" cy="1905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5127025"/>
              </p:ext>
            </p:extLst>
          </p:nvPr>
        </p:nvGraphicFramePr>
        <p:xfrm>
          <a:off x="288925" y="1659379"/>
          <a:ext cx="5097463" cy="428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0051" y="6250201"/>
            <a:ext cx="1168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43050" y="1643067"/>
            <a:ext cx="289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 Workplace Policies</a:t>
            </a:r>
            <a:endParaRPr lang="en-US" b="1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954196303"/>
              </p:ext>
            </p:extLst>
          </p:nvPr>
        </p:nvGraphicFramePr>
        <p:xfrm>
          <a:off x="5813425" y="1568891"/>
          <a:ext cx="5097463" cy="428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81900" y="1566866"/>
            <a:ext cx="3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COVID19 Workplace Practices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1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from a national panel through Pure Spectrum between Mother's Day (May 10, 2020) and Father's Day (June 21, 2020</a:t>
            </a:r>
            <a:r>
              <a:rPr lang="en-US" sz="1200" dirty="0" smtClean="0"/>
              <a:t>).</a:t>
            </a:r>
          </a:p>
          <a:p>
            <a:r>
              <a:rPr lang="en-US" sz="1200" dirty="0"/>
              <a:t>Note: </a:t>
            </a:r>
            <a:r>
              <a:rPr lang="en-US" sz="1200" dirty="0" smtClean="0"/>
              <a:t>Standard Errors in Parentheses. *indicates </a:t>
            </a:r>
            <a:r>
              <a:rPr lang="en-US" sz="1200" dirty="0"/>
              <a:t>statistical significance at the 10% level, ** at the 5% level and *** for the 1% level for </a:t>
            </a:r>
            <a:r>
              <a:rPr lang="en-US" sz="1200" dirty="0" smtClean="0"/>
              <a:t>women versus men.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5131" y="125951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Women were less likely to cite childcare as a reason for becoming unemployed if they had access to paid family leave through their employer, the ability to work from home, or support from coworkers.  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4418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7273" y="2937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73828" y="16901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59519"/>
              </p:ext>
            </p:extLst>
          </p:nvPr>
        </p:nvGraphicFramePr>
        <p:xfrm>
          <a:off x="1257306" y="942977"/>
          <a:ext cx="9444032" cy="495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0683">
                  <a:extLst>
                    <a:ext uri="{9D8B030D-6E8A-4147-A177-3AD203B41FA5}">
                      <a16:colId xmlns:a16="http://schemas.microsoft.com/office/drawing/2014/main" val="4220693738"/>
                    </a:ext>
                  </a:extLst>
                </a:gridCol>
                <a:gridCol w="1167607">
                  <a:extLst>
                    <a:ext uri="{9D8B030D-6E8A-4147-A177-3AD203B41FA5}">
                      <a16:colId xmlns:a16="http://schemas.microsoft.com/office/drawing/2014/main" val="1123215968"/>
                    </a:ext>
                  </a:extLst>
                </a:gridCol>
                <a:gridCol w="386339">
                  <a:extLst>
                    <a:ext uri="{9D8B030D-6E8A-4147-A177-3AD203B41FA5}">
                      <a16:colId xmlns:a16="http://schemas.microsoft.com/office/drawing/2014/main" val="2604513623"/>
                    </a:ext>
                  </a:extLst>
                </a:gridCol>
                <a:gridCol w="469881">
                  <a:extLst>
                    <a:ext uri="{9D8B030D-6E8A-4147-A177-3AD203B41FA5}">
                      <a16:colId xmlns:a16="http://schemas.microsoft.com/office/drawing/2014/main" val="1528535495"/>
                    </a:ext>
                  </a:extLst>
                </a:gridCol>
                <a:gridCol w="939761">
                  <a:extLst>
                    <a:ext uri="{9D8B030D-6E8A-4147-A177-3AD203B41FA5}">
                      <a16:colId xmlns:a16="http://schemas.microsoft.com/office/drawing/2014/main" val="3237113923"/>
                    </a:ext>
                  </a:extLst>
                </a:gridCol>
                <a:gridCol w="939761">
                  <a:extLst>
                    <a:ext uri="{9D8B030D-6E8A-4147-A177-3AD203B41FA5}">
                      <a16:colId xmlns:a16="http://schemas.microsoft.com/office/drawing/2014/main" val="1701143852"/>
                    </a:ext>
                  </a:extLst>
                </a:gridCol>
              </a:tblGrid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effectLst/>
                        </a:rPr>
                        <a:t>Reason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for Job Change is Childcare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Policy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or </a:t>
                      </a:r>
                      <a:r>
                        <a:rPr lang="en-US" sz="1600" b="1" u="none" strike="noStrike" dirty="0" smtClean="0">
                          <a:effectLst/>
                        </a:rPr>
                        <a:t>Practice that Ameliorated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78887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Job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Loss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Hours Reduction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930170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Personal Circumstances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34208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Has Access to Back Up Childcare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-3.0%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-9.1%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96390"/>
                  </a:ext>
                </a:extLst>
              </a:tr>
              <a:tr h="11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75374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Paid Leave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98073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Lives in a State with Paid Family Leave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-7.4%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-7.2%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55394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Family Leave Available through Employer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-39.4%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46814"/>
                  </a:ext>
                </a:extLst>
              </a:tr>
              <a:tr h="1238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82567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Work Supports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1900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Work Autonomy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-5.1%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90976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Managerial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-47.9%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60521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Coworker Support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-23.5%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-1.1%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18790"/>
                  </a:ext>
                </a:extLst>
              </a:tr>
              <a:tr h="504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67182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Employer COVID19 Practices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35941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Child Care Subsidy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-1.8%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-11.6%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632269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Allowed to Work From Home (WFH)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-31.1%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**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07069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 Penalty for Time Off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-3.4%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721518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Unlimited Unpaid Time Off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-18.1%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-6.3%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296731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Paid for Time Spent in Quarantine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-6.7%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49248"/>
                  </a:ext>
                </a:extLst>
              </a:tr>
              <a:tr h="225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Paid Time Off for Symptomatic Employees or Dependents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-21.8%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</a:t>
                      </a:r>
                      <a:r>
                        <a:rPr lang="en-US" sz="1600" u="none" strike="noStrike" dirty="0" smtClean="0">
                          <a:effectLst/>
                        </a:rPr>
                        <a:t>0.01%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7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0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9" y="6278772"/>
            <a:ext cx="116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Author's calculations based on data collected </a:t>
            </a:r>
            <a:r>
              <a:rPr lang="en-US" sz="1200" dirty="0" smtClean="0"/>
              <a:t>by Northeastern University </a:t>
            </a:r>
            <a:r>
              <a:rPr lang="en-US" sz="1200" dirty="0"/>
              <a:t>between Mother's Day (May 10, 2020) and Father's Day (June 21, </a:t>
            </a:r>
            <a:r>
              <a:rPr lang="en-US" sz="1200" dirty="0" smtClean="0"/>
              <a:t>2020).</a:t>
            </a:r>
          </a:p>
          <a:p>
            <a:r>
              <a:rPr lang="en-US" sz="1200" dirty="0"/>
              <a:t>Note: *indicates statistical significance at the 10% level, ** at the 5% level and *** for the 1% level for women versus men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25951"/>
            <a:ext cx="12077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Working parents who identify as Black or Hispanic are less likely to work in jobs with paid sick time and medical leave or have COVID19 policies such as back-up childcare subsidies and working from home.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4418" y="270932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7273" y="293791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7500277"/>
              </p:ext>
            </p:extLst>
          </p:nvPr>
        </p:nvGraphicFramePr>
        <p:xfrm>
          <a:off x="557213" y="719666"/>
          <a:ext cx="110870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73828" y="16901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9599" y="368086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975" y="277599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7061" y="264264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1725" y="425712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93213" y="335225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59613" y="407615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2500" y="215686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6413" y="2923628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5163" y="416187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9075" y="371420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8712" y="400947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45490" y="46190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**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This past spring COVID-19 severely disrupted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nature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and availability of childcare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as schools and daycares were shuttered, with much of the burden falling on women.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8" y="3005133"/>
            <a:ext cx="4924425" cy="926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136" y="4038597"/>
            <a:ext cx="1619251" cy="633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" y="1252882"/>
            <a:ext cx="4114801" cy="1226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6" y="3095621"/>
            <a:ext cx="1933575" cy="300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49" y="2757482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23, 2020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476" y="3686177"/>
            <a:ext cx="2400301" cy="1294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137" y="2328857"/>
            <a:ext cx="2047876" cy="1350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301" y="5038719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April 8, 2020</a:t>
            </a:r>
            <a:endParaRPr lang="en-US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149" y="5324471"/>
            <a:ext cx="1228725" cy="38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813" y="1214349"/>
            <a:ext cx="6353704" cy="857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150" y="4100513"/>
            <a:ext cx="5948363" cy="7931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2407073"/>
            <a:ext cx="1933575" cy="3007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67337" y="2066919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6, 2020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6025" y="5514975"/>
            <a:ext cx="92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Parents are </a:t>
            </a:r>
            <a:r>
              <a:rPr lang="en-US" dirty="0">
                <a:latin typeface="Arial Black" panose="020B0A04020102020204" pitchFamily="34" charset="0"/>
              </a:rPr>
              <a:t>p</a:t>
            </a:r>
            <a:r>
              <a:rPr lang="en-US" dirty="0" smtClean="0">
                <a:latin typeface="Arial Black" panose="020B0A04020102020204" pitchFamily="34" charset="0"/>
              </a:rPr>
              <a:t>anicking, giving up </a:t>
            </a:r>
            <a:r>
              <a:rPr lang="en-US" dirty="0">
                <a:latin typeface="Arial Black" panose="020B0A04020102020204" pitchFamily="34" charset="0"/>
              </a:rPr>
              <a:t>t</a:t>
            </a:r>
            <a:r>
              <a:rPr lang="en-US" dirty="0" smtClean="0">
                <a:latin typeface="Arial Black" panose="020B0A04020102020204" pitchFamily="34" charset="0"/>
              </a:rPr>
              <a:t>heir </a:t>
            </a:r>
            <a:r>
              <a:rPr lang="en-US" dirty="0">
                <a:latin typeface="Arial Black" panose="020B0A04020102020204" pitchFamily="34" charset="0"/>
              </a:rPr>
              <a:t>c</a:t>
            </a:r>
            <a:r>
              <a:rPr lang="en-US" dirty="0" smtClean="0">
                <a:latin typeface="Arial Black" panose="020B0A04020102020204" pitchFamily="34" charset="0"/>
              </a:rPr>
              <a:t>areers, and spending thousands of dollars on piecemeal solutions for the school year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3175" y="6205537"/>
            <a:ext cx="2305050" cy="4476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76863" y="6262682"/>
            <a:ext cx="149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July 22, 2020</a:t>
            </a:r>
            <a:endParaRPr lang="en-US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31" y="125951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Absent large-scale support from the federal government, some employers are finding additional ways to support working parents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that go beyond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beyond increasing subsidies.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927906"/>
            <a:ext cx="6091238" cy="5930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199" y="6420535"/>
            <a:ext cx="7167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www.nytimes.com/2020/09/17/upshot/pandemic-workers-benefits-disparity.html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912" y="1657350"/>
            <a:ext cx="4784818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131" y="125951"/>
            <a:ext cx="1162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Back to Normal or Back to Better?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6434822"/>
            <a:ext cx="7167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www.wsj.com/articles/what-ceos-really-think-about-remote-work-11600853405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" y="781050"/>
            <a:ext cx="4891087" cy="2699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10" y="3557587"/>
            <a:ext cx="4838702" cy="2448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212" y="712717"/>
            <a:ext cx="4953001" cy="2639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75" y="3614738"/>
            <a:ext cx="5248626" cy="26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714" y="935623"/>
            <a:ext cx="81656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Congress expanded unemployment insurance benefits and a temporary paid leave program to cover parents, but people have had difficulty accessing those benefits.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Barriers </a:t>
            </a:r>
            <a:r>
              <a:rPr lang="en-US" sz="2000" dirty="0"/>
              <a:t>to the application process for the Paycheck Protection Program (PPP) and the program itself have hampered its effectiveness in addressing the needs of the childcare industry.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Although </a:t>
            </a:r>
            <a:r>
              <a:rPr lang="en-US" sz="2000" dirty="0" smtClean="0"/>
              <a:t>the</a:t>
            </a:r>
            <a:r>
              <a:rPr lang="en-US" sz="2000" dirty="0" smtClean="0"/>
              <a:t> CARES Act back in March </a:t>
            </a:r>
            <a:r>
              <a:rPr lang="en-US" sz="2000" dirty="0"/>
              <a:t>provided an additional $3.5 billion for the Childcare Development Block Grant (CCDBG) for emergency support, the funding </a:t>
            </a:r>
            <a:r>
              <a:rPr lang="en-US" sz="2000" dirty="0" smtClean="0"/>
              <a:t>was </a:t>
            </a:r>
            <a:r>
              <a:rPr lang="en-US" sz="2000" dirty="0"/>
              <a:t>not enough to keep childcare programs </a:t>
            </a:r>
            <a:r>
              <a:rPr lang="en-US" sz="2000" dirty="0" smtClean="0"/>
              <a:t>afloat.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8291" y="97494"/>
            <a:ext cx="1162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To date,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public policy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efforts have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essentially put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a Band-Aid on a gunshot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wound. 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804863"/>
            <a:ext cx="2557463" cy="1501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8" y="2524124"/>
            <a:ext cx="2609850" cy="1724025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42925" y="2743200"/>
            <a:ext cx="1185863" cy="9715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4434491"/>
            <a:ext cx="2428876" cy="20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91" y="9749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It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is imperative that policymakers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act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quickly to put the childcare industry on life support until the pandemic can be brought under control.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128713"/>
            <a:ext cx="2076450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8" y="1833561"/>
            <a:ext cx="4405313" cy="671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1" y="1666874"/>
            <a:ext cx="4133850" cy="2320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049" y="3152774"/>
            <a:ext cx="4486275" cy="240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24" y="4529137"/>
            <a:ext cx="2169247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25" y="2093727"/>
            <a:ext cx="4446381" cy="3718332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2400" i="1" dirty="0">
                <a:latin typeface="Real Head Pro Medium" panose="020B0604020204020204" pitchFamily="34" charset="77"/>
              </a:rPr>
              <a:t>Preparing leaders to address complex problems, serve communities, and build a just, sustainable, and resilient world.</a:t>
            </a:r>
          </a:p>
          <a:p>
            <a:pPr marL="109728" indent="0" algn="ctr">
              <a:buNone/>
            </a:pPr>
            <a:endParaRPr lang="en-US" sz="2400" b="1" dirty="0"/>
          </a:p>
          <a:p>
            <a:pPr marL="109728" indent="0" algn="ctr">
              <a:buNone/>
            </a:pPr>
            <a:endParaRPr lang="en-US" sz="2400" b="1" dirty="0"/>
          </a:p>
          <a:p>
            <a:pPr marL="109728" indent="0" algn="ctr">
              <a:buNone/>
            </a:pPr>
            <a:r>
              <a:rPr lang="en-US" sz="2400" b="1" dirty="0"/>
              <a:t> </a:t>
            </a:r>
          </a:p>
          <a:p>
            <a:pPr marL="109728" indent="0" algn="ctr">
              <a:buNone/>
            </a:pPr>
            <a:endParaRPr lang="en-US" sz="2400" b="1" dirty="0"/>
          </a:p>
          <a:p>
            <a:pPr marL="109728" indent="0" algn="ctr">
              <a:buNone/>
            </a:pPr>
            <a:endParaRPr lang="en-US" sz="2400" b="1" dirty="0"/>
          </a:p>
          <a:p>
            <a:pPr marL="109728" indent="0" algn="ctr">
              <a:buNone/>
            </a:pP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A2EF5-81AD-CE43-A8FE-B397B44EB83A}"/>
              </a:ext>
            </a:extLst>
          </p:cNvPr>
          <p:cNvSpPr/>
          <p:nvPr/>
        </p:nvSpPr>
        <p:spPr>
          <a:xfrm rot="5400000" flipV="1">
            <a:off x="2316796" y="3524547"/>
            <a:ext cx="5909989" cy="45721"/>
          </a:xfrm>
          <a:prstGeom prst="rect">
            <a:avLst/>
          </a:prstGeom>
          <a:solidFill>
            <a:srgbClr val="E92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DC192B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53C3C1-31B3-5A43-8860-B21308BC0E73}"/>
              </a:ext>
            </a:extLst>
          </p:cNvPr>
          <p:cNvSpPr txBox="1">
            <a:spLocks/>
          </p:cNvSpPr>
          <p:nvPr/>
        </p:nvSpPr>
        <p:spPr>
          <a:xfrm>
            <a:off x="5933240" y="505325"/>
            <a:ext cx="2607509" cy="53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Core Master’s Programs</a:t>
            </a:r>
          </a:p>
          <a:p>
            <a:r>
              <a:rPr lang="en-US" sz="1400" dirty="0"/>
              <a:t>Public Administration</a:t>
            </a:r>
          </a:p>
          <a:p>
            <a:r>
              <a:rPr lang="en-US" sz="1400" dirty="0"/>
              <a:t>Public Policy</a:t>
            </a:r>
          </a:p>
          <a:p>
            <a:r>
              <a:rPr lang="en-US" sz="1400" dirty="0"/>
              <a:t>Urban Planning &amp; Policy</a:t>
            </a:r>
          </a:p>
          <a:p>
            <a:r>
              <a:rPr lang="en-US" sz="1400" dirty="0"/>
              <a:t>Urban Informatics</a:t>
            </a:r>
          </a:p>
          <a:p>
            <a:pPr marL="0" indent="0">
              <a:buNone/>
            </a:pPr>
            <a:r>
              <a:rPr lang="en-US" sz="1400" b="1" dirty="0"/>
              <a:t>Joint Master’s Programs</a:t>
            </a:r>
            <a:endParaRPr lang="en-US" sz="1400" dirty="0"/>
          </a:p>
          <a:p>
            <a:r>
              <a:rPr lang="en-US" sz="1400" dirty="0"/>
              <a:t>Environmental Science &amp; Policy</a:t>
            </a:r>
          </a:p>
          <a:p>
            <a:r>
              <a:rPr lang="en-US" sz="1400" dirty="0"/>
              <a:t>Engineering &amp; Policy</a:t>
            </a:r>
          </a:p>
          <a:p>
            <a:r>
              <a:rPr lang="en-US" sz="1400" dirty="0"/>
              <a:t>International Affairs</a:t>
            </a:r>
          </a:p>
          <a:p>
            <a:pPr marL="0" indent="0">
              <a:buNone/>
            </a:pPr>
            <a:r>
              <a:rPr lang="en-US" sz="1400" b="1" dirty="0"/>
              <a:t>Doctoral Programs</a:t>
            </a:r>
            <a:endParaRPr lang="en-US" sz="1400" dirty="0"/>
          </a:p>
          <a:p>
            <a:r>
              <a:rPr lang="en-US" sz="1400" dirty="0"/>
              <a:t>PhD in Public Policy</a:t>
            </a:r>
          </a:p>
          <a:p>
            <a:pPr lvl="1"/>
            <a:r>
              <a:rPr lang="en-US" sz="1400" dirty="0"/>
              <a:t>Sustainability &amp; Resilience</a:t>
            </a:r>
          </a:p>
          <a:p>
            <a:pPr lvl="1"/>
            <a:r>
              <a:rPr lang="en-US" sz="1400" dirty="0"/>
              <a:t>Urban &amp; Regional Policy </a:t>
            </a:r>
          </a:p>
          <a:p>
            <a:pPr lvl="1"/>
            <a:r>
              <a:rPr lang="en-US" sz="1400" dirty="0"/>
              <a:t>Health Care Policy &amp; Management</a:t>
            </a:r>
          </a:p>
          <a:p>
            <a:r>
              <a:rPr lang="en-US" sz="1400" dirty="0"/>
              <a:t>JD/MS in Law &amp; Public Policy</a:t>
            </a:r>
            <a:br>
              <a:rPr lang="en-US" sz="1400" dirty="0"/>
            </a:br>
            <a:endParaRPr lang="en-US" sz="1400" dirty="0"/>
          </a:p>
          <a:p>
            <a:pPr marL="109728" indent="0" algn="ctr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5E934-AE02-2845-BDAF-FBA2F66029DA}"/>
              </a:ext>
            </a:extLst>
          </p:cNvPr>
          <p:cNvSpPr txBox="1"/>
          <p:nvPr/>
        </p:nvSpPr>
        <p:spPr>
          <a:xfrm>
            <a:off x="8985594" y="505325"/>
            <a:ext cx="28806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Graduate Certificates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Nonprofit Sector, Philanthropy &amp; Social Change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Urban Analytics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Data Analytics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Public Policy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Urban Studies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Undergraduate Majors/Minors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Human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Law &amp; Public Policy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Urban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Food Systems Sustainability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03F81-0792-0544-8742-378D1A471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-498908"/>
            <a:ext cx="61722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CD0AE-CB42-4412-BCBA-88BE0D4E9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25" y="4322195"/>
            <a:ext cx="4426398" cy="850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3734AA-75DD-4565-A56D-BB0CF70E6AB0}"/>
              </a:ext>
            </a:extLst>
          </p:cNvPr>
          <p:cNvSpPr/>
          <p:nvPr/>
        </p:nvSpPr>
        <p:spPr>
          <a:xfrm>
            <a:off x="1431262" y="5350394"/>
            <a:ext cx="3863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Arial"/>
                <a:cs typeface="Calibri" panose="020F0502020204030204" pitchFamily="34" charset="0"/>
              </a:rPr>
              <a:t>Alicia Sasser Modestino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Arial"/>
                <a:cs typeface="Calibri" panose="020F0502020204030204" pitchFamily="34" charset="0"/>
                <a:hlinkClick r:id="rId5"/>
              </a:rPr>
              <a:t>a.modestino@northeastern.edu</a:t>
            </a:r>
            <a:endParaRPr lang="en-US" b="1" dirty="0">
              <a:solidFill>
                <a:srgbClr val="C00000"/>
              </a:solidFill>
              <a:latin typeface="Arial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  <a:latin typeface="Arial"/>
                <a:cs typeface="Calibri" panose="020F0502020204030204" pitchFamily="34" charset="0"/>
              </a:rPr>
              <a:t>Twitter: @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Calibri" panose="020F0502020204030204" pitchFamily="34" charset="0"/>
              </a:rPr>
              <a:t>SasserModestino</a:t>
            </a:r>
            <a:endParaRPr lang="en-US" b="1" dirty="0">
              <a:solidFill>
                <a:srgbClr val="C00000"/>
              </a:solidFill>
              <a:latin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Childcare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is an important concern for a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large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share of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workforce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with one third of the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workforce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(50 million workers) living with a child under age 14 in their household.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1423852"/>
            <a:ext cx="8215311" cy="4876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812" y="6434823"/>
            <a:ext cx="7024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ea typeface="Calibri" panose="020F0502020204030204" pitchFamily="34" charset="0"/>
              </a:rPr>
              <a:t>Source: U.S. Census Bureau, Current Population Survey – March Annual Social and Economic Supplement.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3804768" y="1129376"/>
            <a:ext cx="498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Share of U.S. Children in Paid Childcare by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C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hildcare usage varies considerably across states, ranging from a low of 33% in Nevada to a high of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70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%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in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Massachusetts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among children age 5 and under.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8091" y="6357146"/>
            <a:ext cx="11133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Calibri" panose="020F0502020204030204" pitchFamily="34" charset="0"/>
              </a:rPr>
              <a:t>Source: U.S. Census Bureau, Current Population Survey – March Annual Social and Economic Supplement.</a:t>
            </a:r>
          </a:p>
          <a:p>
            <a:r>
              <a:rPr lang="en-US" sz="1200" dirty="0"/>
              <a:t>Nationwide Survey: Childcare in the Time of Coronavirus https://</a:t>
            </a:r>
            <a:r>
              <a:rPr lang="en-US" sz="1200" dirty="0" smtClean="0"/>
              <a:t>bipartisanpolicy.org/blog/nationwide-survey-child-care-inthe-time-of-coronavirus</a:t>
            </a:r>
            <a:r>
              <a:rPr lang="en-US" sz="1200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8403" y="972621"/>
            <a:ext cx="8455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Share of Children Ages 0-5 in Non-parental Care for More than 10 Hours per Week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390502" y="1293223"/>
            <a:ext cx="7746275" cy="50814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9077" y="1735638"/>
            <a:ext cx="2066925" cy="424731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 of April 2020, among </a:t>
            </a:r>
            <a:r>
              <a:rPr lang="en-US" dirty="0">
                <a:solidFill>
                  <a:srgbClr val="C00000"/>
                </a:solidFill>
              </a:rPr>
              <a:t>working parents who reported needing care, nearly two-thirds (63%) of parents had difficulty finding childcare, including 33% who found it very difficult—nearly double what parents reported just six months </a:t>
            </a:r>
            <a:r>
              <a:rPr lang="en-US" dirty="0" smtClean="0">
                <a:solidFill>
                  <a:srgbClr val="C00000"/>
                </a:solidFill>
              </a:rPr>
              <a:t>earlier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Even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before the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pandemic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Hispanic and AIAN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families were more likely to live in childcare deserts with few childcare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options.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12" y="6304002"/>
            <a:ext cx="1162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https://www.americanprogress.org/issues/early-childhood/reports/2017/08/30/437988/mapping-americas-child-care-deserts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23" y="1254034"/>
            <a:ext cx="7851404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Childcare provides a service that is essential for working parents, thereby expanding the economy’s labor force, particularly among women with young children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" y="6304002"/>
            <a:ext cx="11625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U.S. Census Bureau and Bureau of Labor Statistics as reported in “Childcare in State Economies. 2019 Update.” By the Committee for Economic Development of The Conference Board. </a:t>
            </a:r>
            <a:r>
              <a:rPr lang="en-US" sz="1000" u="sng" dirty="0">
                <a:hlinkClick r:id="rId3"/>
              </a:rPr>
              <a:t>https://www.ced.org/assets/reports/childcareimpact/181104%20CCSE%20Report%20Jan30.pdf</a:t>
            </a:r>
            <a:r>
              <a:rPr lang="en-US" sz="10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8881" y="1201222"/>
            <a:ext cx="771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Paid Child Care Usage and Women’s Labor Force Participation Rate (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2016)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514600" y="1628775"/>
            <a:ext cx="7215187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91" y="16893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Even before the pandemic, the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burden of childcare has typically fallen disproportionately on women when their family cannot find or afford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childcare.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812" y="6408505"/>
            <a:ext cx="1162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https://www.americanprogress.org/issues/early-childhood/reports/2019/03/28/467488/child-care-crisis-keeping-women-workforce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96" y="970325"/>
            <a:ext cx="7029995" cy="53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1571626"/>
            <a:ext cx="89982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Childcare </a:t>
            </a:r>
            <a:r>
              <a:rPr lang="en-US" sz="2000" b="1" dirty="0">
                <a:solidFill>
                  <a:srgbClr val="C00000"/>
                </a:solidFill>
              </a:rPr>
              <a:t>Industry: </a:t>
            </a:r>
            <a:r>
              <a:rPr lang="en-US" sz="2000" dirty="0" smtClean="0"/>
              <a:t>A </a:t>
            </a:r>
            <a:r>
              <a:rPr lang="en-US" sz="2000" dirty="0"/>
              <a:t>national survey of providers in </a:t>
            </a:r>
            <a:r>
              <a:rPr lang="en-US" sz="2000" dirty="0" smtClean="0"/>
              <a:t>July </a:t>
            </a:r>
            <a:r>
              <a:rPr lang="en-US" sz="2000" dirty="0"/>
              <a:t>found that 40% of such programs said they would have to close if they did not receive government support, </a:t>
            </a:r>
            <a:r>
              <a:rPr lang="en-US" sz="2000" dirty="0" smtClean="0"/>
              <a:t>potentially leading </a:t>
            </a:r>
            <a:r>
              <a:rPr lang="en-US" sz="2000" dirty="0"/>
              <a:t>to the loss of as many as 450,000 childcare slots.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Childcare </a:t>
            </a:r>
            <a:r>
              <a:rPr lang="en-US" sz="2000" b="1" dirty="0">
                <a:solidFill>
                  <a:srgbClr val="C00000"/>
                </a:solidFill>
              </a:rPr>
              <a:t>Workers:  </a:t>
            </a:r>
            <a:r>
              <a:rPr lang="en-US" sz="2000" dirty="0" smtClean="0"/>
              <a:t>Between </a:t>
            </a:r>
            <a:r>
              <a:rPr lang="en-US" sz="2000" dirty="0"/>
              <a:t>March and April, 351,500 child-care workers lost their jobs with just under one-third of those jobs having been recovered in May and June</a:t>
            </a:r>
            <a:r>
              <a:rPr lang="en-US" sz="2000" dirty="0" smtClean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Parents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Among </a:t>
            </a:r>
            <a:r>
              <a:rPr lang="en-US" sz="2000" dirty="0"/>
              <a:t>working parents who reported needing care, nearly two-thirds (63%) of parents had difficulty finding childcare, including 33% who found it very difficult—nearly double what parents reported just six months ago.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Children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dirty="0" smtClean="0"/>
              <a:t>A recent survey in Massachusetts</a:t>
            </a:r>
            <a:r>
              <a:rPr lang="en-US" sz="2000" dirty="0"/>
              <a:t>, </a:t>
            </a:r>
            <a:r>
              <a:rPr lang="en-US" sz="2000" dirty="0" smtClean="0"/>
              <a:t>found that 84</a:t>
            </a:r>
            <a:r>
              <a:rPr lang="en-US" sz="2000" dirty="0"/>
              <a:t>% of parents </a:t>
            </a:r>
            <a:r>
              <a:rPr lang="en-US" sz="2000" dirty="0" smtClean="0"/>
              <a:t>reported </a:t>
            </a:r>
            <a:r>
              <a:rPr lang="en-US" sz="2000" dirty="0"/>
              <a:t>that they were “worried that my child is missing out on important developmental opportunities (socialization and learning)” while daycares have been closed.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8291" y="168934"/>
            <a:ext cx="11625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disruption caused by the pandemic has raised new concerns about the long-term viability of the childcare industry and the subsequent consequences 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for childcare workers, parents, and children.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" y="1677458"/>
            <a:ext cx="1890713" cy="1470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3" y="4100509"/>
            <a:ext cx="1684444" cy="15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64" y="1183409"/>
            <a:ext cx="117445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</a:t>
            </a:r>
            <a:r>
              <a:rPr lang="en-US" sz="2000" dirty="0" smtClean="0"/>
              <a:t>study</a:t>
            </a:r>
            <a:r>
              <a:rPr lang="en-US" sz="2000" dirty="0" smtClean="0"/>
              <a:t> </a:t>
            </a:r>
            <a:r>
              <a:rPr lang="en-US" sz="2000" dirty="0" smtClean="0"/>
              <a:t>the disruption caused by the COVID-19 pandemic </a:t>
            </a:r>
            <a:r>
              <a:rPr lang="en-US" sz="2000" dirty="0" smtClean="0"/>
              <a:t>with regards to </a:t>
            </a:r>
            <a:r>
              <a:rPr lang="en-US" sz="2000" dirty="0" smtClean="0">
                <a:solidFill>
                  <a:srgbClr val="C00000"/>
                </a:solidFill>
              </a:rPr>
              <a:t>how sudden shocks to caregiving affect working parents</a:t>
            </a:r>
            <a:r>
              <a:rPr lang="en-US" sz="2000" dirty="0" smtClean="0"/>
              <a:t> and what policies and practices can ameliorate these impacts.</a:t>
            </a:r>
          </a:p>
          <a:p>
            <a:endParaRPr lang="en-US" sz="2000" dirty="0" smtClean="0"/>
          </a:p>
          <a:p>
            <a:r>
              <a:rPr lang="en-US" sz="2000" dirty="0" smtClean="0"/>
              <a:t>1. How did the </a:t>
            </a:r>
            <a:r>
              <a:rPr lang="en-US" sz="2000" dirty="0" smtClean="0">
                <a:solidFill>
                  <a:srgbClr val="C00000"/>
                </a:solidFill>
              </a:rPr>
              <a:t>division of household labor </a:t>
            </a:r>
            <a:r>
              <a:rPr lang="en-US" sz="2000" dirty="0" smtClean="0"/>
              <a:t>shift between working moms and dads during the pandemic?</a:t>
            </a:r>
          </a:p>
          <a:p>
            <a:endParaRPr lang="en-US" sz="2000" dirty="0" smtClean="0"/>
          </a:p>
          <a:p>
            <a:r>
              <a:rPr lang="en-US" sz="2000" dirty="0" smtClean="0"/>
              <a:t>2. To what extent did working moms versus dads experience a </a:t>
            </a:r>
            <a:r>
              <a:rPr lang="en-US" sz="2000" dirty="0" smtClean="0">
                <a:solidFill>
                  <a:srgbClr val="C00000"/>
                </a:solidFill>
              </a:rPr>
              <a:t>change in work status </a:t>
            </a:r>
            <a:r>
              <a:rPr lang="en-US" sz="2000" dirty="0" smtClean="0"/>
              <a:t>(e.g. hours or employment) during the pandemic? How often was the lack of childcare associated with changes in work status for women versus men?</a:t>
            </a:r>
          </a:p>
          <a:p>
            <a:endParaRPr lang="en-US" sz="2000" dirty="0"/>
          </a:p>
          <a:p>
            <a:r>
              <a:rPr lang="en-US" sz="2000" dirty="0" smtClean="0"/>
              <a:t>3. How has the pandemic affected the </a:t>
            </a:r>
            <a:r>
              <a:rPr lang="en-US" sz="2000" dirty="0" smtClean="0">
                <a:solidFill>
                  <a:srgbClr val="C00000"/>
                </a:solidFill>
              </a:rPr>
              <a:t>health and well-being </a:t>
            </a:r>
            <a:r>
              <a:rPr lang="en-US" sz="2000" dirty="0" smtClean="0"/>
              <a:t>of moms and dads (e.g. sleep, stress, PTSD)?</a:t>
            </a:r>
          </a:p>
          <a:p>
            <a:endParaRPr lang="en-US" sz="2000" dirty="0"/>
          </a:p>
          <a:p>
            <a:r>
              <a:rPr lang="en-US" sz="2000" dirty="0" smtClean="0"/>
              <a:t>4. To what degree have </a:t>
            </a:r>
            <a:r>
              <a:rPr lang="en-US" sz="2000" dirty="0" smtClean="0">
                <a:solidFill>
                  <a:srgbClr val="C00000"/>
                </a:solidFill>
              </a:rPr>
              <a:t>public policies (e.g., paid leave) and/or employer practices (e.g. remote work) </a:t>
            </a:r>
            <a:r>
              <a:rPr lang="en-US" sz="2000" dirty="0" smtClean="0"/>
              <a:t>helped alleviate the impacts on caregiving, work status, and well-being for working parents?   </a:t>
            </a:r>
          </a:p>
          <a:p>
            <a:endParaRPr lang="en-US" sz="2000" dirty="0"/>
          </a:p>
          <a:p>
            <a:r>
              <a:rPr lang="en-US" sz="2000" dirty="0" smtClean="0"/>
              <a:t>5. How has the burden of work and caregiving varied by </a:t>
            </a:r>
            <a:r>
              <a:rPr lang="en-US" sz="2000" dirty="0" smtClean="0">
                <a:solidFill>
                  <a:srgbClr val="C00000"/>
                </a:solidFill>
              </a:rPr>
              <a:t>race, income, and level of education </a:t>
            </a:r>
            <a:r>
              <a:rPr lang="en-US" sz="2000" dirty="0" smtClean="0"/>
              <a:t>during the pandemic? To what extent to black and brown or low-income parents have access to paid leave and remote work?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291" y="97494"/>
            <a:ext cx="1162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We conducted a national panel survey of 2,500 working parents with </a:t>
            </a:r>
            <a:r>
              <a:rPr lang="en-US" sz="20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PureSpectrum</a:t>
            </a:r>
            <a:r>
              <a:rPr lang="en-US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between Mother’s Day (May 10) and Father’s Day (June 21) of this year</a:t>
            </a:r>
            <a:r>
              <a:rPr lang="en-US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endParaRPr lang="en-US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24324</TotalTime>
  <Words>4458</Words>
  <Application>Microsoft Office PowerPoint</Application>
  <PresentationFormat>Widescreen</PresentationFormat>
  <Paragraphs>439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Georgia</vt:lpstr>
      <vt:lpstr>Real Head Pro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Modestino, Alicia</dc:creator>
  <cp:lastModifiedBy>Modestino, Alicia</cp:lastModifiedBy>
  <cp:revision>355</cp:revision>
  <dcterms:created xsi:type="dcterms:W3CDTF">2020-07-27T21:38:33Z</dcterms:created>
  <dcterms:modified xsi:type="dcterms:W3CDTF">2021-02-08T21:18:37Z</dcterms:modified>
</cp:coreProperties>
</file>