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498b17b39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498b17b39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498b17b39c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498b17b39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498b17b39c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498b17b39c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4.jpg"/><Relationship Id="rId5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77 Myrtle Street Paint &amp; Window Repai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Conditions</a:t>
            </a:r>
            <a:endParaRPr/>
          </a:p>
        </p:txBody>
      </p:sp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2543677" cy="3820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04004" y="1170125"/>
            <a:ext cx="1504700" cy="2006277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3020700" y="3103750"/>
            <a:ext cx="1894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Windows need repair &amp; storm replacement</a:t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67600" y="1170125"/>
            <a:ext cx="3924000" cy="2879776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5259575" y="4003550"/>
            <a:ext cx="3626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Facade needs wood repair &amp; repainting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Proposed Work</a:t>
            </a:r>
            <a:endParaRPr/>
          </a:p>
        </p:txBody>
      </p:sp>
      <p:sp>
        <p:nvSpPr>
          <p:cNvPr id="70" name="Google Shape;70;p15"/>
          <p:cNvSpPr txBox="1"/>
          <p:nvPr/>
        </p:nvSpPr>
        <p:spPr>
          <a:xfrm>
            <a:off x="1213500" y="1379975"/>
            <a:ext cx="4080600" cy="20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900"/>
              <a:t>WINDOW &amp; TRIM REPAIR w/ NEW STORMS</a:t>
            </a:r>
            <a:endParaRPr b="1" i="1" sz="900"/>
          </a:p>
          <a:p>
            <a:pPr indent="-114300" lvl="0" marL="171450" rtl="0" algn="l"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rPr lang="en" sz="900"/>
              <a:t>Repair existing windows throughout</a:t>
            </a:r>
            <a:endParaRPr sz="900"/>
          </a:p>
          <a:p>
            <a:pPr indent="-114300" lvl="0" marL="171450" rtl="0" algn="l"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rPr lang="en" sz="900"/>
              <a:t>Replace existing poor storm windows with Coastal Industries (see shop drawing to left)</a:t>
            </a:r>
            <a:endParaRPr sz="900"/>
          </a:p>
          <a:p>
            <a:pPr indent="-85725" lvl="1" marL="514350" rtl="0" algn="l">
              <a:spcBef>
                <a:spcPts val="0"/>
              </a:spcBef>
              <a:spcAft>
                <a:spcPts val="0"/>
              </a:spcAft>
              <a:buSzPts val="900"/>
              <a:buChar char="○"/>
            </a:pPr>
            <a:r>
              <a:rPr lang="en" sz="900"/>
              <a:t>Considered comparable to what Harvey Windows used to make available</a:t>
            </a:r>
            <a:endParaRPr sz="900"/>
          </a:p>
          <a:p>
            <a:pPr indent="-85725" lvl="1" marL="514350" rtl="0" algn="l">
              <a:spcBef>
                <a:spcPts val="0"/>
              </a:spcBef>
              <a:spcAft>
                <a:spcPts val="0"/>
              </a:spcAft>
              <a:buSzPts val="900"/>
              <a:buChar char="○"/>
            </a:pPr>
            <a:r>
              <a:rPr lang="en" sz="900"/>
              <a:t>Color will be black per consultation with Cambridge Historical</a:t>
            </a:r>
            <a:br>
              <a:rPr lang="en" sz="900"/>
            </a:br>
            <a:endParaRPr sz="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900"/>
              <a:t>REPAINT WOODEN FACADE</a:t>
            </a:r>
            <a:endParaRPr sz="900"/>
          </a:p>
          <a:p>
            <a:pPr indent="-114300" lvl="0" marL="171450" rtl="0" algn="l"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rPr lang="en" sz="900"/>
              <a:t>Paint wooden elements of facade</a:t>
            </a:r>
            <a:endParaRPr sz="900"/>
          </a:p>
          <a:p>
            <a:pPr indent="-114300" lvl="1" marL="514350" rtl="0" algn="l">
              <a:spcBef>
                <a:spcPts val="0"/>
              </a:spcBef>
              <a:spcAft>
                <a:spcPts val="0"/>
              </a:spcAft>
              <a:buSzPts val="900"/>
              <a:buChar char="○"/>
            </a:pPr>
            <a:r>
              <a:rPr b="1" i="1" lang="en" sz="900"/>
              <a:t>Bay Window, dormer &amp; dental </a:t>
            </a:r>
            <a:r>
              <a:rPr lang="en" sz="900"/>
              <a:t>- </a:t>
            </a:r>
            <a:r>
              <a:rPr lang="en" sz="900"/>
              <a:t>Benjamin</a:t>
            </a:r>
            <a:r>
              <a:rPr lang="en" sz="900"/>
              <a:t> Moore (BM) HC-33 ‘Montgomery White’</a:t>
            </a:r>
            <a:endParaRPr sz="900"/>
          </a:p>
          <a:p>
            <a:pPr indent="-114300" lvl="1" marL="514350" rtl="0" algn="l">
              <a:spcBef>
                <a:spcPts val="0"/>
              </a:spcBef>
              <a:spcAft>
                <a:spcPts val="0"/>
              </a:spcAft>
              <a:buSzPts val="900"/>
              <a:buChar char="○"/>
            </a:pPr>
            <a:r>
              <a:rPr b="1" i="1" lang="en" sz="900"/>
              <a:t>Window </a:t>
            </a:r>
            <a:r>
              <a:rPr b="1" i="1" lang="en" sz="900"/>
              <a:t>exteriors and storms</a:t>
            </a:r>
            <a:r>
              <a:rPr lang="en" sz="900"/>
              <a:t> - Benjamin Moore (BM) HC-190 ‘Black’</a:t>
            </a:r>
            <a:endParaRPr sz="900"/>
          </a:p>
          <a:p>
            <a:pPr indent="-114300" lvl="1" marL="514350" rtl="0" algn="l">
              <a:spcBef>
                <a:spcPts val="0"/>
              </a:spcBef>
              <a:spcAft>
                <a:spcPts val="0"/>
              </a:spcAft>
              <a:buSzPts val="900"/>
              <a:buChar char="○"/>
            </a:pPr>
            <a:r>
              <a:rPr b="1" i="1" lang="en" sz="900"/>
              <a:t>Front Door </a:t>
            </a:r>
            <a:r>
              <a:rPr i="1" lang="en" sz="900"/>
              <a:t>-</a:t>
            </a:r>
            <a:r>
              <a:rPr lang="en" sz="900"/>
              <a:t> Sherwin Williams (SW) 6510 Loyal Blue </a:t>
            </a:r>
            <a:endParaRPr sz="900"/>
          </a:p>
        </p:txBody>
      </p:sp>
      <p:pic>
        <p:nvPicPr>
          <p:cNvPr id="71" name="Google Shape;71;p15"/>
          <p:cNvPicPr preferRelativeResize="0"/>
          <p:nvPr/>
        </p:nvPicPr>
        <p:blipFill rotWithShape="1">
          <a:blip r:embed="rId3">
            <a:alphaModFix/>
          </a:blip>
          <a:srcRect b="21007" l="2727" r="2878" t="22077"/>
          <a:stretch/>
        </p:blipFill>
        <p:spPr>
          <a:xfrm>
            <a:off x="5600225" y="726625"/>
            <a:ext cx="3020725" cy="3942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